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6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7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8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7" r:id="rId1"/>
    <p:sldMasterId id="2147484202" r:id="rId2"/>
    <p:sldMasterId id="2147484214" r:id="rId3"/>
    <p:sldMasterId id="2147484226" r:id="rId4"/>
    <p:sldMasterId id="2147484238" r:id="rId5"/>
    <p:sldMasterId id="2147484250" r:id="rId6"/>
    <p:sldMasterId id="2147484262" r:id="rId7"/>
    <p:sldMasterId id="2147484274" r:id="rId8"/>
    <p:sldMasterId id="2147484286" r:id="rId9"/>
    <p:sldMasterId id="2147484298" r:id="rId10"/>
    <p:sldMasterId id="2147484311" r:id="rId11"/>
    <p:sldMasterId id="2147484323" r:id="rId12"/>
    <p:sldMasterId id="2147484347" r:id="rId13"/>
    <p:sldMasterId id="2147484359" r:id="rId14"/>
    <p:sldMasterId id="2147484371" r:id="rId15"/>
    <p:sldMasterId id="2147484383" r:id="rId16"/>
    <p:sldMasterId id="2147484395" r:id="rId17"/>
    <p:sldMasterId id="2147484407" r:id="rId18"/>
    <p:sldMasterId id="2147484419" r:id="rId19"/>
  </p:sldMasterIdLst>
  <p:notesMasterIdLst>
    <p:notesMasterId r:id="rId100"/>
  </p:notesMasterIdLst>
  <p:handoutMasterIdLst>
    <p:handoutMasterId r:id="rId101"/>
  </p:handoutMasterIdLst>
  <p:sldIdLst>
    <p:sldId id="284" r:id="rId20"/>
    <p:sldId id="667" r:id="rId21"/>
    <p:sldId id="668" r:id="rId22"/>
    <p:sldId id="669" r:id="rId23"/>
    <p:sldId id="811" r:id="rId24"/>
    <p:sldId id="671" r:id="rId25"/>
    <p:sldId id="672" r:id="rId26"/>
    <p:sldId id="752" r:id="rId27"/>
    <p:sldId id="748" r:id="rId28"/>
    <p:sldId id="749" r:id="rId29"/>
    <p:sldId id="750" r:id="rId30"/>
    <p:sldId id="801" r:id="rId31"/>
    <p:sldId id="674" r:id="rId32"/>
    <p:sldId id="803" r:id="rId33"/>
    <p:sldId id="789" r:id="rId34"/>
    <p:sldId id="790" r:id="rId35"/>
    <p:sldId id="681" r:id="rId36"/>
    <p:sldId id="682" r:id="rId37"/>
    <p:sldId id="683" r:id="rId38"/>
    <p:sldId id="675" r:id="rId39"/>
    <p:sldId id="676" r:id="rId40"/>
    <p:sldId id="677" r:id="rId41"/>
    <p:sldId id="774" r:id="rId42"/>
    <p:sldId id="778" r:id="rId43"/>
    <p:sldId id="779" r:id="rId44"/>
    <p:sldId id="780" r:id="rId45"/>
    <p:sldId id="791" r:id="rId46"/>
    <p:sldId id="786" r:id="rId47"/>
    <p:sldId id="781" r:id="rId48"/>
    <p:sldId id="783" r:id="rId49"/>
    <p:sldId id="784" r:id="rId50"/>
    <p:sldId id="775" r:id="rId51"/>
    <p:sldId id="679" r:id="rId52"/>
    <p:sldId id="787" r:id="rId53"/>
    <p:sldId id="812" r:id="rId54"/>
    <p:sldId id="788" r:id="rId55"/>
    <p:sldId id="684" r:id="rId56"/>
    <p:sldId id="685" r:id="rId57"/>
    <p:sldId id="686" r:id="rId58"/>
    <p:sldId id="688" r:id="rId59"/>
    <p:sldId id="792" r:id="rId60"/>
    <p:sldId id="793" r:id="rId61"/>
    <p:sldId id="794" r:id="rId62"/>
    <p:sldId id="704" r:id="rId63"/>
    <p:sldId id="707" r:id="rId64"/>
    <p:sldId id="708" r:id="rId65"/>
    <p:sldId id="804" r:id="rId66"/>
    <p:sldId id="710" r:id="rId67"/>
    <p:sldId id="712" r:id="rId68"/>
    <p:sldId id="795" r:id="rId69"/>
    <p:sldId id="714" r:id="rId70"/>
    <p:sldId id="805" r:id="rId71"/>
    <p:sldId id="806" r:id="rId72"/>
    <p:sldId id="719" r:id="rId73"/>
    <p:sldId id="745" r:id="rId74"/>
    <p:sldId id="747" r:id="rId75"/>
    <p:sldId id="798" r:id="rId76"/>
    <p:sldId id="799" r:id="rId77"/>
    <p:sldId id="720" r:id="rId78"/>
    <p:sldId id="721" r:id="rId79"/>
    <p:sldId id="807" r:id="rId80"/>
    <p:sldId id="808" r:id="rId81"/>
    <p:sldId id="723" r:id="rId82"/>
    <p:sldId id="724" r:id="rId83"/>
    <p:sldId id="763" r:id="rId84"/>
    <p:sldId id="770" r:id="rId85"/>
    <p:sldId id="722" r:id="rId86"/>
    <p:sldId id="725" r:id="rId87"/>
    <p:sldId id="727" r:id="rId88"/>
    <p:sldId id="730" r:id="rId89"/>
    <p:sldId id="736" r:id="rId90"/>
    <p:sldId id="734" r:id="rId91"/>
    <p:sldId id="739" r:id="rId92"/>
    <p:sldId id="741" r:id="rId93"/>
    <p:sldId id="742" r:id="rId94"/>
    <p:sldId id="755" r:id="rId95"/>
    <p:sldId id="762" r:id="rId96"/>
    <p:sldId id="670" r:id="rId97"/>
    <p:sldId id="809" r:id="rId98"/>
    <p:sldId id="810" r:id="rId99"/>
  </p:sldIdLst>
  <p:sldSz cx="9144000" cy="6858000" type="screen4x3"/>
  <p:notesSz cx="10234613" cy="70993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anose="020B0604020202020204" pitchFamily="34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anose="020B0604020202020204" pitchFamily="34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anose="020B0604020202020204" pitchFamily="34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anose="020B0604020202020204" pitchFamily="34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2"/>
        </a:solidFill>
        <a:latin typeface="Arial" panose="020B0604020202020204" pitchFamily="34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Arial" panose="020B0604020202020204" pitchFamily="34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Arial" panose="020B0604020202020204" pitchFamily="34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Arial" panose="020B0604020202020204" pitchFamily="34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Arial" panose="020B0604020202020204" pitchFamily="34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33CC"/>
    <a:srgbClr val="CC6600"/>
    <a:srgbClr val="FFCCFF"/>
    <a:srgbClr val="0000FF"/>
    <a:srgbClr val="66FF66"/>
    <a:srgbClr val="FFFF66"/>
    <a:srgbClr val="CC0000"/>
    <a:srgbClr val="FF00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9811" autoAdjust="0"/>
  </p:normalViewPr>
  <p:slideViewPr>
    <p:cSldViewPr>
      <p:cViewPr varScale="1">
        <p:scale>
          <a:sx n="91" d="100"/>
          <a:sy n="91" d="100"/>
        </p:scale>
        <p:origin x="116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0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84" Type="http://schemas.openxmlformats.org/officeDocument/2006/relationships/slide" Target="slides/slide65.xml"/><Relationship Id="rId89" Type="http://schemas.openxmlformats.org/officeDocument/2006/relationships/slide" Target="slides/slide7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92" Type="http://schemas.openxmlformats.org/officeDocument/2006/relationships/slide" Target="slides/slide73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66" Type="http://schemas.openxmlformats.org/officeDocument/2006/relationships/slide" Target="slides/slide47.xml"/><Relationship Id="rId74" Type="http://schemas.openxmlformats.org/officeDocument/2006/relationships/slide" Target="slides/slide55.xml"/><Relationship Id="rId79" Type="http://schemas.openxmlformats.org/officeDocument/2006/relationships/slide" Target="slides/slide60.xml"/><Relationship Id="rId87" Type="http://schemas.openxmlformats.org/officeDocument/2006/relationships/slide" Target="slides/slide68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2.xml"/><Relationship Id="rId82" Type="http://schemas.openxmlformats.org/officeDocument/2006/relationships/slide" Target="slides/slide63.xml"/><Relationship Id="rId90" Type="http://schemas.openxmlformats.org/officeDocument/2006/relationships/slide" Target="slides/slide71.xml"/><Relationship Id="rId95" Type="http://schemas.openxmlformats.org/officeDocument/2006/relationships/slide" Target="slides/slide76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77" Type="http://schemas.openxmlformats.org/officeDocument/2006/relationships/slide" Target="slides/slide58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80" Type="http://schemas.openxmlformats.org/officeDocument/2006/relationships/slide" Target="slides/slide61.xml"/><Relationship Id="rId85" Type="http://schemas.openxmlformats.org/officeDocument/2006/relationships/slide" Target="slides/slide66.xml"/><Relationship Id="rId93" Type="http://schemas.openxmlformats.org/officeDocument/2006/relationships/slide" Target="slides/slide74.xml"/><Relationship Id="rId98" Type="http://schemas.openxmlformats.org/officeDocument/2006/relationships/slide" Target="slides/slide7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slide" Target="slides/slide48.xml"/><Relationship Id="rId103" Type="http://schemas.openxmlformats.org/officeDocument/2006/relationships/viewProps" Target="viewProps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slide" Target="slides/slide51.xml"/><Relationship Id="rId75" Type="http://schemas.openxmlformats.org/officeDocument/2006/relationships/slide" Target="slides/slide56.xml"/><Relationship Id="rId83" Type="http://schemas.openxmlformats.org/officeDocument/2006/relationships/slide" Target="slides/slide64.xml"/><Relationship Id="rId88" Type="http://schemas.openxmlformats.org/officeDocument/2006/relationships/slide" Target="slides/slide69.xml"/><Relationship Id="rId91" Type="http://schemas.openxmlformats.org/officeDocument/2006/relationships/slide" Target="slides/slide72.xml"/><Relationship Id="rId96" Type="http://schemas.openxmlformats.org/officeDocument/2006/relationships/slide" Target="slides/slide7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81" Type="http://schemas.openxmlformats.org/officeDocument/2006/relationships/slide" Target="slides/slide62.xml"/><Relationship Id="rId86" Type="http://schemas.openxmlformats.org/officeDocument/2006/relationships/slide" Target="slides/slide67.xml"/><Relationship Id="rId94" Type="http://schemas.openxmlformats.org/officeDocument/2006/relationships/slide" Target="slides/slide75.xml"/><Relationship Id="rId99" Type="http://schemas.openxmlformats.org/officeDocument/2006/relationships/slide" Target="slides/slide80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97" Type="http://schemas.openxmlformats.org/officeDocument/2006/relationships/slide" Target="slides/slide78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8.wmf"/><Relationship Id="rId5" Type="http://schemas.openxmlformats.org/officeDocument/2006/relationships/image" Target="../media/image15.wmf"/><Relationship Id="rId4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5" Type="http://schemas.openxmlformats.org/officeDocument/2006/relationships/image" Target="../media/image39.wmf"/><Relationship Id="rId4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png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7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4" Type="http://schemas.openxmlformats.org/officeDocument/2006/relationships/image" Target="../media/image77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4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73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12" Type="http://schemas.openxmlformats.org/officeDocument/2006/relationships/image" Target="../media/image93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6" Type="http://schemas.openxmlformats.org/officeDocument/2006/relationships/image" Target="../media/image87.wmf"/><Relationship Id="rId11" Type="http://schemas.openxmlformats.org/officeDocument/2006/relationships/image" Target="../media/image92.wmf"/><Relationship Id="rId5" Type="http://schemas.openxmlformats.org/officeDocument/2006/relationships/image" Target="../media/image86.wmf"/><Relationship Id="rId10" Type="http://schemas.openxmlformats.org/officeDocument/2006/relationships/image" Target="../media/image91.wmf"/><Relationship Id="rId4" Type="http://schemas.openxmlformats.org/officeDocument/2006/relationships/image" Target="../media/image85.wmf"/><Relationship Id="rId9" Type="http://schemas.openxmlformats.org/officeDocument/2006/relationships/image" Target="../media/image90.wmf"/></Relationships>
</file>

<file path=ppt/drawings/_rels/vmlDrawing3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99.wmf"/><Relationship Id="rId7" Type="http://schemas.openxmlformats.org/officeDocument/2006/relationships/image" Target="../media/image103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png"/><Relationship Id="rId9" Type="http://schemas.openxmlformats.org/officeDocument/2006/relationships/image" Target="../media/image105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6" Type="http://schemas.openxmlformats.org/officeDocument/2006/relationships/image" Target="../media/image87.wmf"/><Relationship Id="rId11" Type="http://schemas.openxmlformats.org/officeDocument/2006/relationships/image" Target="../media/image106.wmf"/><Relationship Id="rId5" Type="http://schemas.openxmlformats.org/officeDocument/2006/relationships/image" Target="../media/image86.wmf"/><Relationship Id="rId10" Type="http://schemas.openxmlformats.org/officeDocument/2006/relationships/image" Target="../media/image91.wmf"/><Relationship Id="rId4" Type="http://schemas.openxmlformats.org/officeDocument/2006/relationships/image" Target="../media/image85.wmf"/><Relationship Id="rId9" Type="http://schemas.openxmlformats.org/officeDocument/2006/relationships/image" Target="../media/image90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6" Type="http://schemas.openxmlformats.org/officeDocument/2006/relationships/image" Target="../media/image87.wmf"/><Relationship Id="rId11" Type="http://schemas.openxmlformats.org/officeDocument/2006/relationships/image" Target="../media/image106.wmf"/><Relationship Id="rId5" Type="http://schemas.openxmlformats.org/officeDocument/2006/relationships/image" Target="../media/image86.wmf"/><Relationship Id="rId10" Type="http://schemas.openxmlformats.org/officeDocument/2006/relationships/image" Target="../media/image91.wmf"/><Relationship Id="rId4" Type="http://schemas.openxmlformats.org/officeDocument/2006/relationships/image" Target="../media/image85.wmf"/><Relationship Id="rId9" Type="http://schemas.openxmlformats.org/officeDocument/2006/relationships/image" Target="../media/image90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Relationship Id="rId4" Type="http://schemas.openxmlformats.org/officeDocument/2006/relationships/image" Target="../media/image110.wmf"/></Relationships>
</file>

<file path=ppt/drawings/_rels/vmlDrawing3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image" Target="../media/image112.wmf"/><Relationship Id="rId18" Type="http://schemas.openxmlformats.org/officeDocument/2006/relationships/image" Target="../media/image117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12" Type="http://schemas.openxmlformats.org/officeDocument/2006/relationships/image" Target="../media/image111.wmf"/><Relationship Id="rId17" Type="http://schemas.openxmlformats.org/officeDocument/2006/relationships/image" Target="../media/image116.wmf"/><Relationship Id="rId2" Type="http://schemas.openxmlformats.org/officeDocument/2006/relationships/image" Target="../media/image83.wmf"/><Relationship Id="rId16" Type="http://schemas.openxmlformats.org/officeDocument/2006/relationships/image" Target="../media/image115.wmf"/><Relationship Id="rId1" Type="http://schemas.openxmlformats.org/officeDocument/2006/relationships/image" Target="../media/image82.wmf"/><Relationship Id="rId6" Type="http://schemas.openxmlformats.org/officeDocument/2006/relationships/image" Target="../media/image87.wmf"/><Relationship Id="rId11" Type="http://schemas.openxmlformats.org/officeDocument/2006/relationships/image" Target="../media/image106.wmf"/><Relationship Id="rId5" Type="http://schemas.openxmlformats.org/officeDocument/2006/relationships/image" Target="../media/image86.wmf"/><Relationship Id="rId15" Type="http://schemas.openxmlformats.org/officeDocument/2006/relationships/image" Target="../media/image114.wmf"/><Relationship Id="rId10" Type="http://schemas.openxmlformats.org/officeDocument/2006/relationships/image" Target="../media/image91.wmf"/><Relationship Id="rId4" Type="http://schemas.openxmlformats.org/officeDocument/2006/relationships/image" Target="../media/image85.wmf"/><Relationship Id="rId9" Type="http://schemas.openxmlformats.org/officeDocument/2006/relationships/image" Target="../media/image90.wmf"/><Relationship Id="rId14" Type="http://schemas.openxmlformats.org/officeDocument/2006/relationships/image" Target="../media/image113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73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7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4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wmf"/><Relationship Id="rId3" Type="http://schemas.openxmlformats.org/officeDocument/2006/relationships/image" Target="../media/image124.wmf"/><Relationship Id="rId7" Type="http://schemas.openxmlformats.org/officeDocument/2006/relationships/image" Target="../media/image128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4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openxmlformats.org/officeDocument/2006/relationships/image" Target="../media/image139.wmf"/><Relationship Id="rId7" Type="http://schemas.openxmlformats.org/officeDocument/2006/relationships/image" Target="../media/image143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6" Type="http://schemas.openxmlformats.org/officeDocument/2006/relationships/image" Target="../media/image142.w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wmf"/><Relationship Id="rId3" Type="http://schemas.openxmlformats.org/officeDocument/2006/relationships/image" Target="../media/image139.wmf"/><Relationship Id="rId7" Type="http://schemas.openxmlformats.org/officeDocument/2006/relationships/image" Target="../media/image149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6" Type="http://schemas.openxmlformats.org/officeDocument/2006/relationships/image" Target="../media/image148.wmf"/><Relationship Id="rId5" Type="http://schemas.openxmlformats.org/officeDocument/2006/relationships/image" Target="../media/image147.wmf"/><Relationship Id="rId4" Type="http://schemas.openxmlformats.org/officeDocument/2006/relationships/image" Target="../media/image140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5" Type="http://schemas.openxmlformats.org/officeDocument/2006/relationships/image" Target="../media/image157.wmf"/><Relationship Id="rId4" Type="http://schemas.openxmlformats.org/officeDocument/2006/relationships/image" Target="../media/image156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73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image" Target="../media/image176.wmf"/><Relationship Id="rId4" Type="http://schemas.openxmlformats.org/officeDocument/2006/relationships/image" Target="../media/image179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Relationship Id="rId4" Type="http://schemas.openxmlformats.org/officeDocument/2006/relationships/image" Target="../media/image190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2.wmf"/><Relationship Id="rId1" Type="http://schemas.openxmlformats.org/officeDocument/2006/relationships/image" Target="../media/image191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wmf"/><Relationship Id="rId1" Type="http://schemas.openxmlformats.org/officeDocument/2006/relationships/image" Target="../media/image194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wmf"/><Relationship Id="rId1" Type="http://schemas.openxmlformats.org/officeDocument/2006/relationships/image" Target="../media/image197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7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7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370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7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25A4AE-3AC2-4C4C-B143-E6907CF43B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988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3275" y="533400"/>
            <a:ext cx="3548063" cy="2660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2350" y="3371850"/>
            <a:ext cx="8189913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370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solidFill>
                  <a:schemeClr val="tx1"/>
                </a:solidFill>
              </a:defRPr>
            </a:lvl1pPr>
          </a:lstStyle>
          <a:p>
            <a:fld id="{75F73398-3499-49FE-956D-4747052BD33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52536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 txBox="1">
            <a:spLocks noGrp="1" noChangeArrowheads="1"/>
          </p:cNvSpPr>
          <p:nvPr/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7CA076-82EC-434C-9521-A7735F9CE719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4863" y="533400"/>
            <a:ext cx="3548062" cy="266065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这个部分，假设是前提，推导是基础 不讲，公式的解释是重点。费时</a:t>
            </a:r>
            <a:r>
              <a:rPr lang="en-US" altLang="zh-CN" smtClean="0">
                <a:latin typeface="Arial" panose="020B0604020202020204" pitchFamily="34" charset="0"/>
              </a:rPr>
              <a:t>6</a:t>
            </a:r>
            <a:r>
              <a:rPr lang="zh-CN" altLang="en-US" smtClean="0">
                <a:latin typeface="Arial" panose="020B0604020202020204" pitchFamily="34" charset="0"/>
              </a:rPr>
              <a:t>分钟。</a:t>
            </a:r>
          </a:p>
        </p:txBody>
      </p:sp>
    </p:spTree>
    <p:extLst>
      <p:ext uri="{BB962C8B-B14F-4D97-AF65-F5344CB8AC3E}">
        <p14:creationId xmlns:p14="http://schemas.microsoft.com/office/powerpoint/2010/main" val="380409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 txBox="1">
            <a:spLocks noGrp="1" noChangeArrowheads="1"/>
          </p:cNvSpPr>
          <p:nvPr/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C0D0FF-D50F-40BF-BFFE-15C91FD9660A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44863" y="533400"/>
            <a:ext cx="3548062" cy="266065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latin typeface="Arial" panose="020B0604020202020204" pitchFamily="34" charset="0"/>
              </a:rPr>
              <a:t>费时</a:t>
            </a:r>
            <a:r>
              <a:rPr lang="en-US" altLang="zh-CN" smtClean="0">
                <a:latin typeface="Arial" panose="020B0604020202020204" pitchFamily="34" charset="0"/>
              </a:rPr>
              <a:t>2</a:t>
            </a:r>
            <a:r>
              <a:rPr lang="zh-CN" altLang="en-US" smtClean="0">
                <a:latin typeface="Arial" panose="020B0604020202020204" pitchFamily="34" charset="0"/>
              </a:rPr>
              <a:t>分钟，重点    波长条件，以及晶格分析，需要更仔细的模型</a:t>
            </a:r>
          </a:p>
        </p:txBody>
      </p:sp>
    </p:spTree>
    <p:extLst>
      <p:ext uri="{BB962C8B-B14F-4D97-AF65-F5344CB8AC3E}">
        <p14:creationId xmlns:p14="http://schemas.microsoft.com/office/powerpoint/2010/main" val="316988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718FDB-F929-4718-8B03-DB5F9B5915AD}" type="slidenum">
              <a:rPr kumimoji="0" lang="en-US" altLang="zh-CN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77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CE36B00-C248-4119-A3FF-D17647011934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20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 txBox="1">
            <a:spLocks noGrp="1" noChangeArrowheads="1"/>
          </p:cNvSpPr>
          <p:nvPr/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E09D97-73DC-492A-B80C-C276009ECC3F}" type="slidenum">
              <a:rPr kumimoji="0" lang="en-US" altLang="zh-CN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zh-CN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smtClean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3625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 txBox="1">
            <a:spLocks noGrp="1" noChangeArrowheads="1"/>
          </p:cNvSpPr>
          <p:nvPr/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EA49AD-F3C5-47AE-BC47-D36D5CF3265A}" type="slidenum">
              <a:rPr kumimoji="0" lang="en-US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latin typeface="Arial" panose="020B0604020202020204" pitchFamily="34" charset="0"/>
              </a:rPr>
              <a:t>对于格波及其对应的简正坐标，我们可以直接过渡到量子理论。因此，格波的能级是量子化的，有零点能，能量单元由频率决定，为</a:t>
            </a:r>
            <a:r>
              <a:rPr lang="en-US" altLang="zh-CN" smtClean="0">
                <a:latin typeface="Arial" panose="020B0604020202020204" pitchFamily="34" charset="0"/>
                <a:cs typeface="Times New Roman" panose="02020603050405020304" pitchFamily="18" charset="0"/>
              </a:rPr>
              <a:t>ħ</a:t>
            </a:r>
            <a:r>
              <a:rPr lang="el-GR" altLang="zh-CN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aseline="-2500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/>
            <a:endParaRPr lang="zh-CN" altLang="en-US" smtClean="0">
              <a:latin typeface="华文中宋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我们定义一个声子的概念，即格波的量子单元，因此一个声子的能量是</a:t>
            </a:r>
            <a:r>
              <a:rPr lang="en-US" altLang="zh-CN" smtClean="0">
                <a:latin typeface="Arial" panose="020B0604020202020204" pitchFamily="34" charset="0"/>
                <a:cs typeface="Times New Roman" panose="02020603050405020304" pitchFamily="18" charset="0"/>
              </a:rPr>
              <a:t>ħ</a:t>
            </a:r>
            <a:r>
              <a:rPr lang="el-GR" altLang="zh-CN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aseline="-2500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。一种格波具有一个频率，对应于一种声子，当格波位于第</a:t>
            </a:r>
            <a:r>
              <a:rPr lang="en-US" altLang="zh-CN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级本征态的本征能级时，则称格波具有</a:t>
            </a:r>
            <a:r>
              <a:rPr lang="en-US" altLang="zh-CN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个声子。</a:t>
            </a:r>
          </a:p>
          <a:p>
            <a:pPr eaLnBrk="1" hangingPunct="1"/>
            <a:endParaRPr lang="zh-CN" altLang="en-US" smtClean="0">
              <a:latin typeface="华文中宋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当电子、光子与晶格相互作用时，发生交换能量也是按声子为单元的，比如电子获得一个声子能量，则称吸收一个声子。</a:t>
            </a:r>
          </a:p>
          <a:p>
            <a:pPr eaLnBrk="1" hangingPunct="1"/>
            <a:endParaRPr lang="zh-CN" altLang="en-US" smtClean="0">
              <a:latin typeface="华文中宋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利用声子描述晶格振动，可以使表述简化。声子不是真实粒子，但深刻地反映了晶体集体运动状态，声子是一个很重要的概念。</a:t>
            </a:r>
          </a:p>
          <a:p>
            <a:pPr eaLnBrk="1" hangingPunct="1"/>
            <a:endParaRPr lang="zh-CN" altLang="en-US" smtClean="0">
              <a:latin typeface="华文中宋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除了有能量，声子还具有准动量，用</a:t>
            </a:r>
            <a:r>
              <a:rPr lang="en-US" altLang="zh-CN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hq</a:t>
            </a:r>
            <a:r>
              <a:rPr lang="zh-CN" altLang="en-US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表示，但是准动量不是真实粒子的物理动量，反映的是原子位移坐标的集体运动。</a:t>
            </a:r>
          </a:p>
        </p:txBody>
      </p:sp>
    </p:spTree>
    <p:extLst>
      <p:ext uri="{BB962C8B-B14F-4D97-AF65-F5344CB8AC3E}">
        <p14:creationId xmlns:p14="http://schemas.microsoft.com/office/powerpoint/2010/main" val="2259074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 txBox="1">
            <a:spLocks noGrp="1" noChangeArrowheads="1"/>
          </p:cNvSpPr>
          <p:nvPr/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048" tIns="49524" rIns="99048" bIns="49524" anchor="b"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906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D7046B-7FD0-4BC9-9A89-C784465BD4B5}" type="slidenum">
              <a:rPr kumimoji="0" lang="en-US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906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zh-CN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latin typeface="Arial" panose="020B0604020202020204" pitchFamily="34" charset="0"/>
              </a:rPr>
              <a:t>对于格波及其对应的简正坐标，我们可以直接过渡到量子理论。因此，格波的能级是量子化的，有零点能，能量单元由频率决定，为</a:t>
            </a:r>
            <a:r>
              <a:rPr lang="en-US" altLang="zh-CN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ħ</a:t>
            </a:r>
            <a:r>
              <a:rPr lang="el-GR" altLang="zh-CN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aseline="-25000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。</a:t>
            </a:r>
          </a:p>
          <a:p>
            <a:pPr eaLnBrk="1" hangingPunct="1"/>
            <a:endParaRPr lang="zh-CN" altLang="en-US" dirty="0" smtClean="0">
              <a:latin typeface="华文中宋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我们定义一个声子的概念，即格波的量子单元，因此一个声子的能量是</a:t>
            </a:r>
            <a:r>
              <a:rPr lang="en-US" altLang="zh-CN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ħ</a:t>
            </a:r>
            <a:r>
              <a:rPr lang="el-GR" altLang="zh-CN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aseline="-25000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。一种格波具有一个频率，对应于一种声子，当格波位于第</a:t>
            </a:r>
            <a:r>
              <a:rPr lang="en-US" altLang="zh-CN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级本征态的本征能级时，则称格波具有</a:t>
            </a:r>
            <a:r>
              <a:rPr lang="en-US" altLang="zh-CN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个声子。</a:t>
            </a:r>
          </a:p>
          <a:p>
            <a:pPr eaLnBrk="1" hangingPunct="1"/>
            <a:endParaRPr lang="zh-CN" altLang="en-US" dirty="0" smtClean="0">
              <a:latin typeface="华文中宋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当电子、光子与晶格相互作用时，发生交换能量也是按声子为单元的，比如电子获得一个声子能量，则称吸收一个声子。</a:t>
            </a:r>
          </a:p>
          <a:p>
            <a:pPr eaLnBrk="1" hangingPunct="1"/>
            <a:endParaRPr lang="zh-CN" altLang="en-US" dirty="0" smtClean="0">
              <a:latin typeface="华文中宋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利用声子描述晶格振动，可以使表述简化。声子不是真实粒子，但深刻地反映了晶体集体运动状态，声子是一个很重要的概念。</a:t>
            </a:r>
          </a:p>
          <a:p>
            <a:pPr eaLnBrk="1" hangingPunct="1"/>
            <a:endParaRPr lang="zh-CN" altLang="en-US" dirty="0" smtClean="0">
              <a:latin typeface="华文中宋" panose="02010600040101010101" pitchFamily="2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除了有能量，声子还具有准动量，用</a:t>
            </a:r>
            <a:r>
              <a:rPr lang="en-US" altLang="zh-CN" dirty="0" err="1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hq</a:t>
            </a:r>
            <a:r>
              <a:rPr lang="zh-CN" altLang="en-US" dirty="0" smtClean="0">
                <a:latin typeface="华文中宋" panose="02010600040101010101" pitchFamily="2" charset="-122"/>
                <a:cs typeface="Times New Roman" panose="02020603050405020304" pitchFamily="18" charset="0"/>
              </a:rPr>
              <a:t>表示，但是准动量不是真实粒子的物理动量，反映的是原子位移坐标的集体运动。</a:t>
            </a:r>
          </a:p>
        </p:txBody>
      </p:sp>
    </p:spTree>
    <p:extLst>
      <p:ext uri="{BB962C8B-B14F-4D97-AF65-F5344CB8AC3E}">
        <p14:creationId xmlns:p14="http://schemas.microsoft.com/office/powerpoint/2010/main" val="287142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39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88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5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0793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2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77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10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50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6127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25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82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17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87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50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3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9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029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9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07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54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52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2776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84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0374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43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133600" y="1371600"/>
            <a:ext cx="6477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33600" y="3733800"/>
            <a:ext cx="6477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086600" y="6248400"/>
            <a:ext cx="1524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solidFill>
                  <a:srgbClr val="33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8CC53-BB17-432B-9585-9672B116EAC8}" type="datetimeFigureOut"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2020-08-27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solidFill>
                  <a:srgbClr val="33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2209800" y="6248400"/>
            <a:ext cx="12192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336666"/>
                </a:solidFill>
                <a:ea typeface="宋体" panose="02010600030101010101" pitchFamily="2" charset="-122"/>
                <a:cs typeface="楷体_GB231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08F5DE-991C-4CFC-B968-DB0ECC842E55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473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53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0178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43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54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3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6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1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6212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301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40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8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133600" y="1371600"/>
            <a:ext cx="6477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33600" y="3733800"/>
            <a:ext cx="6477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086600" y="6248400"/>
            <a:ext cx="1524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336666"/>
                </a:solidFill>
                <a:ea typeface="宋体" pitchFamily="2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8EB293-51D4-40D6-A4FC-ED0B77C9CE44}" type="datetimeFigureOut"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2020-08-27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336666"/>
                </a:solidFill>
                <a:ea typeface="宋体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2209800" y="6248400"/>
            <a:ext cx="12192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336666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E9B3F2-DFB0-4165-A5AA-121919CC31BB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51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49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662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77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2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16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813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93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3321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2617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67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40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133600" y="1371600"/>
            <a:ext cx="6477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33600" y="3733800"/>
            <a:ext cx="6477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086600" y="6248400"/>
            <a:ext cx="1524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336666"/>
                </a:solidFill>
                <a:latin typeface="Arial" charset="0"/>
                <a:ea typeface="SimSun" pitchFamily="2" charset="-122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39053F4-225F-423C-AC30-665CB1DEF12E}" type="datetimeFigureOut"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2020-08-27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charset="0"/>
              <a:ea typeface="SimSun" pitchFamily="2" charset="-122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336666"/>
                </a:solidFill>
                <a:latin typeface="Arial" charset="0"/>
                <a:ea typeface="SimSun" pitchFamily="2" charset="-122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charset="0"/>
              <a:ea typeface="SimSun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2209800" y="6248400"/>
            <a:ext cx="12192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336666"/>
                </a:solidFill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E5A341-F978-4C08-9F1C-A0504156C6E2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25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65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2823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33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81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88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86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57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617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889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49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0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84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67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287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08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4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15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06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58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7628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4157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1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6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133600" y="1371600"/>
            <a:ext cx="6477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33600" y="3733800"/>
            <a:ext cx="6477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086600" y="6248400"/>
            <a:ext cx="1524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solidFill>
                  <a:srgbClr val="33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8CC53-BB17-432B-9585-9672B116EAC8}" type="datetimeFigureOut"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2020-08-27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solidFill>
                  <a:srgbClr val="33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2209800" y="6248400"/>
            <a:ext cx="12192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336666"/>
                </a:solidFill>
                <a:ea typeface="宋体" panose="02010600030101010101" pitchFamily="2" charset="-122"/>
                <a:cs typeface="楷体_GB231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08F5DE-991C-4CFC-B968-DB0ECC842E55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342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07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2107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97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59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6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67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55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889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1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133600" y="1371600"/>
            <a:ext cx="6477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33600" y="3733800"/>
            <a:ext cx="6477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086600" y="6248400"/>
            <a:ext cx="1524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solidFill>
                  <a:srgbClr val="33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8CC53-BB17-432B-9585-9672B116EAC8}" type="datetimeFigureOut"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2020-08-27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solidFill>
                  <a:srgbClr val="33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2209800" y="6248400"/>
            <a:ext cx="12192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336666"/>
                </a:solidFill>
                <a:ea typeface="宋体" panose="02010600030101010101" pitchFamily="2" charset="-122"/>
                <a:cs typeface="楷体_GB231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08F5DE-991C-4CFC-B968-DB0ECC842E55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2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2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0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8169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8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5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27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514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4950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71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6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72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1710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13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0272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70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0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12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504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7287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6150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83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51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30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5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0649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16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9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24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3643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39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46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62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86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90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166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17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07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0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7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923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9148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405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3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7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133600" y="1371600"/>
            <a:ext cx="6477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33600" y="3733800"/>
            <a:ext cx="6477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086600" y="6248400"/>
            <a:ext cx="1524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solidFill>
                  <a:srgbClr val="33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8CC53-BB17-432B-9585-9672B116EAC8}" type="datetimeFigureOut"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2020-08-27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solidFill>
                  <a:srgbClr val="33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2209800" y="6248400"/>
            <a:ext cx="12192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336666"/>
                </a:solidFill>
                <a:ea typeface="宋体" panose="02010600030101010101" pitchFamily="2" charset="-122"/>
                <a:cs typeface="楷体_GB231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08F5DE-991C-4CFC-B968-DB0ECC842E55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46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68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16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84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57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02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9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7586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3921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19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27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133600" y="1371600"/>
            <a:ext cx="6477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33600" y="3733800"/>
            <a:ext cx="6477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086600" y="6248400"/>
            <a:ext cx="1524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b="0">
                <a:solidFill>
                  <a:srgbClr val="33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48CC53-BB17-432B-9585-9672B116EAC8}" type="datetimeFigureOut"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2020-08-27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8100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0">
                <a:solidFill>
                  <a:srgbClr val="33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2209800" y="6248400"/>
            <a:ext cx="12192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336666"/>
                </a:solidFill>
                <a:ea typeface="宋体" panose="02010600030101010101" pitchFamily="2" charset="-122"/>
                <a:cs typeface="楷体_GB231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08F5DE-991C-4CFC-B968-DB0ECC842E55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545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48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4569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9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55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4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71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8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4670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45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4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71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8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9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9960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93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30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7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4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8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622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330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6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66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6169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1469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8516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8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0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2466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071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65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270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1041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0145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0790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25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00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7825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9122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9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64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47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89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4845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2639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0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40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35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215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03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7196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2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9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812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4064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04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1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7.xml"/><Relationship Id="rId3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6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8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9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endParaRPr lang="zh-CN" altLang="en-US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0" name="Text Box 11"/>
          <p:cNvSpPr txBox="1">
            <a:spLocks noChangeArrowheads="1"/>
          </p:cNvSpPr>
          <p:nvPr userDrawn="1"/>
        </p:nvSpPr>
        <p:spPr bwMode="auto">
          <a:xfrm>
            <a:off x="3284538" y="6453188"/>
            <a:ext cx="23669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1400" b="1" smtClean="0">
                <a:solidFill>
                  <a:srgbClr val="FF6699"/>
                </a:solidFill>
              </a:rPr>
              <a:t>清华大学电子工程系</a:t>
            </a:r>
            <a:r>
              <a:rPr lang="en-US" altLang="zh-CN" sz="1400" b="1" smtClean="0">
                <a:solidFill>
                  <a:srgbClr val="FF6699"/>
                </a:solidFill>
              </a:rPr>
              <a:t>/</a:t>
            </a:r>
            <a:r>
              <a:rPr lang="zh-CN" altLang="en-US" sz="1400" b="1" smtClean="0">
                <a:solidFill>
                  <a:srgbClr val="FF6699"/>
                </a:solidFill>
              </a:rPr>
              <a:t>黄翊东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600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600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3295789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9" r:id="rId1"/>
    <p:sldLayoutId id="2147484300" r:id="rId2"/>
    <p:sldLayoutId id="2147484301" r:id="rId3"/>
    <p:sldLayoutId id="2147484302" r:id="rId4"/>
    <p:sldLayoutId id="2147484303" r:id="rId5"/>
    <p:sldLayoutId id="2147484304" r:id="rId6"/>
    <p:sldLayoutId id="2147484305" r:id="rId7"/>
    <p:sldLayoutId id="2147484306" r:id="rId8"/>
    <p:sldLayoutId id="2147484307" r:id="rId9"/>
    <p:sldLayoutId id="2147484308" r:id="rId10"/>
    <p:sldLayoutId id="2147484309" r:id="rId11"/>
    <p:sldLayoutId id="214748431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027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134520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宋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宋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051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2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3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4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135926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sp>
        <p:nvSpPr>
          <p:cNvPr id="2051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2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3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4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27715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8" r:id="rId1"/>
    <p:sldLayoutId id="2147484349" r:id="rId2"/>
    <p:sldLayoutId id="2147484350" r:id="rId3"/>
    <p:sldLayoutId id="2147484351" r:id="rId4"/>
    <p:sldLayoutId id="2147484352" r:id="rId5"/>
    <p:sldLayoutId id="2147484353" r:id="rId6"/>
    <p:sldLayoutId id="2147484354" r:id="rId7"/>
    <p:sldLayoutId id="2147484355" r:id="rId8"/>
    <p:sldLayoutId id="2147484356" r:id="rId9"/>
    <p:sldLayoutId id="2147484357" r:id="rId10"/>
    <p:sldLayoutId id="21474843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宋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宋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sp>
        <p:nvSpPr>
          <p:cNvPr id="5123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4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125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4" name="Text Box 11"/>
          <p:cNvSpPr txBox="1">
            <a:spLocks noChangeArrowheads="1"/>
          </p:cNvSpPr>
          <p:nvPr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2130414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宋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宋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027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17398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2" r:id="rId1"/>
    <p:sldLayoutId id="2147484373" r:id="rId2"/>
    <p:sldLayoutId id="2147484374" r:id="rId3"/>
    <p:sldLayoutId id="2147484375" r:id="rId4"/>
    <p:sldLayoutId id="2147484376" r:id="rId5"/>
    <p:sldLayoutId id="2147484377" r:id="rId6"/>
    <p:sldLayoutId id="2147484378" r:id="rId7"/>
    <p:sldLayoutId id="2147484379" r:id="rId8"/>
    <p:sldLayoutId id="2147484380" r:id="rId9"/>
    <p:sldLayoutId id="2147484381" r:id="rId10"/>
    <p:sldLayoutId id="214748438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宋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宋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051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2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3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4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341740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4" r:id="rId1"/>
    <p:sldLayoutId id="2147484385" r:id="rId2"/>
    <p:sldLayoutId id="2147484386" r:id="rId3"/>
    <p:sldLayoutId id="2147484387" r:id="rId4"/>
    <p:sldLayoutId id="2147484388" r:id="rId5"/>
    <p:sldLayoutId id="2147484389" r:id="rId6"/>
    <p:sldLayoutId id="2147484390" r:id="rId7"/>
    <p:sldLayoutId id="2147484391" r:id="rId8"/>
    <p:sldLayoutId id="2147484392" r:id="rId9"/>
    <p:sldLayoutId id="2147484393" r:id="rId10"/>
    <p:sldLayoutId id="214748439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051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2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3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4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303669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6" r:id="rId1"/>
    <p:sldLayoutId id="2147484397" r:id="rId2"/>
    <p:sldLayoutId id="2147484398" r:id="rId3"/>
    <p:sldLayoutId id="2147484399" r:id="rId4"/>
    <p:sldLayoutId id="2147484400" r:id="rId5"/>
    <p:sldLayoutId id="2147484401" r:id="rId6"/>
    <p:sldLayoutId id="2147484402" r:id="rId7"/>
    <p:sldLayoutId id="2147484403" r:id="rId8"/>
    <p:sldLayoutId id="2147484404" r:id="rId9"/>
    <p:sldLayoutId id="2147484405" r:id="rId10"/>
    <p:sldLayoutId id="214748440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027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3886082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8" r:id="rId1"/>
    <p:sldLayoutId id="2147484409" r:id="rId2"/>
    <p:sldLayoutId id="2147484410" r:id="rId3"/>
    <p:sldLayoutId id="2147484411" r:id="rId4"/>
    <p:sldLayoutId id="2147484412" r:id="rId5"/>
    <p:sldLayoutId id="2147484413" r:id="rId6"/>
    <p:sldLayoutId id="2147484414" r:id="rId7"/>
    <p:sldLayoutId id="2147484415" r:id="rId8"/>
    <p:sldLayoutId id="2147484416" r:id="rId9"/>
    <p:sldLayoutId id="2147484417" r:id="rId10"/>
    <p:sldLayoutId id="214748441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宋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宋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027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135905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0" r:id="rId1"/>
    <p:sldLayoutId id="2147484421" r:id="rId2"/>
    <p:sldLayoutId id="2147484422" r:id="rId3"/>
    <p:sldLayoutId id="2147484423" r:id="rId4"/>
    <p:sldLayoutId id="2147484424" r:id="rId5"/>
    <p:sldLayoutId id="2147484425" r:id="rId6"/>
    <p:sldLayoutId id="2147484426" r:id="rId7"/>
    <p:sldLayoutId id="2147484427" r:id="rId8"/>
    <p:sldLayoutId id="2147484428" r:id="rId9"/>
    <p:sldLayoutId id="2147484429" r:id="rId10"/>
    <p:sldLayoutId id="214748443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宋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宋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7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33128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133129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133130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133131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318253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7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33128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133129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133130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133131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63525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051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2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3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4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101682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051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2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3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054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76481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0" r:id="rId2"/>
    <p:sldLayoutId id="2147484241" r:id="rId3"/>
    <p:sldLayoutId id="2147484242" r:id="rId4"/>
    <p:sldLayoutId id="2147484243" r:id="rId5"/>
    <p:sldLayoutId id="2147484244" r:id="rId6"/>
    <p:sldLayoutId id="2147484245" r:id="rId7"/>
    <p:sldLayoutId id="2147484246" r:id="rId8"/>
    <p:sldLayoutId id="2147484247" r:id="rId9"/>
    <p:sldLayoutId id="2147484248" r:id="rId10"/>
    <p:sldLayoutId id="21474842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027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8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9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0" name="Text Box 11"/>
          <p:cNvSpPr txBox="1">
            <a:spLocks noChangeArrowheads="1"/>
          </p:cNvSpPr>
          <p:nvPr userDrawn="1"/>
        </p:nvSpPr>
        <p:spPr bwMode="auto">
          <a:xfrm>
            <a:off x="3284538" y="6453188"/>
            <a:ext cx="23669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204946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252" r:id="rId2"/>
    <p:sldLayoutId id="2147484253" r:id="rId3"/>
    <p:sldLayoutId id="2147484254" r:id="rId4"/>
    <p:sldLayoutId id="2147484255" r:id="rId5"/>
    <p:sldLayoutId id="2147484256" r:id="rId6"/>
    <p:sldLayoutId id="2147484257" r:id="rId7"/>
    <p:sldLayoutId id="2147484258" r:id="rId8"/>
    <p:sldLayoutId id="2147484259" r:id="rId9"/>
    <p:sldLayoutId id="2147484260" r:id="rId10"/>
    <p:sldLayoutId id="214748426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sp>
        <p:nvSpPr>
          <p:cNvPr id="1027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8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9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/</a:t>
            </a:r>
            <a:r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144898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3" r:id="rId1"/>
    <p:sldLayoutId id="2147484264" r:id="rId2"/>
    <p:sldLayoutId id="2147484265" r:id="rId3"/>
    <p:sldLayoutId id="2147484266" r:id="rId4"/>
    <p:sldLayoutId id="2147484267" r:id="rId5"/>
    <p:sldLayoutId id="2147484268" r:id="rId6"/>
    <p:sldLayoutId id="2147484269" r:id="rId7"/>
    <p:sldLayoutId id="2147484270" r:id="rId8"/>
    <p:sldLayoutId id="2147484271" r:id="rId9"/>
    <p:sldLayoutId id="2147484272" r:id="rId10"/>
    <p:sldLayoutId id="214748427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027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pitchFamily="34" charset="0"/>
                <a:ea typeface="楷体_GB2312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372037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宋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SimSun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宋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charset="-122"/>
              <a:cs typeface="+mn-cs"/>
            </a:endParaRPr>
          </a:p>
        </p:txBody>
      </p:sp>
      <p:sp>
        <p:nvSpPr>
          <p:cNvPr id="1027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Text Box 11"/>
          <p:cNvSpPr txBox="1">
            <a:spLocks noChangeArrowheads="1"/>
          </p:cNvSpPr>
          <p:nvPr userDrawn="1"/>
        </p:nvSpPr>
        <p:spPr bwMode="auto">
          <a:xfrm>
            <a:off x="3213100" y="6381750"/>
            <a:ext cx="2366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清华大学电子工程系</a:t>
            </a: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/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6699"/>
                </a:solidFill>
                <a:effectLst/>
                <a:uLnTx/>
                <a:uFillTx/>
                <a:latin typeface="Arial" charset="0"/>
                <a:ea typeface="楷体_GB2312" pitchFamily="49" charset="-122"/>
                <a:cs typeface="+mn-cs"/>
              </a:rPr>
              <a:t>黄翊东</a:t>
            </a:r>
          </a:p>
        </p:txBody>
      </p:sp>
    </p:spTree>
    <p:extLst>
      <p:ext uri="{BB962C8B-B14F-4D97-AF65-F5344CB8AC3E}">
        <p14:creationId xmlns:p14="http://schemas.microsoft.com/office/powerpoint/2010/main" val="1071908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78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image" Target="../media/image19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21.wmf"/><Relationship Id="rId2" Type="http://schemas.openxmlformats.org/officeDocument/2006/relationships/slideLayout" Target="../slideLayouts/slideLayout73.xml"/><Relationship Id="rId16" Type="http://schemas.openxmlformats.org/officeDocument/2006/relationships/oleObject" Target="../embeddings/oleObject12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11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5.wmf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5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2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8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42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31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3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image" Target="../media/image2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7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40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9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140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1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14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51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4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59.wmf"/><Relationship Id="rId2" Type="http://schemas.openxmlformats.org/officeDocument/2006/relationships/slideLayout" Target="../slideLayouts/slideLayout14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5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63.wmf"/><Relationship Id="rId3" Type="http://schemas.openxmlformats.org/officeDocument/2006/relationships/image" Target="../media/image64.png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58.bin"/><Relationship Id="rId2" Type="http://schemas.openxmlformats.org/officeDocument/2006/relationships/slideLayout" Target="../slideLayouts/slideLayout151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62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18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140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6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14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58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3" Type="http://schemas.openxmlformats.org/officeDocument/2006/relationships/image" Target="../media/image2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3.bin"/><Relationship Id="rId9" Type="http://schemas.openxmlformats.org/officeDocument/2006/relationships/image" Target="../media/image4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7.png"/><Relationship Id="rId5" Type="http://schemas.openxmlformats.org/officeDocument/2006/relationships/image" Target="../media/image66.wmf"/><Relationship Id="rId4" Type="http://schemas.openxmlformats.org/officeDocument/2006/relationships/oleObject" Target="../embeddings/oleObject6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image" Target="../media/image2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67.bin"/><Relationship Id="rId9" Type="http://schemas.openxmlformats.org/officeDocument/2006/relationships/image" Target="../media/image47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6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9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9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70.png"/><Relationship Id="rId4" Type="http://schemas.openxmlformats.org/officeDocument/2006/relationships/oleObject" Target="../embeddings/oleObject73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3" Type="http://schemas.openxmlformats.org/officeDocument/2006/relationships/image" Target="../media/image2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73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47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image" Target="../media/image78.png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77.wmf"/><Relationship Id="rId5" Type="http://schemas.openxmlformats.org/officeDocument/2006/relationships/image" Target="../media/image74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76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77.wmf"/><Relationship Id="rId4" Type="http://schemas.openxmlformats.org/officeDocument/2006/relationships/image" Target="../media/image79.wmf"/><Relationship Id="rId9" Type="http://schemas.openxmlformats.org/officeDocument/2006/relationships/oleObject" Target="../embeddings/oleObject86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image" Target="../media/image2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56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73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47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96.bin"/><Relationship Id="rId18" Type="http://schemas.openxmlformats.org/officeDocument/2006/relationships/image" Target="../media/image89.wmf"/><Relationship Id="rId26" Type="http://schemas.openxmlformats.org/officeDocument/2006/relationships/image" Target="../media/image93.wmf"/><Relationship Id="rId3" Type="http://schemas.openxmlformats.org/officeDocument/2006/relationships/oleObject" Target="../embeddings/oleObject91.bin"/><Relationship Id="rId21" Type="http://schemas.openxmlformats.org/officeDocument/2006/relationships/oleObject" Target="../embeddings/oleObject100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98.bin"/><Relationship Id="rId25" Type="http://schemas.openxmlformats.org/officeDocument/2006/relationships/oleObject" Target="../embeddings/oleObject102.bin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95.bin"/><Relationship Id="rId24" Type="http://schemas.openxmlformats.org/officeDocument/2006/relationships/image" Target="../media/image92.wmf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23" Type="http://schemas.openxmlformats.org/officeDocument/2006/relationships/oleObject" Target="../embeddings/oleObject101.bin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99.bin"/><Relationship Id="rId4" Type="http://schemas.openxmlformats.org/officeDocument/2006/relationships/image" Target="../media/image82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87.wmf"/><Relationship Id="rId22" Type="http://schemas.openxmlformats.org/officeDocument/2006/relationships/image" Target="../media/image9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13" Type="http://schemas.openxmlformats.org/officeDocument/2006/relationships/oleObject" Target="../embeddings/oleObject108.bin"/><Relationship Id="rId18" Type="http://schemas.openxmlformats.org/officeDocument/2006/relationships/image" Target="../media/image104.w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101.wmf"/><Relationship Id="rId17" Type="http://schemas.openxmlformats.org/officeDocument/2006/relationships/oleObject" Target="../embeddings/oleObject110.bin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103.wmf"/><Relationship Id="rId20" Type="http://schemas.openxmlformats.org/officeDocument/2006/relationships/image" Target="../media/image105.wmf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8.wmf"/><Relationship Id="rId11" Type="http://schemas.openxmlformats.org/officeDocument/2006/relationships/oleObject" Target="../embeddings/oleObject107.bin"/><Relationship Id="rId5" Type="http://schemas.openxmlformats.org/officeDocument/2006/relationships/oleObject" Target="../embeddings/oleObject104.bin"/><Relationship Id="rId15" Type="http://schemas.openxmlformats.org/officeDocument/2006/relationships/oleObject" Target="../embeddings/oleObject109.bin"/><Relationship Id="rId10" Type="http://schemas.openxmlformats.org/officeDocument/2006/relationships/image" Target="../media/image100.png"/><Relationship Id="rId19" Type="http://schemas.openxmlformats.org/officeDocument/2006/relationships/oleObject" Target="../embeddings/oleObject111.bin"/><Relationship Id="rId4" Type="http://schemas.openxmlformats.org/officeDocument/2006/relationships/image" Target="../media/image97.wmf"/><Relationship Id="rId9" Type="http://schemas.openxmlformats.org/officeDocument/2006/relationships/oleObject" Target="../embeddings/oleObject106.bin"/><Relationship Id="rId14" Type="http://schemas.openxmlformats.org/officeDocument/2006/relationships/image" Target="../media/image102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117.bin"/><Relationship Id="rId18" Type="http://schemas.openxmlformats.org/officeDocument/2006/relationships/image" Target="../media/image89.wmf"/><Relationship Id="rId3" Type="http://schemas.openxmlformats.org/officeDocument/2006/relationships/oleObject" Target="../embeddings/oleObject112.bin"/><Relationship Id="rId21" Type="http://schemas.openxmlformats.org/officeDocument/2006/relationships/oleObject" Target="../embeddings/oleObject121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119.bin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116.bin"/><Relationship Id="rId24" Type="http://schemas.openxmlformats.org/officeDocument/2006/relationships/image" Target="../media/image106.wmf"/><Relationship Id="rId5" Type="http://schemas.openxmlformats.org/officeDocument/2006/relationships/oleObject" Target="../embeddings/oleObject113.bin"/><Relationship Id="rId15" Type="http://schemas.openxmlformats.org/officeDocument/2006/relationships/oleObject" Target="../embeddings/oleObject118.bin"/><Relationship Id="rId23" Type="http://schemas.openxmlformats.org/officeDocument/2006/relationships/oleObject" Target="../embeddings/oleObject122.bin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120.bin"/><Relationship Id="rId4" Type="http://schemas.openxmlformats.org/officeDocument/2006/relationships/image" Target="../media/image82.wmf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87.wmf"/><Relationship Id="rId22" Type="http://schemas.openxmlformats.org/officeDocument/2006/relationships/image" Target="../media/image91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128.bin"/><Relationship Id="rId18" Type="http://schemas.openxmlformats.org/officeDocument/2006/relationships/image" Target="../media/image89.wmf"/><Relationship Id="rId3" Type="http://schemas.openxmlformats.org/officeDocument/2006/relationships/oleObject" Target="../embeddings/oleObject123.bin"/><Relationship Id="rId21" Type="http://schemas.openxmlformats.org/officeDocument/2006/relationships/oleObject" Target="../embeddings/oleObject132.bin"/><Relationship Id="rId7" Type="http://schemas.openxmlformats.org/officeDocument/2006/relationships/oleObject" Target="../embeddings/oleObject125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130.bin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127.bin"/><Relationship Id="rId24" Type="http://schemas.openxmlformats.org/officeDocument/2006/relationships/image" Target="../media/image106.wmf"/><Relationship Id="rId5" Type="http://schemas.openxmlformats.org/officeDocument/2006/relationships/oleObject" Target="../embeddings/oleObject124.bin"/><Relationship Id="rId15" Type="http://schemas.openxmlformats.org/officeDocument/2006/relationships/oleObject" Target="../embeddings/oleObject129.bin"/><Relationship Id="rId23" Type="http://schemas.openxmlformats.org/officeDocument/2006/relationships/oleObject" Target="../embeddings/oleObject133.bin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131.bin"/><Relationship Id="rId4" Type="http://schemas.openxmlformats.org/officeDocument/2006/relationships/image" Target="../media/image82.wmf"/><Relationship Id="rId9" Type="http://schemas.openxmlformats.org/officeDocument/2006/relationships/oleObject" Target="../embeddings/oleObject126.bin"/><Relationship Id="rId14" Type="http://schemas.openxmlformats.org/officeDocument/2006/relationships/image" Target="../media/image87.wmf"/><Relationship Id="rId22" Type="http://schemas.openxmlformats.org/officeDocument/2006/relationships/image" Target="../media/image9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oleObject" Target="../embeddings/oleObject134.bin"/><Relationship Id="rId7" Type="http://schemas.openxmlformats.org/officeDocument/2006/relationships/oleObject" Target="../embeddings/oleObject136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135.bin"/><Relationship Id="rId10" Type="http://schemas.openxmlformats.org/officeDocument/2006/relationships/image" Target="../media/image110.wmf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137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143.bin"/><Relationship Id="rId18" Type="http://schemas.openxmlformats.org/officeDocument/2006/relationships/image" Target="../media/image89.wmf"/><Relationship Id="rId26" Type="http://schemas.openxmlformats.org/officeDocument/2006/relationships/image" Target="../media/image111.wmf"/><Relationship Id="rId39" Type="http://schemas.openxmlformats.org/officeDocument/2006/relationships/oleObject" Target="../embeddings/oleObject157.bin"/><Relationship Id="rId3" Type="http://schemas.openxmlformats.org/officeDocument/2006/relationships/oleObject" Target="../embeddings/oleObject138.bin"/><Relationship Id="rId21" Type="http://schemas.openxmlformats.org/officeDocument/2006/relationships/oleObject" Target="../embeddings/oleObject147.bin"/><Relationship Id="rId34" Type="http://schemas.openxmlformats.org/officeDocument/2006/relationships/image" Target="../media/image115.wmf"/><Relationship Id="rId7" Type="http://schemas.openxmlformats.org/officeDocument/2006/relationships/oleObject" Target="../embeddings/oleObject140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145.bin"/><Relationship Id="rId25" Type="http://schemas.openxmlformats.org/officeDocument/2006/relationships/oleObject" Target="../embeddings/oleObject149.bin"/><Relationship Id="rId33" Type="http://schemas.openxmlformats.org/officeDocument/2006/relationships/oleObject" Target="../embeddings/oleObject153.bin"/><Relationship Id="rId38" Type="http://schemas.openxmlformats.org/officeDocument/2006/relationships/oleObject" Target="../embeddings/oleObject156.bin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151.bin"/><Relationship Id="rId1" Type="http://schemas.openxmlformats.org/officeDocument/2006/relationships/vmlDrawing" Target="../drawings/vmlDrawing36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142.bin"/><Relationship Id="rId24" Type="http://schemas.openxmlformats.org/officeDocument/2006/relationships/image" Target="../media/image106.wmf"/><Relationship Id="rId32" Type="http://schemas.openxmlformats.org/officeDocument/2006/relationships/image" Target="../media/image114.wmf"/><Relationship Id="rId37" Type="http://schemas.openxmlformats.org/officeDocument/2006/relationships/oleObject" Target="../embeddings/oleObject155.bin"/><Relationship Id="rId40" Type="http://schemas.openxmlformats.org/officeDocument/2006/relationships/image" Target="../media/image117.wmf"/><Relationship Id="rId5" Type="http://schemas.openxmlformats.org/officeDocument/2006/relationships/oleObject" Target="../embeddings/oleObject139.bin"/><Relationship Id="rId15" Type="http://schemas.openxmlformats.org/officeDocument/2006/relationships/oleObject" Target="../embeddings/oleObject144.bin"/><Relationship Id="rId23" Type="http://schemas.openxmlformats.org/officeDocument/2006/relationships/oleObject" Target="../embeddings/oleObject148.bin"/><Relationship Id="rId28" Type="http://schemas.openxmlformats.org/officeDocument/2006/relationships/image" Target="../media/image112.wmf"/><Relationship Id="rId36" Type="http://schemas.openxmlformats.org/officeDocument/2006/relationships/image" Target="../media/image116.wmf"/><Relationship Id="rId10" Type="http://schemas.openxmlformats.org/officeDocument/2006/relationships/image" Target="../media/image85.wmf"/><Relationship Id="rId19" Type="http://schemas.openxmlformats.org/officeDocument/2006/relationships/oleObject" Target="../embeddings/oleObject146.bin"/><Relationship Id="rId31" Type="http://schemas.openxmlformats.org/officeDocument/2006/relationships/oleObject" Target="../embeddings/oleObject152.bin"/><Relationship Id="rId4" Type="http://schemas.openxmlformats.org/officeDocument/2006/relationships/image" Target="../media/image82.wmf"/><Relationship Id="rId9" Type="http://schemas.openxmlformats.org/officeDocument/2006/relationships/oleObject" Target="../embeddings/oleObject141.bin"/><Relationship Id="rId14" Type="http://schemas.openxmlformats.org/officeDocument/2006/relationships/image" Target="../media/image87.wmf"/><Relationship Id="rId22" Type="http://schemas.openxmlformats.org/officeDocument/2006/relationships/image" Target="../media/image91.wmf"/><Relationship Id="rId27" Type="http://schemas.openxmlformats.org/officeDocument/2006/relationships/oleObject" Target="../embeddings/oleObject150.bin"/><Relationship Id="rId30" Type="http://schemas.openxmlformats.org/officeDocument/2006/relationships/image" Target="../media/image113.wmf"/><Relationship Id="rId35" Type="http://schemas.openxmlformats.org/officeDocument/2006/relationships/oleObject" Target="../embeddings/oleObject154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3" Type="http://schemas.openxmlformats.org/officeDocument/2006/relationships/image" Target="../media/image2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59.bin"/><Relationship Id="rId11" Type="http://schemas.openxmlformats.org/officeDocument/2006/relationships/image" Target="../media/image73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161.bin"/><Relationship Id="rId4" Type="http://schemas.openxmlformats.org/officeDocument/2006/relationships/oleObject" Target="../embeddings/oleObject158.bin"/><Relationship Id="rId9" Type="http://schemas.openxmlformats.org/officeDocument/2006/relationships/image" Target="../media/image47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Layout" Target="../slideLayouts/slideLayout195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19.png"/><Relationship Id="rId4" Type="http://schemas.openxmlformats.org/officeDocument/2006/relationships/image" Target="../media/image118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5.bin"/><Relationship Id="rId3" Type="http://schemas.openxmlformats.org/officeDocument/2006/relationships/image" Target="../media/image2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64.bin"/><Relationship Id="rId11" Type="http://schemas.openxmlformats.org/officeDocument/2006/relationships/image" Target="../media/image73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166.bin"/><Relationship Id="rId4" Type="http://schemas.openxmlformats.org/officeDocument/2006/relationships/oleObject" Target="../embeddings/oleObject163.bin"/><Relationship Id="rId9" Type="http://schemas.openxmlformats.org/officeDocument/2006/relationships/image" Target="../media/image47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Layout" Target="../slideLayouts/slideLayout118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68.bin"/><Relationship Id="rId4" Type="http://schemas.openxmlformats.org/officeDocument/2006/relationships/image" Target="../media/image120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13" Type="http://schemas.openxmlformats.org/officeDocument/2006/relationships/oleObject" Target="../embeddings/oleObject174.bin"/><Relationship Id="rId18" Type="http://schemas.openxmlformats.org/officeDocument/2006/relationships/image" Target="../media/image129.wmf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126.wmf"/><Relationship Id="rId17" Type="http://schemas.openxmlformats.org/officeDocument/2006/relationships/oleObject" Target="../embeddings/oleObject176.bin"/><Relationship Id="rId2" Type="http://schemas.openxmlformats.org/officeDocument/2006/relationships/slideLayout" Target="../slideLayouts/slideLayout118.xml"/><Relationship Id="rId16" Type="http://schemas.openxmlformats.org/officeDocument/2006/relationships/image" Target="../media/image128.wmf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23.wmf"/><Relationship Id="rId11" Type="http://schemas.openxmlformats.org/officeDocument/2006/relationships/oleObject" Target="../embeddings/oleObject173.bin"/><Relationship Id="rId5" Type="http://schemas.openxmlformats.org/officeDocument/2006/relationships/oleObject" Target="../embeddings/oleObject170.bin"/><Relationship Id="rId15" Type="http://schemas.openxmlformats.org/officeDocument/2006/relationships/oleObject" Target="../embeddings/oleObject175.bin"/><Relationship Id="rId10" Type="http://schemas.openxmlformats.org/officeDocument/2006/relationships/image" Target="../media/image125.wmf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172.bin"/><Relationship Id="rId14" Type="http://schemas.openxmlformats.org/officeDocument/2006/relationships/image" Target="../media/image127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2.wmf"/><Relationship Id="rId7" Type="http://schemas.openxmlformats.org/officeDocument/2006/relationships/image" Target="../media/image131.wmf"/><Relationship Id="rId2" Type="http://schemas.openxmlformats.org/officeDocument/2006/relationships/slideLayout" Target="../slideLayouts/slideLayout16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78.bin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177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wmf"/><Relationship Id="rId3" Type="http://schemas.openxmlformats.org/officeDocument/2006/relationships/oleObject" Target="../embeddings/oleObject179.bin"/><Relationship Id="rId7" Type="http://schemas.openxmlformats.org/officeDocument/2006/relationships/oleObject" Target="../embeddings/oleObject181.bin"/><Relationship Id="rId2" Type="http://schemas.openxmlformats.org/officeDocument/2006/relationships/slideLayout" Target="../slideLayouts/slideLayout16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35.wmf"/><Relationship Id="rId5" Type="http://schemas.openxmlformats.org/officeDocument/2006/relationships/oleObject" Target="../embeddings/oleObject180.bin"/><Relationship Id="rId10" Type="http://schemas.openxmlformats.org/officeDocument/2006/relationships/image" Target="../media/image133.png"/><Relationship Id="rId4" Type="http://schemas.openxmlformats.org/officeDocument/2006/relationships/image" Target="../media/image134.wmf"/><Relationship Id="rId9" Type="http://schemas.openxmlformats.org/officeDocument/2006/relationships/image" Target="../media/image132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13" Type="http://schemas.openxmlformats.org/officeDocument/2006/relationships/oleObject" Target="../embeddings/oleObject186.bin"/><Relationship Id="rId18" Type="http://schemas.openxmlformats.org/officeDocument/2006/relationships/image" Target="../media/image143.wmf"/><Relationship Id="rId3" Type="http://schemas.openxmlformats.org/officeDocument/2006/relationships/image" Target="../media/image145.png"/><Relationship Id="rId7" Type="http://schemas.openxmlformats.org/officeDocument/2006/relationships/oleObject" Target="../embeddings/oleObject183.bin"/><Relationship Id="rId12" Type="http://schemas.openxmlformats.org/officeDocument/2006/relationships/image" Target="../media/image140.wmf"/><Relationship Id="rId17" Type="http://schemas.openxmlformats.org/officeDocument/2006/relationships/oleObject" Target="../embeddings/oleObject188.bin"/><Relationship Id="rId2" Type="http://schemas.openxmlformats.org/officeDocument/2006/relationships/slideLayout" Target="../slideLayouts/slideLayout84.xml"/><Relationship Id="rId16" Type="http://schemas.openxmlformats.org/officeDocument/2006/relationships/image" Target="../media/image142.wmf"/><Relationship Id="rId20" Type="http://schemas.openxmlformats.org/officeDocument/2006/relationships/image" Target="../media/image144.w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37.wmf"/><Relationship Id="rId11" Type="http://schemas.openxmlformats.org/officeDocument/2006/relationships/oleObject" Target="../embeddings/oleObject185.bin"/><Relationship Id="rId5" Type="http://schemas.openxmlformats.org/officeDocument/2006/relationships/oleObject" Target="../embeddings/oleObject182.bin"/><Relationship Id="rId15" Type="http://schemas.openxmlformats.org/officeDocument/2006/relationships/oleObject" Target="../embeddings/oleObject187.bin"/><Relationship Id="rId10" Type="http://schemas.openxmlformats.org/officeDocument/2006/relationships/image" Target="../media/image139.wmf"/><Relationship Id="rId19" Type="http://schemas.openxmlformats.org/officeDocument/2006/relationships/oleObject" Target="../embeddings/oleObject189.bin"/><Relationship Id="rId4" Type="http://schemas.openxmlformats.org/officeDocument/2006/relationships/image" Target="../media/image146.png"/><Relationship Id="rId9" Type="http://schemas.openxmlformats.org/officeDocument/2006/relationships/oleObject" Target="../embeddings/oleObject184.bin"/><Relationship Id="rId14" Type="http://schemas.openxmlformats.org/officeDocument/2006/relationships/image" Target="../media/image141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hyperlink" Target="http://upload.wikimedia.org/wikipedia/commons/a/a3/Cubic-body-centered.svg" TargetMode="Externa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1.bin"/><Relationship Id="rId13" Type="http://schemas.openxmlformats.org/officeDocument/2006/relationships/image" Target="../media/image140.wmf"/><Relationship Id="rId18" Type="http://schemas.openxmlformats.org/officeDocument/2006/relationships/oleObject" Target="../embeddings/oleObject196.bin"/><Relationship Id="rId3" Type="http://schemas.openxmlformats.org/officeDocument/2006/relationships/image" Target="../media/image151.png"/><Relationship Id="rId21" Type="http://schemas.openxmlformats.org/officeDocument/2006/relationships/image" Target="../media/image150.wmf"/><Relationship Id="rId7" Type="http://schemas.openxmlformats.org/officeDocument/2006/relationships/image" Target="../media/image137.wmf"/><Relationship Id="rId12" Type="http://schemas.openxmlformats.org/officeDocument/2006/relationships/oleObject" Target="../embeddings/oleObject193.bin"/><Relationship Id="rId17" Type="http://schemas.openxmlformats.org/officeDocument/2006/relationships/image" Target="../media/image148.wmf"/><Relationship Id="rId2" Type="http://schemas.openxmlformats.org/officeDocument/2006/relationships/slideLayout" Target="../slideLayouts/slideLayout84.xml"/><Relationship Id="rId16" Type="http://schemas.openxmlformats.org/officeDocument/2006/relationships/oleObject" Target="../embeddings/oleObject195.bin"/><Relationship Id="rId20" Type="http://schemas.openxmlformats.org/officeDocument/2006/relationships/oleObject" Target="../embeddings/oleObject197.bin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190.bin"/><Relationship Id="rId11" Type="http://schemas.openxmlformats.org/officeDocument/2006/relationships/image" Target="../media/image139.wmf"/><Relationship Id="rId5" Type="http://schemas.openxmlformats.org/officeDocument/2006/relationships/image" Target="../media/image146.png"/><Relationship Id="rId15" Type="http://schemas.openxmlformats.org/officeDocument/2006/relationships/image" Target="../media/image147.wmf"/><Relationship Id="rId10" Type="http://schemas.openxmlformats.org/officeDocument/2006/relationships/oleObject" Target="../embeddings/oleObject192.bin"/><Relationship Id="rId19" Type="http://schemas.openxmlformats.org/officeDocument/2006/relationships/image" Target="../media/image149.wmf"/><Relationship Id="rId4" Type="http://schemas.openxmlformats.org/officeDocument/2006/relationships/image" Target="../media/image152.png"/><Relationship Id="rId9" Type="http://schemas.openxmlformats.org/officeDocument/2006/relationships/image" Target="../media/image138.wmf"/><Relationship Id="rId14" Type="http://schemas.openxmlformats.org/officeDocument/2006/relationships/oleObject" Target="../embeddings/oleObject194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13" Type="http://schemas.openxmlformats.org/officeDocument/2006/relationships/image" Target="../media/image158.gif"/><Relationship Id="rId3" Type="http://schemas.openxmlformats.org/officeDocument/2006/relationships/oleObject" Target="../embeddings/oleObject198.bin"/><Relationship Id="rId7" Type="http://schemas.openxmlformats.org/officeDocument/2006/relationships/oleObject" Target="../embeddings/oleObject200.bin"/><Relationship Id="rId12" Type="http://schemas.openxmlformats.org/officeDocument/2006/relationships/image" Target="../media/image157.wmf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54.wmf"/><Relationship Id="rId11" Type="http://schemas.openxmlformats.org/officeDocument/2006/relationships/oleObject" Target="../embeddings/oleObject202.bin"/><Relationship Id="rId5" Type="http://schemas.openxmlformats.org/officeDocument/2006/relationships/oleObject" Target="../embeddings/oleObject199.bin"/><Relationship Id="rId10" Type="http://schemas.openxmlformats.org/officeDocument/2006/relationships/image" Target="../media/image156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201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5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0.wmf"/><Relationship Id="rId2" Type="http://schemas.openxmlformats.org/officeDocument/2006/relationships/slideLayout" Target="../slideLayouts/slideLayout206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204.bin"/><Relationship Id="rId5" Type="http://schemas.openxmlformats.org/officeDocument/2006/relationships/image" Target="../media/image159.wmf"/><Relationship Id="rId10" Type="http://schemas.openxmlformats.org/officeDocument/2006/relationships/image" Target="../media/image162.png"/><Relationship Id="rId4" Type="http://schemas.openxmlformats.org/officeDocument/2006/relationships/oleObject" Target="../embeddings/oleObject203.bin"/><Relationship Id="rId9" Type="http://schemas.openxmlformats.org/officeDocument/2006/relationships/image" Target="../media/image161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8.bin"/><Relationship Id="rId3" Type="http://schemas.openxmlformats.org/officeDocument/2006/relationships/image" Target="../media/image2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207.bin"/><Relationship Id="rId11" Type="http://schemas.openxmlformats.org/officeDocument/2006/relationships/image" Target="../media/image73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209.bin"/><Relationship Id="rId4" Type="http://schemas.openxmlformats.org/officeDocument/2006/relationships/oleObject" Target="../embeddings/oleObject206.bin"/><Relationship Id="rId9" Type="http://schemas.openxmlformats.org/officeDocument/2006/relationships/image" Target="../media/image47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2.bin"/><Relationship Id="rId3" Type="http://schemas.openxmlformats.org/officeDocument/2006/relationships/image" Target="../media/image172.wmf"/><Relationship Id="rId7" Type="http://schemas.openxmlformats.org/officeDocument/2006/relationships/image" Target="../media/image170.wmf"/><Relationship Id="rId2" Type="http://schemas.openxmlformats.org/officeDocument/2006/relationships/slideLayout" Target="../slideLayouts/slideLayout106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211.bin"/><Relationship Id="rId5" Type="http://schemas.openxmlformats.org/officeDocument/2006/relationships/image" Target="../media/image169.wmf"/><Relationship Id="rId4" Type="http://schemas.openxmlformats.org/officeDocument/2006/relationships/oleObject" Target="../embeddings/oleObject210.bin"/><Relationship Id="rId9" Type="http://schemas.openxmlformats.org/officeDocument/2006/relationships/image" Target="../media/image171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w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2" Type="http://schemas.openxmlformats.org/officeDocument/2006/relationships/slideLayout" Target="../slideLayouts/slideLayout106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17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5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8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7.wmf"/><Relationship Id="rId2" Type="http://schemas.openxmlformats.org/officeDocument/2006/relationships/slideLayout" Target="../slideLayouts/slideLayout106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217.bin"/><Relationship Id="rId11" Type="http://schemas.openxmlformats.org/officeDocument/2006/relationships/image" Target="../media/image179.wmf"/><Relationship Id="rId5" Type="http://schemas.openxmlformats.org/officeDocument/2006/relationships/image" Target="../media/image176.wmf"/><Relationship Id="rId10" Type="http://schemas.openxmlformats.org/officeDocument/2006/relationships/oleObject" Target="../embeddings/oleObject219.bin"/><Relationship Id="rId4" Type="http://schemas.openxmlformats.org/officeDocument/2006/relationships/oleObject" Target="../embeddings/oleObject216.bin"/><Relationship Id="rId9" Type="http://schemas.openxmlformats.org/officeDocument/2006/relationships/image" Target="../media/image178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1.wmf"/><Relationship Id="rId2" Type="http://schemas.openxmlformats.org/officeDocument/2006/relationships/slideLayout" Target="../slideLayouts/slideLayout106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221.bin"/><Relationship Id="rId5" Type="http://schemas.openxmlformats.org/officeDocument/2006/relationships/image" Target="../media/image180.wmf"/><Relationship Id="rId4" Type="http://schemas.openxmlformats.org/officeDocument/2006/relationships/oleObject" Target="../embeddings/oleObject220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image" Target="../media/image185.png"/><Relationship Id="rId7" Type="http://schemas.openxmlformats.org/officeDocument/2006/relationships/oleObject" Target="../embeddings/oleObject223.bin"/><Relationship Id="rId2" Type="http://schemas.openxmlformats.org/officeDocument/2006/relationships/slideLayout" Target="../slideLayouts/slideLayout106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222.bin"/><Relationship Id="rId10" Type="http://schemas.openxmlformats.org/officeDocument/2006/relationships/image" Target="../media/image184.wmf"/><Relationship Id="rId4" Type="http://schemas.openxmlformats.org/officeDocument/2006/relationships/image" Target="../media/image186.png"/><Relationship Id="rId9" Type="http://schemas.openxmlformats.org/officeDocument/2006/relationships/oleObject" Target="../embeddings/oleObject224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88.wmf"/><Relationship Id="rId2" Type="http://schemas.openxmlformats.org/officeDocument/2006/relationships/slideLayout" Target="../slideLayouts/slideLayout106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226.bin"/><Relationship Id="rId11" Type="http://schemas.openxmlformats.org/officeDocument/2006/relationships/image" Target="../media/image190.wmf"/><Relationship Id="rId5" Type="http://schemas.openxmlformats.org/officeDocument/2006/relationships/image" Target="../media/image187.wmf"/><Relationship Id="rId10" Type="http://schemas.openxmlformats.org/officeDocument/2006/relationships/oleObject" Target="../embeddings/oleObject228.bin"/><Relationship Id="rId4" Type="http://schemas.openxmlformats.org/officeDocument/2006/relationships/oleObject" Target="../embeddings/oleObject225.bin"/><Relationship Id="rId9" Type="http://schemas.openxmlformats.org/officeDocument/2006/relationships/image" Target="../media/image189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2.wmf"/><Relationship Id="rId2" Type="http://schemas.openxmlformats.org/officeDocument/2006/relationships/slideLayout" Target="../slideLayouts/slideLayout106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230.bin"/><Relationship Id="rId5" Type="http://schemas.openxmlformats.org/officeDocument/2006/relationships/image" Target="../media/image191.wmf"/><Relationship Id="rId10" Type="http://schemas.openxmlformats.org/officeDocument/2006/relationships/oleObject" Target="../embeddings/oleObject232.bin"/><Relationship Id="rId4" Type="http://schemas.openxmlformats.org/officeDocument/2006/relationships/oleObject" Target="../embeddings/oleObject229.bin"/><Relationship Id="rId9" Type="http://schemas.openxmlformats.org/officeDocument/2006/relationships/image" Target="../media/image193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3.bin"/><Relationship Id="rId7" Type="http://schemas.openxmlformats.org/officeDocument/2006/relationships/image" Target="../media/image196.png"/><Relationship Id="rId2" Type="http://schemas.openxmlformats.org/officeDocument/2006/relationships/slideLayout" Target="../slideLayouts/slideLayout106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95.wmf"/><Relationship Id="rId5" Type="http://schemas.openxmlformats.org/officeDocument/2006/relationships/oleObject" Target="../embeddings/oleObject234.bin"/><Relationship Id="rId4" Type="http://schemas.openxmlformats.org/officeDocument/2006/relationships/image" Target="../media/image194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5.bin"/><Relationship Id="rId2" Type="http://schemas.openxmlformats.org/officeDocument/2006/relationships/slideLayout" Target="../slideLayouts/slideLayout106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236.bin"/><Relationship Id="rId4" Type="http://schemas.openxmlformats.org/officeDocument/2006/relationships/image" Target="../media/image197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9.bin"/><Relationship Id="rId3" Type="http://schemas.openxmlformats.org/officeDocument/2006/relationships/image" Target="../media/image2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238.bin"/><Relationship Id="rId11" Type="http://schemas.openxmlformats.org/officeDocument/2006/relationships/image" Target="../media/image73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240.bin"/><Relationship Id="rId4" Type="http://schemas.openxmlformats.org/officeDocument/2006/relationships/oleObject" Target="../embeddings/oleObject237.bin"/><Relationship Id="rId9" Type="http://schemas.openxmlformats.org/officeDocument/2006/relationships/image" Target="../media/image47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Rot="1" noChangeArrowheads="1"/>
          </p:cNvSpPr>
          <p:nvPr>
            <p:ph type="ctrTitle" idx="4294967295"/>
          </p:nvPr>
        </p:nvSpPr>
        <p:spPr bwMode="auto">
          <a:xfrm>
            <a:off x="2134313" y="2132856"/>
            <a:ext cx="6336927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zh-CN" altLang="en-US" sz="6600" dirty="0" smtClean="0">
                <a:solidFill>
                  <a:srgbClr val="A50021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固体物理基础</a:t>
            </a:r>
            <a:r>
              <a:rPr lang="zh-CN" altLang="en-US" sz="6600" b="1" dirty="0" smtClean="0">
                <a:solidFill>
                  <a:srgbClr val="A50021"/>
                </a:solidFill>
              </a:rPr>
              <a:t> </a:t>
            </a:r>
          </a:p>
        </p:txBody>
      </p:sp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3593681" y="3717032"/>
            <a:ext cx="203453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rgbClr val="660066"/>
                </a:solidFill>
                <a:ea typeface="华文新魏" panose="02010800040101010101" pitchFamily="2" charset="-122"/>
              </a:rPr>
              <a:t>黄翊东 </a:t>
            </a:r>
            <a:endParaRPr lang="zh-CN" altLang="en-US" sz="4400" dirty="0">
              <a:solidFill>
                <a:srgbClr val="660066"/>
              </a:solidFill>
              <a:ea typeface="华文新魏" panose="02010800040101010101" pitchFamily="2" charset="-122"/>
            </a:endParaRPr>
          </a:p>
        </p:txBody>
      </p:sp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2189849" y="1124744"/>
            <a:ext cx="497443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4400" dirty="0">
                <a:solidFill>
                  <a:srgbClr val="CC66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——</a:t>
            </a:r>
            <a:r>
              <a:rPr lang="en-US" altLang="zh-CN" sz="4400" dirty="0" smtClean="0">
                <a:solidFill>
                  <a:srgbClr val="CC66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 </a:t>
            </a:r>
            <a:r>
              <a:rPr lang="zh-CN" altLang="en-US" sz="4400" dirty="0" smtClean="0">
                <a:solidFill>
                  <a:srgbClr val="CC66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考</a:t>
            </a:r>
            <a:r>
              <a:rPr lang="zh-CN" altLang="en-US" sz="4400" dirty="0">
                <a:solidFill>
                  <a:srgbClr val="CC66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前</a:t>
            </a:r>
            <a:r>
              <a:rPr lang="zh-CN" altLang="en-US" sz="4400" dirty="0" smtClean="0">
                <a:solidFill>
                  <a:srgbClr val="CC66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复习 </a:t>
            </a:r>
            <a:r>
              <a:rPr lang="en-US" altLang="zh-CN" sz="4400" dirty="0" smtClean="0">
                <a:solidFill>
                  <a:srgbClr val="CC6600"/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——</a:t>
            </a:r>
            <a:endParaRPr lang="zh-CN" altLang="en-US" sz="4400" dirty="0">
              <a:solidFill>
                <a:srgbClr val="CC6600"/>
              </a:solidFill>
              <a:latin typeface="华文琥珀" panose="02010800040101010101" pitchFamily="2" charset="-122"/>
              <a:ea typeface="华文琥珀" panose="02010800040101010101" pitchFamily="2" charset="-122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33330" y="4797152"/>
            <a:ext cx="155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2020.8.25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4282" y="1500174"/>
            <a:ext cx="4357718" cy="3786214"/>
            <a:chOff x="1214414" y="1571612"/>
            <a:chExt cx="4357718" cy="3786214"/>
          </a:xfrm>
        </p:grpSpPr>
        <p:sp>
          <p:nvSpPr>
            <p:cNvPr id="5" name="椭圆 4"/>
            <p:cNvSpPr/>
            <p:nvPr/>
          </p:nvSpPr>
          <p:spPr>
            <a:xfrm>
              <a:off x="1214414" y="2285992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6" name="直接连接符 5"/>
            <p:cNvCxnSpPr>
              <a:endCxn id="7" idx="0"/>
            </p:cNvCxnSpPr>
            <p:nvPr/>
          </p:nvCxnSpPr>
          <p:spPr>
            <a:xfrm rot="5400000">
              <a:off x="107919" y="3606801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214414" y="4786322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8" name="直接连接符 7"/>
            <p:cNvCxnSpPr>
              <a:stCxn id="5" idx="6"/>
            </p:cNvCxnSpPr>
            <p:nvPr/>
          </p:nvCxnSpPr>
          <p:spPr>
            <a:xfrm>
              <a:off x="1357290" y="2357430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3643306" y="2714620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10" name="直接连接符 9"/>
            <p:cNvCxnSpPr>
              <a:endCxn id="11" idx="0"/>
            </p:cNvCxnSpPr>
            <p:nvPr/>
          </p:nvCxnSpPr>
          <p:spPr>
            <a:xfrm rot="5400000">
              <a:off x="2536811" y="4035429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3643306" y="5214950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12" name="直接连接符 11"/>
            <p:cNvCxnSpPr>
              <a:endCxn id="11" idx="2"/>
            </p:cNvCxnSpPr>
            <p:nvPr/>
          </p:nvCxnSpPr>
          <p:spPr>
            <a:xfrm>
              <a:off x="1357290" y="4857760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319190" y="1671625"/>
              <a:ext cx="1714512" cy="642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3000364" y="1571612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000364" y="4071942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143240" y="1643050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5429256" y="2000240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rot="5400000">
              <a:off x="4322761" y="3321049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429256" y="4500570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3143240" y="4143380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>
              <a:off x="1893869" y="2892421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endCxn id="17" idx="3"/>
            </p:cNvCxnSpPr>
            <p:nvPr/>
          </p:nvCxnSpPr>
          <p:spPr>
            <a:xfrm flipV="1">
              <a:off x="3786182" y="2122192"/>
              <a:ext cx="1663998" cy="6638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776659" y="4619624"/>
              <a:ext cx="1690689" cy="6286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1333491" y="4191000"/>
              <a:ext cx="1671643" cy="638177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2443162" y="3762377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120929" y="3167059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305168" y="2138353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300375" y="4638679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229112" y="3068921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551698" y="3613921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786282" y="1285860"/>
            <a:ext cx="4357718" cy="3786214"/>
            <a:chOff x="4857752" y="-357214"/>
            <a:chExt cx="4357718" cy="3786214"/>
          </a:xfrm>
        </p:grpSpPr>
        <p:sp>
          <p:nvSpPr>
            <p:cNvPr id="32" name="椭圆 31"/>
            <p:cNvSpPr/>
            <p:nvPr/>
          </p:nvSpPr>
          <p:spPr>
            <a:xfrm>
              <a:off x="4857752" y="357166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3" name="直接连接符 32"/>
            <p:cNvCxnSpPr>
              <a:endCxn id="34" idx="0"/>
            </p:cNvCxnSpPr>
            <p:nvPr/>
          </p:nvCxnSpPr>
          <p:spPr>
            <a:xfrm rot="5400000">
              <a:off x="3751257" y="1677975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4857752" y="2857496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5" name="直接连接符 34"/>
            <p:cNvCxnSpPr>
              <a:stCxn id="32" idx="6"/>
            </p:cNvCxnSpPr>
            <p:nvPr/>
          </p:nvCxnSpPr>
          <p:spPr>
            <a:xfrm>
              <a:off x="5000628" y="428604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/>
            <p:cNvSpPr/>
            <p:nvPr/>
          </p:nvSpPr>
          <p:spPr>
            <a:xfrm>
              <a:off x="7286644" y="785794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7" name="直接连接符 36"/>
            <p:cNvCxnSpPr>
              <a:endCxn id="38" idx="0"/>
            </p:cNvCxnSpPr>
            <p:nvPr/>
          </p:nvCxnSpPr>
          <p:spPr>
            <a:xfrm rot="5400000">
              <a:off x="6180149" y="2106603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7286644" y="3286124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9" name="直接连接符 38"/>
            <p:cNvCxnSpPr>
              <a:endCxn id="38" idx="2"/>
            </p:cNvCxnSpPr>
            <p:nvPr/>
          </p:nvCxnSpPr>
          <p:spPr>
            <a:xfrm>
              <a:off x="5000628" y="2928934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962528" y="-257201"/>
              <a:ext cx="1714512" cy="64294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6643702" y="-357214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6643702" y="2143116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6786578" y="-285776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>
              <a:off x="9072594" y="71414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 rot="5400000">
              <a:off x="7966099" y="1392223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/>
            <p:cNvSpPr/>
            <p:nvPr/>
          </p:nvSpPr>
          <p:spPr>
            <a:xfrm>
              <a:off x="9072594" y="2571744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6786578" y="2214554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rot="5400000">
              <a:off x="5537207" y="963595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endCxn id="44" idx="3"/>
            </p:cNvCxnSpPr>
            <p:nvPr/>
          </p:nvCxnSpPr>
          <p:spPr>
            <a:xfrm flipV="1">
              <a:off x="7429520" y="193366"/>
              <a:ext cx="1663998" cy="663866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7419997" y="2690798"/>
              <a:ext cx="1690689" cy="62865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4976829" y="2262174"/>
              <a:ext cx="1671643" cy="638177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/>
            <p:cNvSpPr/>
            <p:nvPr/>
          </p:nvSpPr>
          <p:spPr>
            <a:xfrm>
              <a:off x="6086500" y="1833551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5764267" y="1238233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6948506" y="209527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6943713" y="2709853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7872450" y="1140095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195036" y="1685095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1450745" y="332656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0099"/>
                </a:solidFill>
                <a:ea typeface="华文隶书" panose="02010800040101010101" pitchFamily="2" charset="-122"/>
              </a:rPr>
              <a:t>两个面心立方套构形成金刚石结构的过程</a:t>
            </a:r>
          </a:p>
        </p:txBody>
      </p:sp>
    </p:spTree>
    <p:extLst>
      <p:ext uri="{BB962C8B-B14F-4D97-AF65-F5344CB8AC3E}">
        <p14:creationId xmlns:p14="http://schemas.microsoft.com/office/powerpoint/2010/main" val="131705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-0.39548 -0.068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00" y="-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4282" y="1500174"/>
            <a:ext cx="4357718" cy="3786214"/>
            <a:chOff x="1214414" y="1571612"/>
            <a:chExt cx="4357718" cy="3786214"/>
          </a:xfrm>
        </p:grpSpPr>
        <p:sp>
          <p:nvSpPr>
            <p:cNvPr id="5" name="椭圆 4"/>
            <p:cNvSpPr/>
            <p:nvPr/>
          </p:nvSpPr>
          <p:spPr>
            <a:xfrm>
              <a:off x="1214414" y="2285992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直接连接符 5"/>
            <p:cNvCxnSpPr>
              <a:endCxn id="7" idx="0"/>
            </p:cNvCxnSpPr>
            <p:nvPr/>
          </p:nvCxnSpPr>
          <p:spPr>
            <a:xfrm rot="5400000">
              <a:off x="107919" y="3606801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/>
            <p:cNvSpPr/>
            <p:nvPr/>
          </p:nvSpPr>
          <p:spPr>
            <a:xfrm>
              <a:off x="1214414" y="4786322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直接连接符 7"/>
            <p:cNvCxnSpPr>
              <a:stCxn id="5" idx="6"/>
            </p:cNvCxnSpPr>
            <p:nvPr/>
          </p:nvCxnSpPr>
          <p:spPr>
            <a:xfrm>
              <a:off x="1357290" y="2357430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3643306" y="2714620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0" name="直接连接符 9"/>
            <p:cNvCxnSpPr>
              <a:endCxn id="11" idx="0"/>
            </p:cNvCxnSpPr>
            <p:nvPr/>
          </p:nvCxnSpPr>
          <p:spPr>
            <a:xfrm rot="5400000">
              <a:off x="2536811" y="4035429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3643306" y="5214950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直接连接符 11"/>
            <p:cNvCxnSpPr>
              <a:endCxn id="11" idx="2"/>
            </p:cNvCxnSpPr>
            <p:nvPr/>
          </p:nvCxnSpPr>
          <p:spPr>
            <a:xfrm>
              <a:off x="1357290" y="4857760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319190" y="1671625"/>
              <a:ext cx="1714512" cy="6429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3000364" y="1571612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000364" y="4071942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3143240" y="1643050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5429256" y="2000240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rot="5400000">
              <a:off x="4322761" y="3321049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5429256" y="4500570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3143240" y="4143380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rot="5400000">
              <a:off x="1893869" y="2892421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endCxn id="17" idx="3"/>
            </p:cNvCxnSpPr>
            <p:nvPr/>
          </p:nvCxnSpPr>
          <p:spPr>
            <a:xfrm flipV="1">
              <a:off x="3786182" y="2122192"/>
              <a:ext cx="1663998" cy="6638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3776659" y="4619624"/>
              <a:ext cx="1690689" cy="6286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1333491" y="4191000"/>
              <a:ext cx="1671643" cy="638177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2443162" y="3762377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2120929" y="3167059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305168" y="2138353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300375" y="4638679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229112" y="3068921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551698" y="3613921"/>
              <a:ext cx="142876" cy="142876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14282" y="1500174"/>
            <a:ext cx="4357718" cy="3786214"/>
            <a:chOff x="4857752" y="-357214"/>
            <a:chExt cx="4357718" cy="3786214"/>
          </a:xfrm>
        </p:grpSpPr>
        <p:sp>
          <p:nvSpPr>
            <p:cNvPr id="32" name="椭圆 31"/>
            <p:cNvSpPr/>
            <p:nvPr/>
          </p:nvSpPr>
          <p:spPr>
            <a:xfrm>
              <a:off x="4857752" y="357166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33" name="直接连接符 32"/>
            <p:cNvCxnSpPr>
              <a:endCxn id="34" idx="0"/>
            </p:cNvCxnSpPr>
            <p:nvPr/>
          </p:nvCxnSpPr>
          <p:spPr>
            <a:xfrm rot="5400000">
              <a:off x="3751257" y="1677975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4857752" y="2857496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35" name="直接连接符 34"/>
            <p:cNvCxnSpPr>
              <a:stCxn id="32" idx="6"/>
            </p:cNvCxnSpPr>
            <p:nvPr/>
          </p:nvCxnSpPr>
          <p:spPr>
            <a:xfrm>
              <a:off x="5000628" y="428604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/>
            <p:cNvSpPr/>
            <p:nvPr/>
          </p:nvSpPr>
          <p:spPr>
            <a:xfrm>
              <a:off x="7286644" y="785794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37" name="直接连接符 36"/>
            <p:cNvCxnSpPr>
              <a:endCxn id="38" idx="0"/>
            </p:cNvCxnSpPr>
            <p:nvPr/>
          </p:nvCxnSpPr>
          <p:spPr>
            <a:xfrm rot="5400000">
              <a:off x="6180149" y="2106603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7286644" y="3286124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39" name="直接连接符 38"/>
            <p:cNvCxnSpPr>
              <a:endCxn id="38" idx="2"/>
            </p:cNvCxnSpPr>
            <p:nvPr/>
          </p:nvCxnSpPr>
          <p:spPr>
            <a:xfrm>
              <a:off x="5000628" y="2928934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4962528" y="-257201"/>
              <a:ext cx="1714512" cy="642942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6643702" y="-357214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6643702" y="2143116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6786578" y="-285776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椭圆 43"/>
            <p:cNvSpPr/>
            <p:nvPr/>
          </p:nvSpPr>
          <p:spPr>
            <a:xfrm>
              <a:off x="9072594" y="71414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 rot="5400000">
              <a:off x="7966099" y="1392223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/>
            <p:cNvSpPr/>
            <p:nvPr/>
          </p:nvSpPr>
          <p:spPr>
            <a:xfrm>
              <a:off x="9072594" y="2571744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6786578" y="2214554"/>
              <a:ext cx="2286016" cy="42862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rot="5400000">
              <a:off x="5537207" y="963595"/>
              <a:ext cx="2357454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endCxn id="44" idx="3"/>
            </p:cNvCxnSpPr>
            <p:nvPr/>
          </p:nvCxnSpPr>
          <p:spPr>
            <a:xfrm flipV="1">
              <a:off x="7429520" y="193366"/>
              <a:ext cx="1663998" cy="663866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7419997" y="2690798"/>
              <a:ext cx="1690689" cy="628651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4976829" y="2262174"/>
              <a:ext cx="1671643" cy="638177"/>
            </a:xfrm>
            <a:prstGeom prst="line">
              <a:avLst/>
            </a:prstGeom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椭圆 51"/>
            <p:cNvSpPr/>
            <p:nvPr/>
          </p:nvSpPr>
          <p:spPr>
            <a:xfrm>
              <a:off x="6086500" y="1833551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5764267" y="1238233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6948506" y="209527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6943713" y="2709853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7872450" y="1140095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8195036" y="1685095"/>
              <a:ext cx="142876" cy="142876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1450745" y="332656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0099"/>
                </a:solidFill>
                <a:ea typeface="华文隶书" panose="02010800040101010101" pitchFamily="2" charset="-122"/>
              </a:rPr>
              <a:t>两个面心立方套构形成金刚石结构的过程</a:t>
            </a:r>
          </a:p>
        </p:txBody>
      </p:sp>
      <p:sp>
        <p:nvSpPr>
          <p:cNvPr id="60" name="TextBox 1"/>
          <p:cNvSpPr txBox="1">
            <a:spLocks noChangeArrowheads="1"/>
          </p:cNvSpPr>
          <p:nvPr/>
        </p:nvSpPr>
        <p:spPr bwMode="auto">
          <a:xfrm>
            <a:off x="1017461" y="5546465"/>
            <a:ext cx="75376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0000FF"/>
                </a:solidFill>
              </a:rPr>
              <a:t>两个面心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立方沿空间对角线位移</a:t>
            </a:r>
            <a:r>
              <a:rPr lang="en-US" altLang="zh-CN" sz="2800" b="1" dirty="0" smtClean="0">
                <a:solidFill>
                  <a:srgbClr val="0000FF"/>
                </a:solidFill>
              </a:rPr>
              <a:t>1/4</a:t>
            </a:r>
            <a:r>
              <a:rPr lang="zh-CN" altLang="en-US" sz="2800" b="1" dirty="0" smtClean="0">
                <a:solidFill>
                  <a:srgbClr val="0000FF"/>
                </a:solidFill>
              </a:rPr>
              <a:t>对角线长度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0.10504 -0.098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3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2699792" y="6309320"/>
            <a:ext cx="2952328" cy="36004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56322" name="Text Box 4"/>
          <p:cNvSpPr txBox="1">
            <a:spLocks noChangeArrowheads="1"/>
          </p:cNvSpPr>
          <p:nvPr/>
        </p:nvSpPr>
        <p:spPr bwMode="auto">
          <a:xfrm>
            <a:off x="1476375" y="116632"/>
            <a:ext cx="548579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非布拉菲格子</a:t>
            </a:r>
            <a:r>
              <a:rPr kumimoji="0" lang="en-US" altLang="zh-CN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-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复式晶格</a:t>
            </a:r>
          </a:p>
        </p:txBody>
      </p:sp>
      <p:sp>
        <p:nvSpPr>
          <p:cNvPr id="56323" name="Text Box 5"/>
          <p:cNvSpPr txBox="1">
            <a:spLocks noChangeArrowheads="1"/>
          </p:cNvSpPr>
          <p:nvPr/>
        </p:nvSpPr>
        <p:spPr bwMode="auto">
          <a:xfrm>
            <a:off x="1361200" y="764704"/>
            <a:ext cx="737734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每一种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等价基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元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形成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一个简单晶格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不同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等价基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元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形成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的简单晶格是相同的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复式晶格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就是由各等价基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元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组成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的晶格相互穿套而成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03" y="1881713"/>
            <a:ext cx="6469335" cy="2620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326879"/>
            <a:ext cx="5506432" cy="24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晶格、布拉菲点阵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原胞、惯用晶胞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663300"/>
                  </a:solidFill>
                </a:rPr>
                <a:t>无序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663300"/>
                  </a:solidFill>
                </a:rPr>
                <a:t>固体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dirty="0">
                <a:solidFill>
                  <a:srgbClr val="663300"/>
                </a:solidFill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663300"/>
                </a:solidFill>
              </a:rPr>
              <a:t>非晶体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663300"/>
                </a:solidFill>
              </a:rPr>
              <a:t>准晶体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60601" y="2102299"/>
            <a:ext cx="2423167" cy="521757"/>
          </a:xfrm>
          <a:prstGeom prst="ellipse">
            <a:avLst/>
          </a:prstGeom>
          <a:noFill/>
          <a:ln w="381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38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5881" name="Text Box 9"/>
          <p:cNvSpPr txBox="1">
            <a:spLocks noChangeArrowheads="1"/>
          </p:cNvSpPr>
          <p:nvPr/>
        </p:nvSpPr>
        <p:spPr bwMode="auto">
          <a:xfrm>
            <a:off x="8604250" y="3602038"/>
            <a:ext cx="468313" cy="1295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36666"/>
                </a:solidFill>
              </a:rPr>
              <a:t>   </a:t>
            </a:r>
            <a:r>
              <a:rPr lang="zh-CN" altLang="en-US" b="1">
                <a:solidFill>
                  <a:srgbClr val="FF3300"/>
                </a:solidFill>
              </a:rPr>
              <a:t>能态密度</a:t>
            </a:r>
          </a:p>
        </p:txBody>
      </p:sp>
      <p:grpSp>
        <p:nvGrpSpPr>
          <p:cNvPr id="1615887" name="Group 15"/>
          <p:cNvGrpSpPr>
            <a:grpSpLocks/>
          </p:cNvGrpSpPr>
          <p:nvPr/>
        </p:nvGrpSpPr>
        <p:grpSpPr bwMode="auto">
          <a:xfrm>
            <a:off x="3059113" y="5661025"/>
            <a:ext cx="6084887" cy="1049338"/>
            <a:chOff x="1927" y="3566"/>
            <a:chExt cx="3833" cy="661"/>
          </a:xfrm>
        </p:grpSpPr>
        <p:grpSp>
          <p:nvGrpSpPr>
            <p:cNvPr id="1615888" name="Group 16"/>
            <p:cNvGrpSpPr>
              <a:grpSpLocks/>
            </p:cNvGrpSpPr>
            <p:nvPr/>
          </p:nvGrpSpPr>
          <p:grpSpPr bwMode="auto">
            <a:xfrm>
              <a:off x="1927" y="3566"/>
              <a:ext cx="3085" cy="661"/>
              <a:chOff x="3923" y="3745"/>
              <a:chExt cx="3085" cy="661"/>
            </a:xfrm>
          </p:grpSpPr>
          <p:sp>
            <p:nvSpPr>
              <p:cNvPr id="1615889" name="Text Box 17"/>
              <p:cNvSpPr txBox="1">
                <a:spLocks noChangeArrowheads="1"/>
              </p:cNvSpPr>
              <p:nvPr/>
            </p:nvSpPr>
            <p:spPr bwMode="auto">
              <a:xfrm>
                <a:off x="3923" y="3748"/>
                <a:ext cx="3085" cy="65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薛定谔方程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graphicFrame>
            <p:nvGraphicFramePr>
              <p:cNvPr id="1615890" name="Object 10"/>
              <p:cNvGraphicFramePr>
                <a:graphicFrameLocks noChangeAspect="1"/>
              </p:cNvGraphicFramePr>
              <p:nvPr/>
            </p:nvGraphicFramePr>
            <p:xfrm>
              <a:off x="4831" y="3745"/>
              <a:ext cx="185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40" name="公式" r:id="rId4" imgW="1523880" imgH="482400" progId="Equation.3">
                      <p:embed/>
                    </p:oleObj>
                  </mc:Choice>
                  <mc:Fallback>
                    <p:oleObj name="公式" r:id="rId4" imgW="1523880" imgH="482400" progId="Equation.3">
                      <p:embed/>
                      <p:pic>
                        <p:nvPicPr>
                          <p:cNvPr id="161589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1" y="3745"/>
                            <a:ext cx="185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1" name="Oval 19"/>
            <p:cNvSpPr>
              <a:spLocks noChangeArrowheads="1"/>
            </p:cNvSpPr>
            <p:nvPr/>
          </p:nvSpPr>
          <p:spPr bwMode="auto">
            <a:xfrm>
              <a:off x="4241" y="3929"/>
              <a:ext cx="1519" cy="272"/>
            </a:xfrm>
            <a:prstGeom prst="ellipse">
              <a:avLst/>
            </a:prstGeom>
            <a:gradFill rotWithShape="1">
              <a:gsLst>
                <a:gs pos="0">
                  <a:srgbClr val="FF99FF"/>
                </a:gs>
                <a:gs pos="50000">
                  <a:srgbClr val="FF99FF">
                    <a:gamma/>
                    <a:tint val="0"/>
                    <a:invGamma/>
                  </a:srgbClr>
                </a:gs>
                <a:gs pos="100000">
                  <a:srgbClr val="FF99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892" name="Text Box 20"/>
            <p:cNvSpPr txBox="1">
              <a:spLocks noChangeArrowheads="1"/>
            </p:cNvSpPr>
            <p:nvPr/>
          </p:nvSpPr>
          <p:spPr bwMode="auto">
            <a:xfrm>
              <a:off x="4377" y="3927"/>
              <a:ext cx="1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>
                  <a:solidFill>
                    <a:srgbClr val="000000"/>
                  </a:solidFill>
                </a:rPr>
                <a:t>电子的波函数</a:t>
              </a:r>
              <a:r>
                <a:rPr lang="en-US" altLang="zh-CN" sz="2000" b="1" i="1">
                  <a:solidFill>
                    <a:srgbClr val="000000"/>
                  </a:solidFill>
                  <a:latin typeface="Symbol" pitchFamily="18" charset="2"/>
                </a:rPr>
                <a:t>y</a:t>
              </a:r>
              <a:r>
                <a:rPr lang="en-US" altLang="zh-CN" sz="2000" b="1">
                  <a:solidFill>
                    <a:srgbClr val="000000"/>
                  </a:solidFill>
                </a:rPr>
                <a:t> </a:t>
              </a:r>
            </a:p>
          </p:txBody>
        </p:sp>
      </p:grpSp>
      <p:grpSp>
        <p:nvGrpSpPr>
          <p:cNvPr id="1615893" name="Group 21"/>
          <p:cNvGrpSpPr>
            <a:grpSpLocks/>
          </p:cNvGrpSpPr>
          <p:nvPr/>
        </p:nvGrpSpPr>
        <p:grpSpPr bwMode="auto">
          <a:xfrm>
            <a:off x="6097588" y="4365625"/>
            <a:ext cx="2362200" cy="1296988"/>
            <a:chOff x="3841" y="2750"/>
            <a:chExt cx="1488" cy="817"/>
          </a:xfrm>
        </p:grpSpPr>
        <p:grpSp>
          <p:nvGrpSpPr>
            <p:cNvPr id="1615894" name="Group 22"/>
            <p:cNvGrpSpPr>
              <a:grpSpLocks/>
            </p:cNvGrpSpPr>
            <p:nvPr/>
          </p:nvGrpSpPr>
          <p:grpSpPr bwMode="auto">
            <a:xfrm>
              <a:off x="3841" y="2750"/>
              <a:ext cx="1488" cy="640"/>
              <a:chOff x="3841" y="2840"/>
              <a:chExt cx="1579" cy="640"/>
            </a:xfrm>
          </p:grpSpPr>
          <p:sp>
            <p:nvSpPr>
              <p:cNvPr id="1615895" name="Text Box 23"/>
              <p:cNvSpPr txBox="1">
                <a:spLocks noChangeArrowheads="1"/>
              </p:cNvSpPr>
              <p:nvPr/>
            </p:nvSpPr>
            <p:spPr bwMode="auto">
              <a:xfrm>
                <a:off x="3841" y="2840"/>
                <a:ext cx="1579" cy="640"/>
              </a:xfrm>
              <a:prstGeom prst="rect">
                <a:avLst/>
              </a:prstGeom>
              <a:noFill/>
              <a:ln w="9525">
                <a:solidFill>
                  <a:srgbClr val="66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自由电子</a:t>
                </a:r>
                <a:r>
                  <a:rPr lang="zh-CN" altLang="en-US" sz="2000" b="1" i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 </a:t>
                </a:r>
                <a:r>
                  <a:rPr lang="en-US" altLang="zh-CN" sz="2000" i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V</a:t>
                </a:r>
                <a:r>
                  <a:rPr lang="en-US" altLang="zh-CN" sz="2000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=0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graphicFrame>
            <p:nvGraphicFramePr>
              <p:cNvPr id="1615896" name="Object 24"/>
              <p:cNvGraphicFramePr>
                <a:graphicFrameLocks noChangeAspect="1"/>
              </p:cNvGraphicFramePr>
              <p:nvPr/>
            </p:nvGraphicFramePr>
            <p:xfrm>
              <a:off x="4050" y="2977"/>
              <a:ext cx="1214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641" name="公式" r:id="rId6" imgW="1028520" imgH="419040" progId="Equation.3">
                      <p:embed/>
                    </p:oleObj>
                  </mc:Choice>
                  <mc:Fallback>
                    <p:oleObj name="公式" r:id="rId6" imgW="1028520" imgH="419040" progId="Equation.3">
                      <p:embed/>
                      <p:pic>
                        <p:nvPicPr>
                          <p:cNvPr id="161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0" y="2977"/>
                            <a:ext cx="1214" cy="4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7" name="Line 25"/>
            <p:cNvSpPr>
              <a:spLocks noChangeShapeType="1"/>
            </p:cNvSpPr>
            <p:nvPr/>
          </p:nvSpPr>
          <p:spPr bwMode="auto">
            <a:xfrm flipV="1">
              <a:off x="4513" y="338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晶格、布拉菲点阵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原胞、惯用晶胞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663300"/>
                  </a:solidFill>
                </a:rPr>
                <a:t>无序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663300"/>
                  </a:solidFill>
                </a:rPr>
                <a:t>固体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dirty="0">
                <a:solidFill>
                  <a:srgbClr val="663300"/>
                </a:solidFill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663300"/>
                </a:solidFill>
              </a:rPr>
              <a:t>非晶体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663300"/>
                </a:solidFill>
              </a:rPr>
              <a:t>准晶体</a:t>
            </a:r>
          </a:p>
        </p:txBody>
      </p:sp>
    </p:spTree>
    <p:extLst>
      <p:ext uri="{BB962C8B-B14F-4D97-AF65-F5344CB8AC3E}">
        <p14:creationId xmlns:p14="http://schemas.microsoft.com/office/powerpoint/2010/main" val="153603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615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1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15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588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3E1DF6-EF0F-4D8F-BACE-2602D9DD70AA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19459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1403350" y="523875"/>
            <a:ext cx="7488238" cy="744538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zh-CN" altLang="en-US" sz="4400">
                <a:solidFill>
                  <a:srgbClr val="000099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自由电子模型</a:t>
            </a:r>
            <a:r>
              <a:rPr lang="zh-CN" altLang="en-US" sz="4400">
                <a:latin typeface="华文隶书" panose="02010800040101010101" pitchFamily="2" charset="-122"/>
                <a:ea typeface="华文隶书" panose="02010800040101010101" pitchFamily="2" charset="-122"/>
              </a:rPr>
              <a:t> </a:t>
            </a:r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2401888" y="1412875"/>
          <a:ext cx="1730375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34" name="Equation" r:id="rId3" imgW="660113" imgH="393529" progId="Equation.DSMT4">
                  <p:embed/>
                </p:oleObj>
              </mc:Choice>
              <mc:Fallback>
                <p:oleObj name="Equation" r:id="rId3" imgW="660113" imgH="393529" progId="Equation.DSMT4">
                  <p:embed/>
                  <p:pic>
                    <p:nvPicPr>
                      <p:cNvPr id="1946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8" y="1412875"/>
                        <a:ext cx="1730375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ext Box 6"/>
          <p:cNvSpPr txBox="1">
            <a:spLocks noChangeArrowheads="1"/>
          </p:cNvSpPr>
          <p:nvPr/>
        </p:nvSpPr>
        <p:spPr bwMode="auto">
          <a:xfrm>
            <a:off x="1370013" y="2467744"/>
            <a:ext cx="825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有：</a:t>
            </a:r>
          </a:p>
        </p:txBody>
      </p:sp>
      <p:graphicFrame>
        <p:nvGraphicFramePr>
          <p:cNvPr id="19462" name="Object 7"/>
          <p:cNvGraphicFramePr>
            <a:graphicFrameLocks noChangeAspect="1"/>
          </p:cNvGraphicFramePr>
          <p:nvPr/>
        </p:nvGraphicFramePr>
        <p:xfrm>
          <a:off x="2268538" y="2438400"/>
          <a:ext cx="237648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35" name="Equation" r:id="rId5" imgW="927100" imgH="228600" progId="Equation.DSMT4">
                  <p:embed/>
                </p:oleObj>
              </mc:Choice>
              <mc:Fallback>
                <p:oleObj name="Equation" r:id="rId5" imgW="927100" imgH="228600" progId="Equation.DSMT4">
                  <p:embed/>
                  <p:pic>
                    <p:nvPicPr>
                      <p:cNvPr id="1946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438400"/>
                        <a:ext cx="237648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0424" name="Group 8"/>
          <p:cNvGrpSpPr>
            <a:grpSpLocks/>
          </p:cNvGrpSpPr>
          <p:nvPr/>
        </p:nvGrpSpPr>
        <p:grpSpPr bwMode="auto">
          <a:xfrm>
            <a:off x="179388" y="2997200"/>
            <a:ext cx="3911600" cy="1152525"/>
            <a:chOff x="113" y="2069"/>
            <a:chExt cx="2464" cy="726"/>
          </a:xfrm>
        </p:grpSpPr>
        <p:sp>
          <p:nvSpPr>
            <p:cNvPr id="19482" name="Text Box 9"/>
            <p:cNvSpPr txBox="1">
              <a:spLocks noChangeArrowheads="1"/>
            </p:cNvSpPr>
            <p:nvPr/>
          </p:nvSpPr>
          <p:spPr bwMode="auto">
            <a:xfrm>
              <a:off x="113" y="2069"/>
              <a:ext cx="14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方程的解为：</a:t>
              </a:r>
            </a:p>
          </p:txBody>
        </p:sp>
        <p:graphicFrame>
          <p:nvGraphicFramePr>
            <p:cNvPr id="19483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5" y="2354"/>
            <a:ext cx="1602" cy="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36" name="Equation" r:id="rId7" imgW="876300" imgH="241300" progId="Equation.DSMT4">
                    <p:embed/>
                  </p:oleObj>
                </mc:Choice>
                <mc:Fallback>
                  <p:oleObj name="Equation" r:id="rId7" imgW="876300" imgH="241300" progId="Equation.DSMT4">
                    <p:embed/>
                    <p:pic>
                      <p:nvPicPr>
                        <p:cNvPr id="19483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2354"/>
                          <a:ext cx="1602" cy="4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9464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196975"/>
            <a:ext cx="3097213" cy="186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40428" name="Rectangle 12"/>
          <p:cNvSpPr>
            <a:spLocks noChangeArrowheads="1"/>
          </p:cNvSpPr>
          <p:nvPr/>
        </p:nvSpPr>
        <p:spPr bwMode="auto">
          <a:xfrm>
            <a:off x="2195513" y="1412875"/>
            <a:ext cx="2089150" cy="1008063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1340429" name="Text Box 13"/>
          <p:cNvSpPr txBox="1">
            <a:spLocks noChangeArrowheads="1"/>
          </p:cNvSpPr>
          <p:nvPr/>
        </p:nvSpPr>
        <p:spPr bwMode="auto">
          <a:xfrm>
            <a:off x="4356100" y="3500438"/>
            <a:ext cx="23764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kumimoji="1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为电子波矢</a:t>
            </a:r>
            <a:r>
              <a:rPr kumimoji="1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endParaRPr kumimoji="1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467" name="Rectangle 14" descr="宽下对角线"/>
          <p:cNvSpPr>
            <a:spLocks noChangeArrowheads="1"/>
          </p:cNvSpPr>
          <p:nvPr/>
        </p:nvSpPr>
        <p:spPr bwMode="auto">
          <a:xfrm>
            <a:off x="5651500" y="1196975"/>
            <a:ext cx="3024188" cy="17272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19468" name="Text Box 15"/>
          <p:cNvSpPr txBox="1">
            <a:spLocks noChangeArrowheads="1"/>
          </p:cNvSpPr>
          <p:nvPr/>
        </p:nvSpPr>
        <p:spPr bwMode="auto">
          <a:xfrm>
            <a:off x="6818313" y="1685925"/>
            <a:ext cx="5619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U</a:t>
            </a:r>
            <a:r>
              <a:rPr kumimoji="0" lang="en-US" altLang="zh-CN" sz="2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0</a:t>
            </a:r>
          </a:p>
        </p:txBody>
      </p:sp>
      <p:graphicFrame>
        <p:nvGraphicFramePr>
          <p:cNvPr id="19469" name="Object 16"/>
          <p:cNvGraphicFramePr>
            <a:graphicFrameLocks noChangeAspect="1"/>
          </p:cNvGraphicFramePr>
          <p:nvPr/>
        </p:nvGraphicFramePr>
        <p:xfrm>
          <a:off x="1763713" y="4394200"/>
          <a:ext cx="28416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37" name="公式" r:id="rId10" imgW="114151" imgH="215619" progId="Equation.3">
                  <p:embed/>
                </p:oleObj>
              </mc:Choice>
              <mc:Fallback>
                <p:oleObj name="公式" r:id="rId10" imgW="114151" imgH="215619" progId="Equation.3">
                  <p:embed/>
                  <p:pic>
                    <p:nvPicPr>
                      <p:cNvPr id="19469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394200"/>
                        <a:ext cx="284162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40434" name="Group 18"/>
          <p:cNvGrpSpPr>
            <a:grpSpLocks/>
          </p:cNvGrpSpPr>
          <p:nvPr/>
        </p:nvGrpSpPr>
        <p:grpSpPr bwMode="auto">
          <a:xfrm>
            <a:off x="107950" y="4964113"/>
            <a:ext cx="6480175" cy="1778000"/>
            <a:chOff x="68" y="3036"/>
            <a:chExt cx="4082" cy="1120"/>
          </a:xfrm>
        </p:grpSpPr>
        <p:graphicFrame>
          <p:nvGraphicFramePr>
            <p:cNvPr id="19475" name="Object 19"/>
            <p:cNvGraphicFramePr>
              <a:graphicFrameLocks noChangeAspect="1"/>
            </p:cNvGraphicFramePr>
            <p:nvPr/>
          </p:nvGraphicFramePr>
          <p:xfrm>
            <a:off x="249" y="3324"/>
            <a:ext cx="1633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38" name="Equation" r:id="rId12" imgW="952087" imgH="317362" progId="Equation.DSMT4">
                    <p:embed/>
                  </p:oleObj>
                </mc:Choice>
                <mc:Fallback>
                  <p:oleObj name="Equation" r:id="rId12" imgW="952087" imgH="317362" progId="Equation.DSMT4">
                    <p:embed/>
                    <p:pic>
                      <p:nvPicPr>
                        <p:cNvPr id="19475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" y="3324"/>
                          <a:ext cx="1633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6" name="Text Box 20"/>
            <p:cNvSpPr txBox="1">
              <a:spLocks noChangeArrowheads="1"/>
            </p:cNvSpPr>
            <p:nvPr/>
          </p:nvSpPr>
          <p:spPr bwMode="auto">
            <a:xfrm>
              <a:off x="158" y="3868"/>
              <a:ext cx="19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为空间体积</a:t>
              </a:r>
            </a:p>
          </p:txBody>
        </p:sp>
        <p:grpSp>
          <p:nvGrpSpPr>
            <p:cNvPr id="19477" name="Group 21"/>
            <p:cNvGrpSpPr>
              <a:grpSpLocks/>
            </p:cNvGrpSpPr>
            <p:nvPr/>
          </p:nvGrpSpPr>
          <p:grpSpPr bwMode="auto">
            <a:xfrm>
              <a:off x="2018" y="3142"/>
              <a:ext cx="1514" cy="753"/>
              <a:chOff x="2381" y="2976"/>
              <a:chExt cx="1514" cy="753"/>
            </a:xfrm>
          </p:grpSpPr>
          <p:graphicFrame>
            <p:nvGraphicFramePr>
              <p:cNvPr id="19479" name="Object 2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681" y="3113"/>
              <a:ext cx="1214" cy="6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2539" name="Equation" r:id="rId14" imgW="825480" imgH="419040" progId="Equation.DSMT4">
                      <p:embed/>
                    </p:oleObj>
                  </mc:Choice>
                  <mc:Fallback>
                    <p:oleObj name="Equation" r:id="rId14" imgW="825480" imgH="419040" progId="Equation.DSMT4">
                      <p:embed/>
                      <p:pic>
                        <p:nvPicPr>
                          <p:cNvPr id="19479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81" y="3113"/>
                            <a:ext cx="1214" cy="6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80" name="Rectangle 23"/>
              <p:cNvSpPr>
                <a:spLocks noChangeArrowheads="1"/>
              </p:cNvSpPr>
              <p:nvPr/>
            </p:nvSpPr>
            <p:spPr bwMode="auto">
              <a:xfrm>
                <a:off x="2381" y="2976"/>
                <a:ext cx="635" cy="6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19481" name="AutoShape 24"/>
              <p:cNvSpPr>
                <a:spLocks noChangeArrowheads="1"/>
              </p:cNvSpPr>
              <p:nvPr/>
            </p:nvSpPr>
            <p:spPr bwMode="auto">
              <a:xfrm>
                <a:off x="2426" y="3339"/>
                <a:ext cx="454" cy="181"/>
              </a:xfrm>
              <a:prstGeom prst="rightArrow">
                <a:avLst>
                  <a:gd name="adj1" fmla="val 50000"/>
                  <a:gd name="adj2" fmla="val 62707"/>
                </a:avLst>
              </a:prstGeom>
              <a:gradFill rotWithShape="1">
                <a:gsLst>
                  <a:gs pos="0">
                    <a:srgbClr val="7691E4"/>
                  </a:gs>
                  <a:gs pos="100000">
                    <a:srgbClr val="0033CC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</p:grpSp>
        <p:sp>
          <p:nvSpPr>
            <p:cNvPr id="19478" name="Text Box 25"/>
            <p:cNvSpPr txBox="1">
              <a:spLocks noChangeArrowheads="1"/>
            </p:cNvSpPr>
            <p:nvPr/>
          </p:nvSpPr>
          <p:spPr bwMode="auto">
            <a:xfrm>
              <a:off x="68" y="3036"/>
              <a:ext cx="40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其中，</a:t>
              </a:r>
              <a:r>
                <a:rPr kumimoji="1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为归一化因子，可由归一化条件确定</a:t>
              </a:r>
            </a:p>
          </p:txBody>
        </p:sp>
      </p:grpSp>
      <p:grpSp>
        <p:nvGrpSpPr>
          <p:cNvPr id="1340442" name="Group 26"/>
          <p:cNvGrpSpPr>
            <a:grpSpLocks/>
          </p:cNvGrpSpPr>
          <p:nvPr/>
        </p:nvGrpSpPr>
        <p:grpSpPr bwMode="auto">
          <a:xfrm>
            <a:off x="3303587" y="3945236"/>
            <a:ext cx="4364038" cy="1114425"/>
            <a:chOff x="2653" y="2175"/>
            <a:chExt cx="2749" cy="702"/>
          </a:xfrm>
        </p:grpSpPr>
        <p:graphicFrame>
          <p:nvGraphicFramePr>
            <p:cNvPr id="19473" name="Object 27"/>
            <p:cNvGraphicFramePr>
              <a:graphicFrameLocks noChangeAspect="1"/>
            </p:cNvGraphicFramePr>
            <p:nvPr>
              <p:extLst/>
            </p:nvPr>
          </p:nvGraphicFramePr>
          <p:xfrm>
            <a:off x="3068" y="2175"/>
            <a:ext cx="2334" cy="7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540" name="Equation" r:id="rId16" imgW="1396800" imgH="419040" progId="Equation.DSMT4">
                    <p:embed/>
                  </p:oleObj>
                </mc:Choice>
                <mc:Fallback>
                  <p:oleObj name="Equation" r:id="rId16" imgW="1396800" imgH="419040" progId="Equation.DSMT4">
                    <p:embed/>
                    <p:pic>
                      <p:nvPicPr>
                        <p:cNvPr id="19473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8" y="2175"/>
                          <a:ext cx="2334" cy="7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4" name="AutoShape 28"/>
            <p:cNvSpPr>
              <a:spLocks noChangeArrowheads="1"/>
            </p:cNvSpPr>
            <p:nvPr/>
          </p:nvSpPr>
          <p:spPr bwMode="auto">
            <a:xfrm>
              <a:off x="2653" y="2462"/>
              <a:ext cx="363" cy="181"/>
            </a:xfrm>
            <a:prstGeom prst="rightArrow">
              <a:avLst>
                <a:gd name="adj1" fmla="val 50000"/>
                <a:gd name="adj2" fmla="val 50138"/>
              </a:avLst>
            </a:prstGeom>
            <a:gradFill rotWithShape="1">
              <a:gsLst>
                <a:gs pos="0">
                  <a:srgbClr val="8FA5E9"/>
                </a:gs>
                <a:gs pos="100000">
                  <a:srgbClr val="0033C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0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04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5003800" y="381000"/>
            <a:ext cx="3887788" cy="4079875"/>
            <a:chOff x="158" y="1271"/>
            <a:chExt cx="1197" cy="1635"/>
          </a:xfrm>
        </p:grpSpPr>
        <p:pic>
          <p:nvPicPr>
            <p:cNvPr id="2152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1271"/>
              <a:ext cx="1197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1" name="Text Box 4"/>
            <p:cNvSpPr txBox="1">
              <a:spLocks noChangeArrowheads="1"/>
            </p:cNvSpPr>
            <p:nvPr/>
          </p:nvSpPr>
          <p:spPr bwMode="auto">
            <a:xfrm>
              <a:off x="464" y="2759"/>
              <a:ext cx="360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自由电子 </a:t>
              </a:r>
            </a:p>
          </p:txBody>
        </p:sp>
      </p:grpSp>
      <p:sp>
        <p:nvSpPr>
          <p:cNvPr id="21507" name="Rectangle 2"/>
          <p:cNvSpPr>
            <a:spLocks noRot="1" noChangeArrowheads="1"/>
          </p:cNvSpPr>
          <p:nvPr/>
        </p:nvSpPr>
        <p:spPr bwMode="auto">
          <a:xfrm>
            <a:off x="1403350" y="523875"/>
            <a:ext cx="7488238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自由电子模型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 </a:t>
            </a:r>
          </a:p>
        </p:txBody>
      </p:sp>
      <p:grpSp>
        <p:nvGrpSpPr>
          <p:cNvPr id="21509" name="Group 22"/>
          <p:cNvGrpSpPr>
            <a:grpSpLocks/>
          </p:cNvGrpSpPr>
          <p:nvPr/>
        </p:nvGrpSpPr>
        <p:grpSpPr bwMode="auto">
          <a:xfrm>
            <a:off x="644648" y="3904531"/>
            <a:ext cx="4143375" cy="1036637"/>
            <a:chOff x="361" y="3022"/>
            <a:chExt cx="2610" cy="653"/>
          </a:xfrm>
        </p:grpSpPr>
        <p:sp>
          <p:nvSpPr>
            <p:cNvPr id="21518" name="Text Box 23"/>
            <p:cNvSpPr txBox="1">
              <a:spLocks noChangeArrowheads="1"/>
            </p:cNvSpPr>
            <p:nvPr/>
          </p:nvSpPr>
          <p:spPr bwMode="auto">
            <a:xfrm>
              <a:off x="361" y="3149"/>
              <a:ext cx="138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电子质量：</a:t>
              </a: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</a:p>
          </p:txBody>
        </p:sp>
        <p:graphicFrame>
          <p:nvGraphicFramePr>
            <p:cNvPr id="21519" name="Object 24"/>
            <p:cNvGraphicFramePr>
              <a:graphicFrameLocks noChangeAspect="1"/>
            </p:cNvGraphicFramePr>
            <p:nvPr/>
          </p:nvGraphicFramePr>
          <p:xfrm>
            <a:off x="1610" y="3022"/>
            <a:ext cx="1361" cy="6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46" name="公式" r:id="rId4" imgW="876300" imgH="419100" progId="Equation.3">
                    <p:embed/>
                  </p:oleObj>
                </mc:Choice>
                <mc:Fallback>
                  <p:oleObj name="公式" r:id="rId4" imgW="876300" imgH="419100" progId="Equation.3">
                    <p:embed/>
                    <p:pic>
                      <p:nvPicPr>
                        <p:cNvPr id="21519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3022"/>
                          <a:ext cx="1361" cy="6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10" name="Group 5"/>
          <p:cNvGrpSpPr>
            <a:grpSpLocks/>
          </p:cNvGrpSpPr>
          <p:nvPr/>
        </p:nvGrpSpPr>
        <p:grpSpPr bwMode="auto">
          <a:xfrm>
            <a:off x="323850" y="2564681"/>
            <a:ext cx="4464050" cy="1069975"/>
            <a:chOff x="204" y="1797"/>
            <a:chExt cx="2812" cy="674"/>
          </a:xfrm>
        </p:grpSpPr>
        <p:sp>
          <p:nvSpPr>
            <p:cNvPr id="21516" name="Text Box 6"/>
            <p:cNvSpPr txBox="1">
              <a:spLocks noChangeArrowheads="1"/>
            </p:cNvSpPr>
            <p:nvPr/>
          </p:nvSpPr>
          <p:spPr bwMode="auto">
            <a:xfrm>
              <a:off x="204" y="2000"/>
              <a:ext cx="158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电子的能量：</a:t>
              </a:r>
            </a:p>
          </p:txBody>
        </p:sp>
        <p:graphicFrame>
          <p:nvGraphicFramePr>
            <p:cNvPr id="21517" name="Object 7"/>
            <p:cNvGraphicFramePr>
              <a:graphicFrameLocks noChangeAspect="1"/>
            </p:cNvGraphicFramePr>
            <p:nvPr/>
          </p:nvGraphicFramePr>
          <p:xfrm>
            <a:off x="1690" y="1797"/>
            <a:ext cx="1326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47" name="Equation" r:id="rId6" imgW="825500" imgH="419100" progId="Equation.DSMT4">
                    <p:embed/>
                  </p:oleObj>
                </mc:Choice>
                <mc:Fallback>
                  <p:oleObj name="Equation" r:id="rId6" imgW="825500" imgH="419100" progId="Equation.DSMT4">
                    <p:embed/>
                    <p:pic>
                      <p:nvPicPr>
                        <p:cNvPr id="2151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0" y="1797"/>
                          <a:ext cx="1326" cy="6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13" name="Group 25"/>
          <p:cNvGrpSpPr>
            <a:grpSpLocks/>
          </p:cNvGrpSpPr>
          <p:nvPr/>
        </p:nvGrpSpPr>
        <p:grpSpPr bwMode="auto">
          <a:xfrm>
            <a:off x="611560" y="5085187"/>
            <a:ext cx="8070853" cy="830263"/>
            <a:chOff x="2835" y="3373"/>
            <a:chExt cx="5084" cy="523"/>
          </a:xfrm>
        </p:grpSpPr>
        <p:sp>
          <p:nvSpPr>
            <p:cNvPr id="21514" name="Text Box 26"/>
            <p:cNvSpPr txBox="1">
              <a:spLocks noChangeArrowheads="1"/>
            </p:cNvSpPr>
            <p:nvPr/>
          </p:nvSpPr>
          <p:spPr bwMode="auto">
            <a:xfrm>
              <a:off x="3515" y="3373"/>
              <a:ext cx="4404" cy="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带电粒子质量小，抛物线形状比较“瘦”，开口小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带电粒子质量大，抛物线形状比较“胖”，开口大</a:t>
              </a:r>
            </a:p>
          </p:txBody>
        </p:sp>
        <p:sp>
          <p:nvSpPr>
            <p:cNvPr id="21515" name="AutoShape 27"/>
            <p:cNvSpPr>
              <a:spLocks noChangeArrowheads="1"/>
            </p:cNvSpPr>
            <p:nvPr/>
          </p:nvSpPr>
          <p:spPr bwMode="auto">
            <a:xfrm>
              <a:off x="2835" y="3521"/>
              <a:ext cx="590" cy="227"/>
            </a:xfrm>
            <a:prstGeom prst="rightArrow">
              <a:avLst>
                <a:gd name="adj1" fmla="val 50000"/>
                <a:gd name="adj2" fmla="val 64978"/>
              </a:avLst>
            </a:prstGeom>
            <a:gradFill rotWithShape="1">
              <a:gsLst>
                <a:gs pos="0">
                  <a:srgbClr val="FFDCFF"/>
                </a:gs>
                <a:gs pos="100000">
                  <a:srgbClr val="FF00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endParaRPr>
            </a:p>
          </p:txBody>
        </p:sp>
      </p:grpSp>
      <p:graphicFrame>
        <p:nvGraphicFramePr>
          <p:cNvPr id="20" name="Object 5"/>
          <p:cNvGraphicFramePr>
            <a:graphicFrameLocks noChangeAspect="1"/>
          </p:cNvGraphicFramePr>
          <p:nvPr/>
        </p:nvGraphicFramePr>
        <p:xfrm>
          <a:off x="2401888" y="1412875"/>
          <a:ext cx="1730375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8" name="Equation" r:id="rId8" imgW="660113" imgH="393529" progId="Equation.DSMT4">
                  <p:embed/>
                </p:oleObj>
              </mc:Choice>
              <mc:Fallback>
                <p:oleObj name="Equation" r:id="rId8" imgW="660113" imgH="393529" progId="Equation.DSMT4">
                  <p:embed/>
                  <p:pic>
                    <p:nvPicPr>
                      <p:cNvPr id="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888" y="1412875"/>
                        <a:ext cx="1730375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2195513" y="1412875"/>
            <a:ext cx="2089150" cy="1008063"/>
          </a:xfrm>
          <a:prstGeom prst="rect">
            <a:avLst/>
          </a:prstGeom>
          <a:noFill/>
          <a:ln w="5715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287509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4" name="AutoShape 6"/>
          <p:cNvSpPr>
            <a:spLocks noChangeArrowheads="1"/>
          </p:cNvSpPr>
          <p:nvPr/>
        </p:nvSpPr>
        <p:spPr bwMode="auto">
          <a:xfrm>
            <a:off x="4340223" y="3671884"/>
            <a:ext cx="1008062" cy="360362"/>
          </a:xfrm>
          <a:prstGeom prst="rightArrow">
            <a:avLst>
              <a:gd name="adj1" fmla="val 50000"/>
              <a:gd name="adj2" fmla="val 69934"/>
            </a:avLst>
          </a:prstGeom>
          <a:gradFill rotWithShape="1">
            <a:gsLst>
              <a:gs pos="0">
                <a:srgbClr val="FFF5FF"/>
              </a:gs>
              <a:gs pos="100000">
                <a:srgbClr val="FF00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grpSp>
        <p:nvGrpSpPr>
          <p:cNvPr id="24581" name="Group 7"/>
          <p:cNvGrpSpPr>
            <a:grpSpLocks/>
          </p:cNvGrpSpPr>
          <p:nvPr/>
        </p:nvGrpSpPr>
        <p:grpSpPr bwMode="auto">
          <a:xfrm>
            <a:off x="7429500" y="1628775"/>
            <a:ext cx="1714500" cy="1752600"/>
            <a:chOff x="4649" y="1253"/>
            <a:chExt cx="1080" cy="1104"/>
          </a:xfrm>
        </p:grpSpPr>
        <p:grpSp>
          <p:nvGrpSpPr>
            <p:cNvPr id="24585" name="Group 8"/>
            <p:cNvGrpSpPr>
              <a:grpSpLocks/>
            </p:cNvGrpSpPr>
            <p:nvPr/>
          </p:nvGrpSpPr>
          <p:grpSpPr bwMode="auto">
            <a:xfrm>
              <a:off x="4649" y="1253"/>
              <a:ext cx="844" cy="831"/>
              <a:chOff x="1093" y="922"/>
              <a:chExt cx="844" cy="831"/>
            </a:xfrm>
          </p:grpSpPr>
          <p:sp>
            <p:nvSpPr>
              <p:cNvPr id="24589" name="Rectangle 9"/>
              <p:cNvSpPr>
                <a:spLocks noChangeArrowheads="1"/>
              </p:cNvSpPr>
              <p:nvPr/>
            </p:nvSpPr>
            <p:spPr bwMode="auto">
              <a:xfrm>
                <a:off x="1093" y="1125"/>
                <a:ext cx="636" cy="628"/>
              </a:xfrm>
              <a:prstGeom prst="rect">
                <a:avLst/>
              </a:prstGeom>
              <a:noFill/>
              <a:ln w="9525">
                <a:solidFill>
                  <a:srgbClr val="A5002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24590" name="AutoShape 10"/>
              <p:cNvSpPr>
                <a:spLocks noChangeArrowheads="1"/>
              </p:cNvSpPr>
              <p:nvPr/>
            </p:nvSpPr>
            <p:spPr bwMode="auto">
              <a:xfrm>
                <a:off x="1099" y="922"/>
                <a:ext cx="837" cy="209"/>
              </a:xfrm>
              <a:prstGeom prst="parallelogram">
                <a:avLst>
                  <a:gd name="adj" fmla="val 100120"/>
                </a:avLst>
              </a:prstGeom>
              <a:noFill/>
              <a:ln w="9525">
                <a:solidFill>
                  <a:srgbClr val="A5002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24591" name="Line 11"/>
              <p:cNvSpPr>
                <a:spLocks noChangeShapeType="1"/>
              </p:cNvSpPr>
              <p:nvPr/>
            </p:nvSpPr>
            <p:spPr bwMode="auto">
              <a:xfrm>
                <a:off x="1935" y="927"/>
                <a:ext cx="0" cy="612"/>
              </a:xfrm>
              <a:prstGeom prst="line">
                <a:avLst/>
              </a:pr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24592" name="Line 12"/>
              <p:cNvSpPr>
                <a:spLocks noChangeShapeType="1"/>
              </p:cNvSpPr>
              <p:nvPr/>
            </p:nvSpPr>
            <p:spPr bwMode="auto">
              <a:xfrm flipV="1">
                <a:off x="1734" y="1541"/>
                <a:ext cx="203" cy="208"/>
              </a:xfrm>
              <a:prstGeom prst="line">
                <a:avLst/>
              </a:prstGeom>
              <a:noFill/>
              <a:ln w="9525">
                <a:solidFill>
                  <a:srgbClr val="A5002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</p:grpSp>
        <p:sp>
          <p:nvSpPr>
            <p:cNvPr id="24586" name="Text Box 13"/>
            <p:cNvSpPr txBox="1">
              <a:spLocks noChangeArrowheads="1"/>
            </p:cNvSpPr>
            <p:nvPr/>
          </p:nvSpPr>
          <p:spPr bwMode="auto">
            <a:xfrm>
              <a:off x="4785" y="2069"/>
              <a:ext cx="2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A5002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L</a:t>
              </a:r>
              <a:r>
                <a:rPr kumimoji="0" lang="en-US" altLang="zh-CN" sz="2400" b="1" i="1" u="none" strike="noStrike" kern="1200" cap="none" spc="0" normalizeH="0" baseline="-25000" noProof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x</a:t>
              </a:r>
            </a:p>
          </p:txBody>
        </p:sp>
        <p:sp>
          <p:nvSpPr>
            <p:cNvPr id="24587" name="Text Box 14"/>
            <p:cNvSpPr txBox="1">
              <a:spLocks noChangeArrowheads="1"/>
            </p:cNvSpPr>
            <p:nvPr/>
          </p:nvSpPr>
          <p:spPr bwMode="auto">
            <a:xfrm>
              <a:off x="5375" y="1872"/>
              <a:ext cx="3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A5002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L</a:t>
              </a:r>
              <a:r>
                <a:rPr kumimoji="0" lang="en-US" altLang="zh-CN" sz="2400" b="1" i="1" u="none" strike="noStrike" kern="1200" cap="none" spc="0" normalizeH="0" baseline="-25000" noProof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y</a:t>
              </a:r>
            </a:p>
          </p:txBody>
        </p:sp>
        <p:sp>
          <p:nvSpPr>
            <p:cNvPr id="24588" name="Text Box 15"/>
            <p:cNvSpPr txBox="1">
              <a:spLocks noChangeArrowheads="1"/>
            </p:cNvSpPr>
            <p:nvPr/>
          </p:nvSpPr>
          <p:spPr bwMode="auto">
            <a:xfrm>
              <a:off x="5021" y="1554"/>
              <a:ext cx="3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A5002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L</a:t>
              </a:r>
              <a:r>
                <a:rPr kumimoji="0" lang="en-US" altLang="zh-CN" sz="2400" b="1" i="1" u="none" strike="noStrike" kern="1200" cap="none" spc="0" normalizeH="0" baseline="-25000" noProof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z</a:t>
              </a:r>
            </a:p>
          </p:txBody>
        </p:sp>
      </p:grpSp>
      <p:sp>
        <p:nvSpPr>
          <p:cNvPr id="24583" name="Text Box 17"/>
          <p:cNvSpPr txBox="1">
            <a:spLocks noChangeArrowheads="1"/>
          </p:cNvSpPr>
          <p:nvPr/>
        </p:nvSpPr>
        <p:spPr bwMode="auto">
          <a:xfrm>
            <a:off x="950913" y="3736975"/>
            <a:ext cx="125095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波函数</a:t>
            </a:r>
          </a:p>
        </p:txBody>
      </p:sp>
      <p:sp>
        <p:nvSpPr>
          <p:cNvPr id="24584" name="Text Box 18"/>
          <p:cNvSpPr txBox="1">
            <a:spLocks noChangeArrowheads="1"/>
          </p:cNvSpPr>
          <p:nvPr/>
        </p:nvSpPr>
        <p:spPr bwMode="auto">
          <a:xfrm>
            <a:off x="1331913" y="619125"/>
            <a:ext cx="79740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</a:rPr>
              <a:t>周期性边界条件（波恩</a:t>
            </a: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</a:rPr>
              <a:t>-</a:t>
            </a: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</a:rPr>
              <a:t>卡门条件）</a:t>
            </a: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23528" y="1340768"/>
            <a:ext cx="6165321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周期性边界条件（波恩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-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卡门条件）：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                     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2267744" y="1435752"/>
            <a:ext cx="3672408" cy="97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2265187" y="1783090"/>
          <a:ext cx="3672408" cy="64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2" name="Equation" r:id="rId3" imgW="1307880" imgH="228600" progId="Equation.DSMT4">
                  <p:embed/>
                </p:oleObj>
              </mc:Choice>
              <mc:Fallback>
                <p:oleObj name="Equation" r:id="rId3" imgW="1307880" imgH="228600" progId="Equation.DSMT4">
                  <p:embed/>
                  <p:pic>
                    <p:nvPicPr>
                      <p:cNvPr id="22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5187" y="1783090"/>
                        <a:ext cx="3672408" cy="644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5940152" y="1700808"/>
            <a:ext cx="1548822" cy="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i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＝</a:t>
            </a:r>
            <a:r>
              <a:rPr kumimoji="1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x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, </a:t>
            </a:r>
            <a:r>
              <a:rPr kumimoji="1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y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, </a:t>
            </a:r>
            <a:r>
              <a:rPr kumimoji="1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z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 </a:t>
            </a:r>
            <a:endParaRPr kumimoji="1" lang="en-US" altLang="zh-CN" sz="2800" b="0" i="0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390525" y="2614613"/>
          <a:ext cx="5894388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3" name="Equation" r:id="rId5" imgW="2438280" imgH="419040" progId="Equation.DSMT4">
                  <p:embed/>
                </p:oleObj>
              </mc:Choice>
              <mc:Fallback>
                <p:oleObj name="Equation" r:id="rId5" imgW="2438280" imgH="41904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2614613"/>
                        <a:ext cx="5894388" cy="10302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5580112" y="3501008"/>
          <a:ext cx="3246764" cy="747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4" name="Equation" r:id="rId7" imgW="1091880" imgH="253800" progId="Equation.DSMT4">
                  <p:embed/>
                </p:oleObj>
              </mc:Choice>
              <mc:Fallback>
                <p:oleObj name="Equation" r:id="rId7" imgW="1091880" imgH="253800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3501008"/>
                        <a:ext cx="3246764" cy="7477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509977" y="4267239"/>
          <a:ext cx="3383771" cy="1017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5" name="Equation" r:id="rId9" imgW="1396800" imgH="419040" progId="Equation.DSMT4">
                  <p:embed/>
                </p:oleObj>
              </mc:Choice>
              <mc:Fallback>
                <p:oleObj name="Equation" r:id="rId9" imgW="1396800" imgH="419040" progId="Equation.DSMT4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77" y="4267239"/>
                        <a:ext cx="3383771" cy="101726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/>
          </p:nvPr>
        </p:nvGraphicFramePr>
        <p:xfrm>
          <a:off x="5110394" y="4464041"/>
          <a:ext cx="3208337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6" name="Equation" r:id="rId11" imgW="1079280" imgH="457200" progId="Equation.DSMT4">
                  <p:embed/>
                </p:oleObj>
              </mc:Choice>
              <mc:Fallback>
                <p:oleObj name="Equation" r:id="rId11" imgW="1079280" imgH="457200" progId="Equation.DSMT4">
                  <p:embed/>
                  <p:pic>
                    <p:nvPicPr>
                      <p:cNvPr id="25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0394" y="4464041"/>
                        <a:ext cx="3208337" cy="134143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80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Group 2"/>
          <p:cNvGrpSpPr>
            <a:grpSpLocks/>
          </p:cNvGrpSpPr>
          <p:nvPr/>
        </p:nvGrpSpPr>
        <p:grpSpPr bwMode="auto">
          <a:xfrm>
            <a:off x="827088" y="1700213"/>
            <a:ext cx="2592387" cy="3563937"/>
            <a:chOff x="158" y="1271"/>
            <a:chExt cx="1197" cy="1668"/>
          </a:xfrm>
        </p:grpSpPr>
        <p:pic>
          <p:nvPicPr>
            <p:cNvPr id="266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1271"/>
              <a:ext cx="1197" cy="1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0" name="Text Box 4"/>
            <p:cNvSpPr txBox="1">
              <a:spLocks noChangeArrowheads="1"/>
            </p:cNvSpPr>
            <p:nvPr/>
          </p:nvSpPr>
          <p:spPr bwMode="auto">
            <a:xfrm>
              <a:off x="464" y="2725"/>
              <a:ext cx="689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自由电子 </a:t>
              </a:r>
            </a:p>
          </p:txBody>
        </p:sp>
      </p:grpSp>
      <p:grpSp>
        <p:nvGrpSpPr>
          <p:cNvPr id="1346565" name="Group 5"/>
          <p:cNvGrpSpPr>
            <a:grpSpLocks/>
          </p:cNvGrpSpPr>
          <p:nvPr/>
        </p:nvGrpSpPr>
        <p:grpSpPr bwMode="auto">
          <a:xfrm>
            <a:off x="2916238" y="1628775"/>
            <a:ext cx="4602162" cy="3384550"/>
            <a:chOff x="2154" y="1389"/>
            <a:chExt cx="2899" cy="2132"/>
          </a:xfrm>
        </p:grpSpPr>
        <p:pic>
          <p:nvPicPr>
            <p:cNvPr id="2663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" y="1389"/>
              <a:ext cx="1447" cy="2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7" name="Text Box 7"/>
            <p:cNvSpPr txBox="1">
              <a:spLocks noChangeArrowheads="1"/>
            </p:cNvSpPr>
            <p:nvPr/>
          </p:nvSpPr>
          <p:spPr bwMode="auto">
            <a:xfrm>
              <a:off x="2154" y="1706"/>
              <a:ext cx="162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 周期性边界条件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(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波恩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-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卡门条件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6638" name="AutoShape 8"/>
            <p:cNvSpPr>
              <a:spLocks noChangeArrowheads="1"/>
            </p:cNvSpPr>
            <p:nvPr/>
          </p:nvSpPr>
          <p:spPr bwMode="auto">
            <a:xfrm>
              <a:off x="2381" y="2251"/>
              <a:ext cx="1203" cy="299"/>
            </a:xfrm>
            <a:prstGeom prst="rightArrow">
              <a:avLst>
                <a:gd name="adj1" fmla="val 50000"/>
                <a:gd name="adj2" fmla="val 100585"/>
              </a:avLst>
            </a:prstGeom>
            <a:gradFill rotWithShape="1">
              <a:gsLst>
                <a:gs pos="0">
                  <a:srgbClr val="FFEAFF"/>
                </a:gs>
                <a:gs pos="100000">
                  <a:srgbClr val="FF00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</p:grpSp>
      <p:sp>
        <p:nvSpPr>
          <p:cNvPr id="26628" name="Rectangle 2"/>
          <p:cNvSpPr>
            <a:spLocks noRot="1" noChangeArrowheads="1"/>
          </p:cNvSpPr>
          <p:nvPr/>
        </p:nvSpPr>
        <p:spPr bwMode="auto">
          <a:xfrm>
            <a:off x="1476375" y="115888"/>
            <a:ext cx="64801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800" b="1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华文隶书" panose="02010800040101010101" pitchFamily="2" charset="-122"/>
              </a:rPr>
              <a:t>k </a:t>
            </a:r>
            <a:r>
              <a:rPr kumimoji="0" lang="zh-CN" altLang="en-US" sz="3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</a:rPr>
              <a:t>的取值不连续（分立化）</a:t>
            </a:r>
          </a:p>
        </p:txBody>
      </p:sp>
      <p:sp>
        <p:nvSpPr>
          <p:cNvPr id="26629" name="Text Box 10"/>
          <p:cNvSpPr txBox="1">
            <a:spLocks noChangeArrowheads="1"/>
          </p:cNvSpPr>
          <p:nvPr/>
        </p:nvSpPr>
        <p:spPr bwMode="auto">
          <a:xfrm>
            <a:off x="1476375" y="1052513"/>
            <a:ext cx="71294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设平行六面体边长  </a:t>
            </a:r>
            <a:r>
              <a:rPr kumimoji="1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2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zh-CN" altLang="en-US" sz="2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sym typeface="Symbol" panose="05050102010706020507" pitchFamily="18" charset="2"/>
              </a:rPr>
              <a:t>＝</a:t>
            </a:r>
            <a:r>
              <a:rPr kumimoji="1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kumimoji="1" lang="en-US" altLang="zh-CN" sz="2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zh-CN" altLang="en-US" sz="2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kumimoji="1" lang="en-US" altLang="zh-CN" sz="28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zh-CN" altLang="en-US" sz="28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  </a:t>
            </a:r>
            <a:r>
              <a:rPr kumimoji="1" lang="en-US" altLang="zh-CN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＝</a:t>
            </a:r>
            <a:r>
              <a:rPr kumimoji="1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kumimoji="1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kumimoji="1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y, z</a:t>
            </a:r>
          </a:p>
        </p:txBody>
      </p:sp>
      <p:grpSp>
        <p:nvGrpSpPr>
          <p:cNvPr id="1346571" name="Group 11"/>
          <p:cNvGrpSpPr>
            <a:grpSpLocks/>
          </p:cNvGrpSpPr>
          <p:nvPr/>
        </p:nvGrpSpPr>
        <p:grpSpPr bwMode="auto">
          <a:xfrm>
            <a:off x="6732588" y="2565400"/>
            <a:ext cx="2447925" cy="2616200"/>
            <a:chOff x="4241" y="1616"/>
            <a:chExt cx="1542" cy="1648"/>
          </a:xfrm>
        </p:grpSpPr>
        <p:grpSp>
          <p:nvGrpSpPr>
            <p:cNvPr id="26632" name="Group 12"/>
            <p:cNvGrpSpPr>
              <a:grpSpLocks/>
            </p:cNvGrpSpPr>
            <p:nvPr/>
          </p:nvGrpSpPr>
          <p:grpSpPr bwMode="auto">
            <a:xfrm>
              <a:off x="4241" y="1616"/>
              <a:ext cx="1321" cy="1254"/>
              <a:chOff x="4241" y="1616"/>
              <a:chExt cx="1321" cy="1254"/>
            </a:xfrm>
          </p:grpSpPr>
          <p:sp>
            <p:nvSpPr>
              <p:cNvPr id="26634" name="Text Box 13"/>
              <p:cNvSpPr txBox="1">
                <a:spLocks noChangeArrowheads="1"/>
              </p:cNvSpPr>
              <p:nvPr/>
            </p:nvSpPr>
            <p:spPr bwMode="auto">
              <a:xfrm>
                <a:off x="4241" y="1616"/>
                <a:ext cx="132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1" u="none" strike="noStrike" kern="120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k </a:t>
                </a:r>
                <a:r>
                  <a: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取离散值</a:t>
                </a:r>
                <a:r>
                  <a:rPr kumimoji="0" lang="en-US" altLang="zh-CN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66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rPr>
                  <a:t>: </a:t>
                </a:r>
              </a:p>
            </p:txBody>
          </p:sp>
          <p:graphicFrame>
            <p:nvGraphicFramePr>
              <p:cNvPr id="26635" name="Object 13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99" y="2115"/>
              <a:ext cx="1024" cy="7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274" name="Equation" r:id="rId5" imgW="583920" imgH="431640" progId="Equation.DSMT4">
                      <p:embed/>
                    </p:oleObj>
                  </mc:Choice>
                  <mc:Fallback>
                    <p:oleObj name="Equation" r:id="rId5" imgW="583920" imgH="431640" progId="Equation.DSMT4">
                      <p:embed/>
                      <p:pic>
                        <p:nvPicPr>
                          <p:cNvPr id="26635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99" y="2115"/>
                            <a:ext cx="1024" cy="7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6633" name="Rectangle 19"/>
            <p:cNvSpPr>
              <a:spLocks noChangeArrowheads="1"/>
            </p:cNvSpPr>
            <p:nvPr/>
          </p:nvSpPr>
          <p:spPr bwMode="auto">
            <a:xfrm>
              <a:off x="4807" y="2976"/>
              <a:ext cx="9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l</a:t>
              </a:r>
              <a:r>
                <a:rPr kumimoji="0" lang="en-US" altLang="zh-CN" sz="2400" b="1" i="1" u="none" strike="noStrike" kern="1200" cap="none" spc="0" normalizeH="0" baseline="-2500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Symbol" panose="05050102010706020507" pitchFamily="18" charset="2"/>
                  <a:ea typeface="楷体_GB2312"/>
                </a:rPr>
                <a:t>i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是整数 </a:t>
              </a:r>
            </a:p>
          </p:txBody>
        </p:sp>
      </p:grpSp>
      <p:sp>
        <p:nvSpPr>
          <p:cNvPr id="1346576" name="Rectangle 16"/>
          <p:cNvSpPr>
            <a:spLocks noChangeArrowheads="1"/>
          </p:cNvSpPr>
          <p:nvPr/>
        </p:nvSpPr>
        <p:spPr bwMode="auto">
          <a:xfrm>
            <a:off x="1138238" y="5262299"/>
            <a:ext cx="762580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36666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对于宏观物体的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L</a:t>
            </a:r>
            <a:r>
              <a:rPr kumimoji="1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zh-CN" altLang="en-US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sym typeface="Symbol" panose="05050102010706020507" pitchFamily="18" charset="2"/>
              </a:rPr>
              <a:t>＝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kumimoji="1" lang="en-US" altLang="zh-CN" sz="2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kumimoji="1" lang="en-US" altLang="zh-CN" sz="2400" b="0" i="1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,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由于</a:t>
            </a: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sym typeface="Symbol" panose="05050102010706020507" pitchFamily="18" charset="2"/>
              </a:rPr>
              <a:t>N</a:t>
            </a:r>
            <a:r>
              <a:rPr kumimoji="1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很大，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k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点分布很密，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36666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可以认为是准连续的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59489" y="6078446"/>
            <a:ext cx="466666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分立的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对应分立的能量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能级</a:t>
            </a:r>
          </a:p>
        </p:txBody>
      </p:sp>
    </p:spTree>
    <p:extLst>
      <p:ext uri="{BB962C8B-B14F-4D97-AF65-F5344CB8AC3E}">
        <p14:creationId xmlns:p14="http://schemas.microsoft.com/office/powerpoint/2010/main" val="267070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042" name="Rectangle 2"/>
          <p:cNvSpPr>
            <a:spLocks noChangeArrowheads="1"/>
          </p:cNvSpPr>
          <p:nvPr/>
        </p:nvSpPr>
        <p:spPr bwMode="auto">
          <a:xfrm>
            <a:off x="422275" y="3213100"/>
            <a:ext cx="8686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tint val="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9699" name="Rectangle 2"/>
          <p:cNvSpPr>
            <a:spLocks noRot="1" noChangeArrowheads="1"/>
          </p:cNvSpPr>
          <p:nvPr/>
        </p:nvSpPr>
        <p:spPr bwMode="auto">
          <a:xfrm>
            <a:off x="1476375" y="115888"/>
            <a:ext cx="41862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800" b="1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华文隶书" panose="02010800040101010101" pitchFamily="2" charset="-122"/>
              </a:rPr>
              <a:t>k </a:t>
            </a:r>
            <a:r>
              <a:rPr kumimoji="0" lang="zh-CN" altLang="en-US" sz="38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</a:rPr>
              <a:t>空间的状态密度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684213" y="1125538"/>
            <a:ext cx="7777162" cy="1187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波矢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k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的取值不连续，每一个 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k 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的取值代表一个量子态，这些量子态在 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k 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空间中排成一个态空间点阵，每一个量子态在 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k 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空间中所占的体积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: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grpSp>
        <p:nvGrpSpPr>
          <p:cNvPr id="1367045" name="Group 5"/>
          <p:cNvGrpSpPr>
            <a:grpSpLocks/>
          </p:cNvGrpSpPr>
          <p:nvPr/>
        </p:nvGrpSpPr>
        <p:grpSpPr bwMode="auto">
          <a:xfrm>
            <a:off x="1381126" y="2349500"/>
            <a:ext cx="7543800" cy="1198563"/>
            <a:chOff x="870" y="1480"/>
            <a:chExt cx="4752" cy="755"/>
          </a:xfrm>
        </p:grpSpPr>
        <p:graphicFrame>
          <p:nvGraphicFramePr>
            <p:cNvPr id="29709" name="Object 13"/>
            <p:cNvGraphicFramePr>
              <a:graphicFrameLocks noChangeAspect="1"/>
            </p:cNvGraphicFramePr>
            <p:nvPr>
              <p:extLst/>
            </p:nvPr>
          </p:nvGraphicFramePr>
          <p:xfrm>
            <a:off x="870" y="1480"/>
            <a:ext cx="1024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42" name="Equation" r:id="rId3" imgW="583920" imgH="431640" progId="Equation.DSMT4">
                    <p:embed/>
                  </p:oleObj>
                </mc:Choice>
                <mc:Fallback>
                  <p:oleObj name="Equation" r:id="rId3" imgW="583920" imgH="431640" progId="Equation.DSMT4">
                    <p:embed/>
                    <p:pic>
                      <p:nvPicPr>
                        <p:cNvPr id="2970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0" y="1480"/>
                          <a:ext cx="1024" cy="7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0" name="Rectangle 19"/>
            <p:cNvSpPr>
              <a:spLocks noChangeArrowheads="1"/>
            </p:cNvSpPr>
            <p:nvPr/>
          </p:nvSpPr>
          <p:spPr bwMode="auto">
            <a:xfrm>
              <a:off x="1973" y="1933"/>
              <a:ext cx="113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l</a:t>
              </a:r>
              <a:r>
                <a:rPr kumimoji="0" lang="en-US" altLang="zh-CN" sz="2400" b="1" i="1" u="none" strike="noStrike" kern="1200" cap="none" spc="0" normalizeH="0" baseline="-2500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Symbol" panose="05050102010706020507" pitchFamily="18" charset="2"/>
                  <a:ea typeface="楷体_GB2312"/>
                </a:rPr>
                <a:t>i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是整数 </a:t>
              </a:r>
            </a:p>
          </p:txBody>
        </p:sp>
        <p:grpSp>
          <p:nvGrpSpPr>
            <p:cNvPr id="29711" name="Group 8"/>
            <p:cNvGrpSpPr>
              <a:grpSpLocks/>
            </p:cNvGrpSpPr>
            <p:nvPr/>
          </p:nvGrpSpPr>
          <p:grpSpPr bwMode="auto">
            <a:xfrm>
              <a:off x="2018" y="1525"/>
              <a:ext cx="3604" cy="447"/>
              <a:chOff x="2018" y="1842"/>
              <a:chExt cx="3604" cy="447"/>
            </a:xfrm>
          </p:grpSpPr>
          <p:graphicFrame>
            <p:nvGraphicFramePr>
              <p:cNvPr id="29712" name="Object 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594" y="1842"/>
              <a:ext cx="3028" cy="4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443" name="Equation" r:id="rId5" imgW="1752480" imgH="253800" progId="Equation.DSMT4">
                      <p:embed/>
                    </p:oleObj>
                  </mc:Choice>
                  <mc:Fallback>
                    <p:oleObj name="Equation" r:id="rId5" imgW="1752480" imgH="253800" progId="Equation.DSMT4">
                      <p:embed/>
                      <p:pic>
                        <p:nvPicPr>
                          <p:cNvPr id="29712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94" y="1842"/>
                            <a:ext cx="3028" cy="4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13" name="AutoShape 10"/>
              <p:cNvSpPr>
                <a:spLocks noChangeArrowheads="1"/>
              </p:cNvSpPr>
              <p:nvPr/>
            </p:nvSpPr>
            <p:spPr bwMode="auto">
              <a:xfrm>
                <a:off x="2018" y="1888"/>
                <a:ext cx="544" cy="27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FFEAFF"/>
                  </a:gs>
                  <a:gs pos="100000">
                    <a:srgbClr val="FF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</p:grpSp>
      </p:grpSp>
      <p:grpSp>
        <p:nvGrpSpPr>
          <p:cNvPr id="1367051" name="Group 11"/>
          <p:cNvGrpSpPr>
            <a:grpSpLocks/>
          </p:cNvGrpSpPr>
          <p:nvPr/>
        </p:nvGrpSpPr>
        <p:grpSpPr bwMode="auto">
          <a:xfrm>
            <a:off x="1741488" y="3559176"/>
            <a:ext cx="4198935" cy="1095376"/>
            <a:chOff x="204" y="2287"/>
            <a:chExt cx="2645" cy="690"/>
          </a:xfrm>
        </p:grpSpPr>
        <p:sp>
          <p:nvSpPr>
            <p:cNvPr id="29707" name="Rectangle 12"/>
            <p:cNvSpPr>
              <a:spLocks noChangeArrowheads="1"/>
            </p:cNvSpPr>
            <p:nvPr/>
          </p:nvSpPr>
          <p:spPr bwMode="auto">
            <a:xfrm>
              <a:off x="204" y="2465"/>
              <a:ext cx="14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k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空间点阵密度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:</a:t>
              </a:r>
            </a:p>
          </p:txBody>
        </p:sp>
        <p:graphicFrame>
          <p:nvGraphicFramePr>
            <p:cNvPr id="29708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1749" y="2287"/>
            <a:ext cx="1100" cy="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44" name="Equation" r:id="rId7" imgW="736560" imgH="469800" progId="Equation.DSMT4">
                    <p:embed/>
                  </p:oleObj>
                </mc:Choice>
                <mc:Fallback>
                  <p:oleObj name="Equation" r:id="rId7" imgW="736560" imgH="469800" progId="Equation.DSMT4">
                    <p:embed/>
                    <p:pic>
                      <p:nvPicPr>
                        <p:cNvPr id="2970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9" y="2287"/>
                          <a:ext cx="1100" cy="6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67054" name="Group 14"/>
          <p:cNvGrpSpPr>
            <a:grpSpLocks/>
          </p:cNvGrpSpPr>
          <p:nvPr/>
        </p:nvGrpSpPr>
        <p:grpSpPr bwMode="auto">
          <a:xfrm>
            <a:off x="971550" y="4725143"/>
            <a:ext cx="7005638" cy="1584324"/>
            <a:chOff x="612" y="3051"/>
            <a:chExt cx="4413" cy="998"/>
          </a:xfrm>
        </p:grpSpPr>
        <p:sp>
          <p:nvSpPr>
            <p:cNvPr id="29704" name="Rectangle 15"/>
            <p:cNvSpPr>
              <a:spLocks noChangeArrowheads="1"/>
            </p:cNvSpPr>
            <p:nvPr/>
          </p:nvSpPr>
          <p:spPr bwMode="auto">
            <a:xfrm>
              <a:off x="612" y="3294"/>
              <a:ext cx="28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k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标度下的态密度</a:t>
              </a: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g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(</a:t>
              </a: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k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)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为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:</a:t>
              </a:r>
            </a:p>
          </p:txBody>
        </p:sp>
        <p:sp>
          <p:nvSpPr>
            <p:cNvPr id="29705" name="Text Box 16"/>
            <p:cNvSpPr txBox="1">
              <a:spLocks noChangeArrowheads="1"/>
            </p:cNvSpPr>
            <p:nvPr/>
          </p:nvSpPr>
          <p:spPr bwMode="auto">
            <a:xfrm>
              <a:off x="622" y="3051"/>
              <a:ext cx="386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对于每个 </a:t>
              </a: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k 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态，电子自旋能够取两个可能值 </a:t>
              </a:r>
            </a:p>
          </p:txBody>
        </p:sp>
        <p:graphicFrame>
          <p:nvGraphicFramePr>
            <p:cNvPr id="29706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2925" y="3350"/>
            <a:ext cx="2100" cy="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45" name="Equation" r:id="rId9" imgW="1396800" imgH="469800" progId="Equation.DSMT4">
                    <p:embed/>
                  </p:oleObj>
                </mc:Choice>
                <mc:Fallback>
                  <p:oleObj name="Equation" r:id="rId9" imgW="1396800" imgH="469800" progId="Equation.DSMT4">
                    <p:embed/>
                    <p:pic>
                      <p:nvPicPr>
                        <p:cNvPr id="2970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3350"/>
                          <a:ext cx="2100" cy="6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854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2"/>
          <p:cNvSpPr txBox="1">
            <a:spLocks noChangeArrowheads="1"/>
          </p:cNvSpPr>
          <p:nvPr/>
        </p:nvSpPr>
        <p:spPr bwMode="auto">
          <a:xfrm>
            <a:off x="1763688" y="1196752"/>
            <a:ext cx="6659563" cy="52629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第一章 固体的结合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第二章 固体电子论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第三章 固体的电特性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第四章 固体的磁特性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第五章 晶格振动和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固体的热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特性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第六章 超导电的基本现象和规律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第七章 电磁场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+mn-cs"/>
              </a:rPr>
              <a:t>与物质的相互作用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1547813" y="476672"/>
            <a:ext cx="50927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课  程  内  容  安  排</a:t>
            </a:r>
          </a:p>
        </p:txBody>
      </p:sp>
    </p:spTree>
    <p:extLst>
      <p:ext uri="{BB962C8B-B14F-4D97-AF65-F5344CB8AC3E}">
        <p14:creationId xmlns:p14="http://schemas.microsoft.com/office/powerpoint/2010/main" val="378964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018" name="Text Box 2"/>
          <p:cNvSpPr txBox="1">
            <a:spLocks noChangeArrowheads="1"/>
          </p:cNvSpPr>
          <p:nvPr/>
        </p:nvSpPr>
        <p:spPr bwMode="auto">
          <a:xfrm>
            <a:off x="684213" y="3068638"/>
            <a:ext cx="77057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一个确定的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k|</a:t>
            </a:r>
            <a:r>
              <a:rPr kumimoji="1" lang="en-US" altLang="zh-CN" sz="2400" b="1" i="1" u="none" strike="noStrike" kern="1200" cap="none" spc="0" normalizeH="0" baseline="30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对应一个球形等能面，不同的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b="1" i="1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b="1" i="1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b="1" i="1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endParaRPr kumimoji="1" lang="en-US" altLang="zh-CN" sz="2400" b="1" i="1" u="none" strike="noStrike" kern="1200" cap="none" spc="0" normalizeH="0" baseline="-2500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对应不同的电子状态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球形等能面对应多个电子的状态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94019" name="Object 3"/>
          <p:cNvGraphicFramePr>
            <a:graphicFrameLocks noChangeAspect="1"/>
          </p:cNvGraphicFramePr>
          <p:nvPr/>
        </p:nvGraphicFramePr>
        <p:xfrm>
          <a:off x="1755775" y="4221163"/>
          <a:ext cx="3679825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0" name="公式" r:id="rId3" imgW="1358900" imgH="419100" progId="Equation.3">
                  <p:embed/>
                </p:oleObj>
              </mc:Choice>
              <mc:Fallback>
                <p:oleObj name="公式" r:id="rId3" imgW="1358900" imgH="419100" progId="Equation.3">
                  <p:embed/>
                  <p:pic>
                    <p:nvPicPr>
                      <p:cNvPr id="149401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4221163"/>
                        <a:ext cx="3679825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Rectangle 2"/>
          <p:cNvSpPr>
            <a:spLocks noRot="1" noChangeArrowheads="1"/>
          </p:cNvSpPr>
          <p:nvPr/>
        </p:nvSpPr>
        <p:spPr bwMode="auto">
          <a:xfrm>
            <a:off x="1476375" y="260350"/>
            <a:ext cx="59769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</a:rPr>
              <a:t>能量标度下的状态密度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39763" y="1196975"/>
            <a:ext cx="7619394" cy="9233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能态密度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的定义：能量在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E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Arial" panose="020B0604020202020204" pitchFamily="34" charset="0"/>
              </a:rPr>
              <a:t>→ 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E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 +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楷体_GB2312"/>
              </a:rPr>
              <a:t>D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楷体_GB2312"/>
              </a:rPr>
              <a:t>E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间的状态数目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若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楷体_GB2312"/>
              </a:rPr>
              <a:t>D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Z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表示能态数目，则能态密度函数的定义为：</a:t>
            </a:r>
            <a:endParaRPr kumimoji="0" lang="zh-CN" altLang="en-US" sz="2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ymbol" panose="05050102010706020507" pitchFamily="18" charset="2"/>
              <a:ea typeface="楷体_GB2312"/>
            </a:endParaRPr>
          </a:p>
        </p:txBody>
      </p:sp>
      <p:graphicFrame>
        <p:nvGraphicFramePr>
          <p:cNvPr id="30726" name="Object 6"/>
          <p:cNvGraphicFramePr>
            <a:graphicFrameLocks noChangeAspect="1"/>
          </p:cNvGraphicFramePr>
          <p:nvPr>
            <p:extLst/>
          </p:nvPr>
        </p:nvGraphicFramePr>
        <p:xfrm>
          <a:off x="2716213" y="2060575"/>
          <a:ext cx="240665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71" name="Equation" r:id="rId5" imgW="990360" imgH="393480" progId="Equation.DSMT4">
                  <p:embed/>
                </p:oleObj>
              </mc:Choice>
              <mc:Fallback>
                <p:oleObj name="Equation" r:id="rId5" imgW="990360" imgH="393480" progId="Equation.DSMT4">
                  <p:embed/>
                  <p:pic>
                    <p:nvPicPr>
                      <p:cNvPr id="307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2060575"/>
                        <a:ext cx="2406650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727" name="Group 7"/>
          <p:cNvGrpSpPr>
            <a:grpSpLocks/>
          </p:cNvGrpSpPr>
          <p:nvPr/>
        </p:nvGrpSpPr>
        <p:grpSpPr bwMode="auto">
          <a:xfrm>
            <a:off x="5940425" y="3789363"/>
            <a:ext cx="2914650" cy="2878137"/>
            <a:chOff x="1691" y="624"/>
            <a:chExt cx="1691" cy="1654"/>
          </a:xfrm>
        </p:grpSpPr>
        <p:sp>
          <p:nvSpPr>
            <p:cNvPr id="30731" name="Text Box 8"/>
            <p:cNvSpPr txBox="1">
              <a:spLocks noChangeArrowheads="1"/>
            </p:cNvSpPr>
            <p:nvPr/>
          </p:nvSpPr>
          <p:spPr bwMode="auto">
            <a:xfrm>
              <a:off x="2126" y="624"/>
              <a:ext cx="241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400" b="1" i="1" u="none" strike="noStrike" kern="1200" cap="none" spc="0" normalizeH="0" baseline="-2500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</a:p>
          </p:txBody>
        </p:sp>
        <p:sp>
          <p:nvSpPr>
            <p:cNvPr id="30732" name="Text Box 9"/>
            <p:cNvSpPr txBox="1">
              <a:spLocks noChangeArrowheads="1"/>
            </p:cNvSpPr>
            <p:nvPr/>
          </p:nvSpPr>
          <p:spPr bwMode="auto">
            <a:xfrm>
              <a:off x="1691" y="1920"/>
              <a:ext cx="254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400" b="1" i="1" u="none" strike="noStrike" kern="1200" cap="none" spc="0" normalizeH="0" baseline="-2500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30733" name="Text Box 10"/>
            <p:cNvSpPr txBox="1">
              <a:spLocks noChangeArrowheads="1"/>
            </p:cNvSpPr>
            <p:nvPr/>
          </p:nvSpPr>
          <p:spPr bwMode="auto">
            <a:xfrm>
              <a:off x="3134" y="1584"/>
              <a:ext cx="248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400" b="1" i="1" u="none" strike="noStrike" kern="1200" cap="none" spc="0" normalizeH="0" baseline="-2500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</a:p>
          </p:txBody>
        </p:sp>
        <p:grpSp>
          <p:nvGrpSpPr>
            <p:cNvPr id="30734" name="Group 11"/>
            <p:cNvGrpSpPr>
              <a:grpSpLocks/>
            </p:cNvGrpSpPr>
            <p:nvPr/>
          </p:nvGrpSpPr>
          <p:grpSpPr bwMode="auto">
            <a:xfrm>
              <a:off x="1881" y="864"/>
              <a:ext cx="1296" cy="1152"/>
              <a:chOff x="2598" y="983"/>
              <a:chExt cx="862" cy="859"/>
            </a:xfrm>
          </p:grpSpPr>
          <p:grpSp>
            <p:nvGrpSpPr>
              <p:cNvPr id="30737" name="Group 12"/>
              <p:cNvGrpSpPr>
                <a:grpSpLocks/>
              </p:cNvGrpSpPr>
              <p:nvPr/>
            </p:nvGrpSpPr>
            <p:grpSpPr bwMode="auto">
              <a:xfrm>
                <a:off x="2616" y="983"/>
                <a:ext cx="844" cy="847"/>
                <a:chOff x="2616" y="983"/>
                <a:chExt cx="844" cy="847"/>
              </a:xfrm>
            </p:grpSpPr>
            <p:sp>
              <p:nvSpPr>
                <p:cNvPr id="30745" name="Freeform 13"/>
                <p:cNvSpPr>
                  <a:spLocks/>
                </p:cNvSpPr>
                <p:nvPr/>
              </p:nvSpPr>
              <p:spPr bwMode="auto">
                <a:xfrm>
                  <a:off x="2616" y="990"/>
                  <a:ext cx="204" cy="828"/>
                </a:xfrm>
                <a:custGeom>
                  <a:avLst/>
                  <a:gdLst>
                    <a:gd name="T0" fmla="*/ 204 w 204"/>
                    <a:gd name="T1" fmla="*/ 0 h 828"/>
                    <a:gd name="T2" fmla="*/ 0 w 204"/>
                    <a:gd name="T3" fmla="*/ 198 h 828"/>
                    <a:gd name="T4" fmla="*/ 0 w 204"/>
                    <a:gd name="T5" fmla="*/ 828 h 828"/>
                    <a:gd name="T6" fmla="*/ 204 w 204"/>
                    <a:gd name="T7" fmla="*/ 636 h 828"/>
                    <a:gd name="T8" fmla="*/ 204 w 204"/>
                    <a:gd name="T9" fmla="*/ 0 h 8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4" h="828">
                      <a:moveTo>
                        <a:pt x="204" y="0"/>
                      </a:moveTo>
                      <a:lnTo>
                        <a:pt x="0" y="198"/>
                      </a:lnTo>
                      <a:lnTo>
                        <a:pt x="0" y="828"/>
                      </a:lnTo>
                      <a:lnTo>
                        <a:pt x="204" y="636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F66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46" name="Rectangle 14"/>
                <p:cNvSpPr>
                  <a:spLocks noChangeArrowheads="1"/>
                </p:cNvSpPr>
                <p:nvPr/>
              </p:nvSpPr>
              <p:spPr bwMode="auto">
                <a:xfrm>
                  <a:off x="2821" y="993"/>
                  <a:ext cx="636" cy="628"/>
                </a:xfrm>
                <a:prstGeom prst="rect">
                  <a:avLst/>
                </a:prstGeom>
                <a:solidFill>
                  <a:srgbClr val="FF66FF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1pPr>
                  <a:lvl2pPr marL="742950" indent="-28575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2pPr>
                  <a:lvl3pPr marL="11430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3pPr>
                  <a:lvl4pPr marL="16002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4pPr>
                  <a:lvl5pPr marL="20574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</a:endParaRPr>
                </a:p>
              </p:txBody>
            </p:sp>
            <p:sp>
              <p:nvSpPr>
                <p:cNvPr id="30747" name="Line 15"/>
                <p:cNvSpPr>
                  <a:spLocks noChangeShapeType="1"/>
                </p:cNvSpPr>
                <p:nvPr/>
              </p:nvSpPr>
              <p:spPr bwMode="auto">
                <a:xfrm>
                  <a:off x="2970" y="996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48" name="Line 16"/>
                <p:cNvSpPr>
                  <a:spLocks noChangeShapeType="1"/>
                </p:cNvSpPr>
                <p:nvPr/>
              </p:nvSpPr>
              <p:spPr bwMode="auto">
                <a:xfrm>
                  <a:off x="3132" y="996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49" name="Line 17"/>
                <p:cNvSpPr>
                  <a:spLocks noChangeShapeType="1"/>
                </p:cNvSpPr>
                <p:nvPr/>
              </p:nvSpPr>
              <p:spPr bwMode="auto">
                <a:xfrm>
                  <a:off x="3300" y="990"/>
                  <a:ext cx="0" cy="6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50" name="Line 18"/>
                <p:cNvSpPr>
                  <a:spLocks noChangeShapeType="1"/>
                </p:cNvSpPr>
                <p:nvPr/>
              </p:nvSpPr>
              <p:spPr bwMode="auto">
                <a:xfrm rot="-5400000">
                  <a:off x="3144" y="1158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51" name="Line 19"/>
                <p:cNvSpPr>
                  <a:spLocks noChangeShapeType="1"/>
                </p:cNvSpPr>
                <p:nvPr/>
              </p:nvSpPr>
              <p:spPr bwMode="auto">
                <a:xfrm rot="-5400000">
                  <a:off x="3132" y="1008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52" name="Line 20"/>
                <p:cNvSpPr>
                  <a:spLocks noChangeShapeType="1"/>
                </p:cNvSpPr>
                <p:nvPr/>
              </p:nvSpPr>
              <p:spPr bwMode="auto">
                <a:xfrm rot="-5400000">
                  <a:off x="3144" y="852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53" name="AutoShape 21"/>
                <p:cNvSpPr>
                  <a:spLocks noChangeArrowheads="1"/>
                </p:cNvSpPr>
                <p:nvPr/>
              </p:nvSpPr>
              <p:spPr bwMode="auto">
                <a:xfrm>
                  <a:off x="2623" y="1618"/>
                  <a:ext cx="837" cy="209"/>
                </a:xfrm>
                <a:prstGeom prst="parallelogram">
                  <a:avLst>
                    <a:gd name="adj" fmla="val 100120"/>
                  </a:avLst>
                </a:prstGeom>
                <a:solidFill>
                  <a:srgbClr val="FF66FF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1pPr>
                  <a:lvl2pPr marL="742950" indent="-28575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2pPr>
                  <a:lvl3pPr marL="11430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3pPr>
                  <a:lvl4pPr marL="16002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4pPr>
                  <a:lvl5pPr marL="20574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</a:endParaRPr>
                </a:p>
              </p:txBody>
            </p:sp>
            <p:sp>
              <p:nvSpPr>
                <p:cNvPr id="30754" name="Line 22"/>
                <p:cNvSpPr>
                  <a:spLocks noChangeShapeType="1"/>
                </p:cNvSpPr>
                <p:nvPr/>
              </p:nvSpPr>
              <p:spPr bwMode="auto">
                <a:xfrm rot="-5400000">
                  <a:off x="3090" y="1368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55" name="Line 23"/>
                <p:cNvSpPr>
                  <a:spLocks noChangeShapeType="1"/>
                </p:cNvSpPr>
                <p:nvPr/>
              </p:nvSpPr>
              <p:spPr bwMode="auto">
                <a:xfrm rot="-5400000">
                  <a:off x="3036" y="1422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56" name="Line 24"/>
                <p:cNvSpPr>
                  <a:spLocks noChangeShapeType="1"/>
                </p:cNvSpPr>
                <p:nvPr/>
              </p:nvSpPr>
              <p:spPr bwMode="auto">
                <a:xfrm rot="-5400000">
                  <a:off x="2988" y="1470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57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3108" y="1613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58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2940" y="1613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59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2766" y="1619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60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616" y="983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61" name="Line 29"/>
                <p:cNvSpPr>
                  <a:spLocks noChangeShapeType="1"/>
                </p:cNvSpPr>
                <p:nvPr/>
              </p:nvSpPr>
              <p:spPr bwMode="auto">
                <a:xfrm>
                  <a:off x="2616" y="1218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62" name="Line 30"/>
                <p:cNvSpPr>
                  <a:spLocks noChangeShapeType="1"/>
                </p:cNvSpPr>
                <p:nvPr/>
              </p:nvSpPr>
              <p:spPr bwMode="auto">
                <a:xfrm>
                  <a:off x="2676" y="1146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63" name="Line 31"/>
                <p:cNvSpPr>
                  <a:spLocks noChangeShapeType="1"/>
                </p:cNvSpPr>
                <p:nvPr/>
              </p:nvSpPr>
              <p:spPr bwMode="auto">
                <a:xfrm>
                  <a:off x="2730" y="1116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64" name="Line 32"/>
                <p:cNvSpPr>
                  <a:spLocks noChangeShapeType="1"/>
                </p:cNvSpPr>
                <p:nvPr/>
              </p:nvSpPr>
              <p:spPr bwMode="auto">
                <a:xfrm>
                  <a:off x="2778" y="1062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65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2622" y="1157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66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2622" y="1319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0767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2628" y="1457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</p:grpSp>
          <p:sp>
            <p:nvSpPr>
              <p:cNvPr id="30738" name="Line 36"/>
              <p:cNvSpPr>
                <a:spLocks noChangeShapeType="1"/>
              </p:cNvSpPr>
              <p:nvPr/>
            </p:nvSpPr>
            <p:spPr bwMode="auto">
              <a:xfrm>
                <a:off x="2824" y="998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0739" name="Line 37"/>
              <p:cNvSpPr>
                <a:spLocks noChangeShapeType="1"/>
              </p:cNvSpPr>
              <p:nvPr/>
            </p:nvSpPr>
            <p:spPr bwMode="auto">
              <a:xfrm>
                <a:off x="2824" y="1616"/>
                <a:ext cx="632" cy="2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0740" name="Line 38"/>
              <p:cNvSpPr>
                <a:spLocks noChangeShapeType="1"/>
              </p:cNvSpPr>
              <p:nvPr/>
            </p:nvSpPr>
            <p:spPr bwMode="auto">
              <a:xfrm flipH="1">
                <a:off x="2598" y="1618"/>
                <a:ext cx="230" cy="224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0741" name="Arc 39"/>
              <p:cNvSpPr>
                <a:spLocks/>
              </p:cNvSpPr>
              <p:nvPr/>
            </p:nvSpPr>
            <p:spPr bwMode="auto">
              <a:xfrm>
                <a:off x="2826" y="1120"/>
                <a:ext cx="543" cy="540"/>
              </a:xfrm>
              <a:custGeom>
                <a:avLst/>
                <a:gdLst>
                  <a:gd name="T0" fmla="*/ 0 w 21477"/>
                  <a:gd name="T1" fmla="*/ 0 h 21600"/>
                  <a:gd name="T2" fmla="*/ 0 w 21477"/>
                  <a:gd name="T3" fmla="*/ 0 h 21600"/>
                  <a:gd name="T4" fmla="*/ 0 w 21477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477" h="21600" fill="none" extrusionOk="0">
                    <a:moveTo>
                      <a:pt x="-1" y="0"/>
                    </a:moveTo>
                    <a:cubicBezTo>
                      <a:pt x="11037" y="0"/>
                      <a:pt x="20299" y="8321"/>
                      <a:pt x="21476" y="19296"/>
                    </a:cubicBezTo>
                  </a:path>
                  <a:path w="21477" h="21600" stroke="0" extrusionOk="0">
                    <a:moveTo>
                      <a:pt x="-1" y="0"/>
                    </a:moveTo>
                    <a:cubicBezTo>
                      <a:pt x="11037" y="0"/>
                      <a:pt x="20299" y="8321"/>
                      <a:pt x="21476" y="19296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0742" name="Arc 40"/>
              <p:cNvSpPr>
                <a:spLocks/>
              </p:cNvSpPr>
              <p:nvPr/>
            </p:nvSpPr>
            <p:spPr bwMode="auto">
              <a:xfrm>
                <a:off x="2663" y="1120"/>
                <a:ext cx="173" cy="661"/>
              </a:xfrm>
              <a:custGeom>
                <a:avLst/>
                <a:gdLst>
                  <a:gd name="T0" fmla="*/ 0 w 21600"/>
                  <a:gd name="T1" fmla="*/ 0 h 26416"/>
                  <a:gd name="T2" fmla="*/ 0 w 21600"/>
                  <a:gd name="T3" fmla="*/ 0 h 26416"/>
                  <a:gd name="T4" fmla="*/ 0 w 21600"/>
                  <a:gd name="T5" fmla="*/ 0 h 2641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6416" fill="none" extrusionOk="0">
                    <a:moveTo>
                      <a:pt x="543" y="26416"/>
                    </a:moveTo>
                    <a:cubicBezTo>
                      <a:pt x="182" y="24836"/>
                      <a:pt x="0" y="23220"/>
                      <a:pt x="0" y="21600"/>
                    </a:cubicBezTo>
                    <a:cubicBezTo>
                      <a:pt x="-1" y="9688"/>
                      <a:pt x="9643" y="24"/>
                      <a:pt x="21555" y="0"/>
                    </a:cubicBezTo>
                  </a:path>
                  <a:path w="21600" h="26416" stroke="0" extrusionOk="0">
                    <a:moveTo>
                      <a:pt x="543" y="26416"/>
                    </a:moveTo>
                    <a:cubicBezTo>
                      <a:pt x="182" y="24836"/>
                      <a:pt x="0" y="23220"/>
                      <a:pt x="0" y="21600"/>
                    </a:cubicBezTo>
                    <a:cubicBezTo>
                      <a:pt x="-1" y="9688"/>
                      <a:pt x="9643" y="24"/>
                      <a:pt x="21555" y="0"/>
                    </a:cubicBezTo>
                    <a:lnTo>
                      <a:pt x="21600" y="21600"/>
                    </a:lnTo>
                    <a:lnTo>
                      <a:pt x="543" y="26416"/>
                    </a:lnTo>
                    <a:close/>
                  </a:path>
                </a:pathLst>
              </a:cu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0743" name="Arc 41"/>
              <p:cNvSpPr>
                <a:spLocks/>
              </p:cNvSpPr>
              <p:nvPr/>
            </p:nvSpPr>
            <p:spPr bwMode="auto">
              <a:xfrm flipV="1">
                <a:off x="2700" y="1620"/>
                <a:ext cx="642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11" y="0"/>
                      <a:pt x="21575" y="9643"/>
                      <a:pt x="21599" y="21555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11" y="0"/>
                      <a:pt x="21575" y="9643"/>
                      <a:pt x="21599" y="21555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0744" name="Line 42"/>
              <p:cNvSpPr>
                <a:spLocks noChangeShapeType="1"/>
              </p:cNvSpPr>
              <p:nvPr/>
            </p:nvSpPr>
            <p:spPr bwMode="auto">
              <a:xfrm flipV="1">
                <a:off x="2820" y="1272"/>
                <a:ext cx="198" cy="3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</p:grpSp>
        <p:sp>
          <p:nvSpPr>
            <p:cNvPr id="30735" name="Text Box 43"/>
            <p:cNvSpPr txBox="1">
              <a:spLocks noChangeArrowheads="1"/>
            </p:cNvSpPr>
            <p:nvPr/>
          </p:nvSpPr>
          <p:spPr bwMode="auto">
            <a:xfrm>
              <a:off x="2472" y="2016"/>
              <a:ext cx="35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400" b="1" i="1" u="none" strike="noStrike" kern="1200" cap="none" spc="0" normalizeH="0" baseline="-2500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xyz</a:t>
              </a:r>
            </a:p>
          </p:txBody>
        </p:sp>
        <p:sp>
          <p:nvSpPr>
            <p:cNvPr id="30736" name="Line 44"/>
            <p:cNvSpPr>
              <a:spLocks noChangeShapeType="1"/>
            </p:cNvSpPr>
            <p:nvPr/>
          </p:nvSpPr>
          <p:spPr bwMode="auto">
            <a:xfrm flipH="1" flipV="1">
              <a:off x="2409" y="1440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</p:grpSp>
      <p:sp>
        <p:nvSpPr>
          <p:cNvPr id="30728" name="Text Box 45"/>
          <p:cNvSpPr txBox="1">
            <a:spLocks noChangeArrowheads="1"/>
          </p:cNvSpPr>
          <p:nvPr/>
        </p:nvSpPr>
        <p:spPr bwMode="auto">
          <a:xfrm>
            <a:off x="8101013" y="3716338"/>
            <a:ext cx="4206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E</a:t>
            </a:r>
          </a:p>
        </p:txBody>
      </p:sp>
      <p:sp>
        <p:nvSpPr>
          <p:cNvPr id="30729" name="Line 46"/>
          <p:cNvSpPr>
            <a:spLocks noChangeShapeType="1"/>
          </p:cNvSpPr>
          <p:nvPr/>
        </p:nvSpPr>
        <p:spPr bwMode="auto">
          <a:xfrm flipH="1">
            <a:off x="7812088" y="4149725"/>
            <a:ext cx="360362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9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66" name="Text Box 2"/>
          <p:cNvSpPr txBox="1">
            <a:spLocks noChangeArrowheads="1"/>
          </p:cNvSpPr>
          <p:nvPr/>
        </p:nvSpPr>
        <p:spPr bwMode="auto">
          <a:xfrm>
            <a:off x="503238" y="2636838"/>
            <a:ext cx="85328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一个确定的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k|</a:t>
            </a:r>
            <a:r>
              <a:rPr kumimoji="1" lang="en-US" altLang="zh-CN" sz="2400" b="1" i="1" u="none" strike="noStrike" kern="1200" cap="none" spc="0" normalizeH="0" baseline="3000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对应一个球形等能面，不同的</a:t>
            </a:r>
            <a:r>
              <a:rPr kumimoji="1" lang="en-US" altLang="zh-CN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b="1" i="1" u="none" strike="noStrike" kern="1200" cap="none" spc="0" normalizeH="0" baseline="-25000" noProof="0" dirty="0" err="1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400" b="1" i="1" u="none" strike="noStrike" kern="1200" cap="none" spc="0" normalizeH="0" baseline="-2500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b="1" i="1" u="none" strike="noStrike" kern="1200" cap="none" spc="0" normalizeH="0" baseline="-25000" noProof="0" dirty="0" err="1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400" b="1" i="1" u="none" strike="noStrike" kern="1200" cap="none" spc="0" normalizeH="0" baseline="-2500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b="1" i="1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endParaRPr kumimoji="1" lang="en-US" altLang="zh-CN" sz="2400" b="1" i="1" u="none" strike="noStrike" kern="1200" cap="none" spc="0" normalizeH="0" baseline="-2500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对应不同的电子状态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球形等能面对应多个电子的状态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68067" name="Object 3"/>
          <p:cNvGraphicFramePr>
            <a:graphicFrameLocks noChangeAspect="1"/>
          </p:cNvGraphicFramePr>
          <p:nvPr/>
        </p:nvGraphicFramePr>
        <p:xfrm>
          <a:off x="1755775" y="1484313"/>
          <a:ext cx="3679825" cy="1138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3" name="公式" r:id="rId3" imgW="1358900" imgH="419100" progId="Equation.3">
                  <p:embed/>
                </p:oleObj>
              </mc:Choice>
              <mc:Fallback>
                <p:oleObj name="公式" r:id="rId3" imgW="1358900" imgH="419100" progId="Equation.3">
                  <p:embed/>
                  <p:pic>
                    <p:nvPicPr>
                      <p:cNvPr id="13680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1484313"/>
                        <a:ext cx="3679825" cy="1138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6265863" y="-25400"/>
            <a:ext cx="2914650" cy="2878138"/>
            <a:chOff x="1691" y="624"/>
            <a:chExt cx="1691" cy="1654"/>
          </a:xfrm>
        </p:grpSpPr>
        <p:sp>
          <p:nvSpPr>
            <p:cNvPr id="31765" name="Text Box 5"/>
            <p:cNvSpPr txBox="1">
              <a:spLocks noChangeArrowheads="1"/>
            </p:cNvSpPr>
            <p:nvPr/>
          </p:nvSpPr>
          <p:spPr bwMode="auto">
            <a:xfrm>
              <a:off x="2126" y="624"/>
              <a:ext cx="241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400" b="1" i="1" u="none" strike="noStrike" kern="1200" cap="none" spc="0" normalizeH="0" baseline="-2500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</a:p>
          </p:txBody>
        </p:sp>
        <p:sp>
          <p:nvSpPr>
            <p:cNvPr id="31766" name="Text Box 6"/>
            <p:cNvSpPr txBox="1">
              <a:spLocks noChangeArrowheads="1"/>
            </p:cNvSpPr>
            <p:nvPr/>
          </p:nvSpPr>
          <p:spPr bwMode="auto">
            <a:xfrm>
              <a:off x="1691" y="1920"/>
              <a:ext cx="254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400" b="1" i="1" u="none" strike="noStrike" kern="1200" cap="none" spc="0" normalizeH="0" baseline="-2500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31767" name="Text Box 7"/>
            <p:cNvSpPr txBox="1">
              <a:spLocks noChangeArrowheads="1"/>
            </p:cNvSpPr>
            <p:nvPr/>
          </p:nvSpPr>
          <p:spPr bwMode="auto">
            <a:xfrm>
              <a:off x="3134" y="1584"/>
              <a:ext cx="248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400" b="1" i="1" u="none" strike="noStrike" kern="1200" cap="none" spc="0" normalizeH="0" baseline="-2500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</a:p>
          </p:txBody>
        </p:sp>
        <p:grpSp>
          <p:nvGrpSpPr>
            <p:cNvPr id="31768" name="Group 8"/>
            <p:cNvGrpSpPr>
              <a:grpSpLocks/>
            </p:cNvGrpSpPr>
            <p:nvPr/>
          </p:nvGrpSpPr>
          <p:grpSpPr bwMode="auto">
            <a:xfrm>
              <a:off x="1881" y="864"/>
              <a:ext cx="1296" cy="1152"/>
              <a:chOff x="2598" y="983"/>
              <a:chExt cx="862" cy="859"/>
            </a:xfrm>
          </p:grpSpPr>
          <p:grpSp>
            <p:nvGrpSpPr>
              <p:cNvPr id="31771" name="Group 9"/>
              <p:cNvGrpSpPr>
                <a:grpSpLocks/>
              </p:cNvGrpSpPr>
              <p:nvPr/>
            </p:nvGrpSpPr>
            <p:grpSpPr bwMode="auto">
              <a:xfrm>
                <a:off x="2616" y="983"/>
                <a:ext cx="844" cy="847"/>
                <a:chOff x="2616" y="983"/>
                <a:chExt cx="844" cy="847"/>
              </a:xfrm>
            </p:grpSpPr>
            <p:sp>
              <p:nvSpPr>
                <p:cNvPr id="31779" name="Freeform 10"/>
                <p:cNvSpPr>
                  <a:spLocks/>
                </p:cNvSpPr>
                <p:nvPr/>
              </p:nvSpPr>
              <p:spPr bwMode="auto">
                <a:xfrm>
                  <a:off x="2616" y="990"/>
                  <a:ext cx="204" cy="828"/>
                </a:xfrm>
                <a:custGeom>
                  <a:avLst/>
                  <a:gdLst>
                    <a:gd name="T0" fmla="*/ 204 w 204"/>
                    <a:gd name="T1" fmla="*/ 0 h 828"/>
                    <a:gd name="T2" fmla="*/ 0 w 204"/>
                    <a:gd name="T3" fmla="*/ 198 h 828"/>
                    <a:gd name="T4" fmla="*/ 0 w 204"/>
                    <a:gd name="T5" fmla="*/ 828 h 828"/>
                    <a:gd name="T6" fmla="*/ 204 w 204"/>
                    <a:gd name="T7" fmla="*/ 636 h 828"/>
                    <a:gd name="T8" fmla="*/ 204 w 204"/>
                    <a:gd name="T9" fmla="*/ 0 h 8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4" h="828">
                      <a:moveTo>
                        <a:pt x="204" y="0"/>
                      </a:moveTo>
                      <a:lnTo>
                        <a:pt x="0" y="198"/>
                      </a:lnTo>
                      <a:lnTo>
                        <a:pt x="0" y="828"/>
                      </a:lnTo>
                      <a:lnTo>
                        <a:pt x="204" y="636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FF66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80" name="Rectangle 11"/>
                <p:cNvSpPr>
                  <a:spLocks noChangeArrowheads="1"/>
                </p:cNvSpPr>
                <p:nvPr/>
              </p:nvSpPr>
              <p:spPr bwMode="auto">
                <a:xfrm>
                  <a:off x="2821" y="993"/>
                  <a:ext cx="636" cy="628"/>
                </a:xfrm>
                <a:prstGeom prst="rect">
                  <a:avLst/>
                </a:prstGeom>
                <a:solidFill>
                  <a:srgbClr val="FF66FF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1pPr>
                  <a:lvl2pPr marL="742950" indent="-28575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2pPr>
                  <a:lvl3pPr marL="11430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3pPr>
                  <a:lvl4pPr marL="16002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4pPr>
                  <a:lvl5pPr marL="20574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</a:endParaRPr>
                </a:p>
              </p:txBody>
            </p:sp>
            <p:sp>
              <p:nvSpPr>
                <p:cNvPr id="31781" name="Line 12"/>
                <p:cNvSpPr>
                  <a:spLocks noChangeShapeType="1"/>
                </p:cNvSpPr>
                <p:nvPr/>
              </p:nvSpPr>
              <p:spPr bwMode="auto">
                <a:xfrm>
                  <a:off x="2970" y="996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82" name="Line 13"/>
                <p:cNvSpPr>
                  <a:spLocks noChangeShapeType="1"/>
                </p:cNvSpPr>
                <p:nvPr/>
              </p:nvSpPr>
              <p:spPr bwMode="auto">
                <a:xfrm>
                  <a:off x="3132" y="996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83" name="Line 14"/>
                <p:cNvSpPr>
                  <a:spLocks noChangeShapeType="1"/>
                </p:cNvSpPr>
                <p:nvPr/>
              </p:nvSpPr>
              <p:spPr bwMode="auto">
                <a:xfrm>
                  <a:off x="3300" y="990"/>
                  <a:ext cx="0" cy="6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84" name="Line 15"/>
                <p:cNvSpPr>
                  <a:spLocks noChangeShapeType="1"/>
                </p:cNvSpPr>
                <p:nvPr/>
              </p:nvSpPr>
              <p:spPr bwMode="auto">
                <a:xfrm rot="-5400000">
                  <a:off x="3144" y="1158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85" name="Line 16"/>
                <p:cNvSpPr>
                  <a:spLocks noChangeShapeType="1"/>
                </p:cNvSpPr>
                <p:nvPr/>
              </p:nvSpPr>
              <p:spPr bwMode="auto">
                <a:xfrm rot="-5400000">
                  <a:off x="3132" y="1008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86" name="Line 17"/>
                <p:cNvSpPr>
                  <a:spLocks noChangeShapeType="1"/>
                </p:cNvSpPr>
                <p:nvPr/>
              </p:nvSpPr>
              <p:spPr bwMode="auto">
                <a:xfrm rot="-5400000">
                  <a:off x="3144" y="852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87" name="AutoShape 18"/>
                <p:cNvSpPr>
                  <a:spLocks noChangeArrowheads="1"/>
                </p:cNvSpPr>
                <p:nvPr/>
              </p:nvSpPr>
              <p:spPr bwMode="auto">
                <a:xfrm>
                  <a:off x="2623" y="1618"/>
                  <a:ext cx="837" cy="209"/>
                </a:xfrm>
                <a:prstGeom prst="parallelogram">
                  <a:avLst>
                    <a:gd name="adj" fmla="val 100120"/>
                  </a:avLst>
                </a:prstGeom>
                <a:solidFill>
                  <a:srgbClr val="FF66FF"/>
                </a:solidFill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1pPr>
                  <a:lvl2pPr marL="742950" indent="-28575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2pPr>
                  <a:lvl3pPr marL="11430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3pPr>
                  <a:lvl4pPr marL="16002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4pPr>
                  <a:lvl5pPr marL="2057400" indent="-228600" eaLnBrk="0" hangingPunct="0"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2"/>
                      </a:solidFill>
                      <a:latin typeface="Arial" panose="020B0604020202020204" pitchFamily="34" charset="0"/>
                      <a:ea typeface="楷体_GB2312"/>
                      <a:cs typeface="楷体_GB231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</a:endParaRPr>
                </a:p>
              </p:txBody>
            </p:sp>
            <p:sp>
              <p:nvSpPr>
                <p:cNvPr id="31788" name="Line 19"/>
                <p:cNvSpPr>
                  <a:spLocks noChangeShapeType="1"/>
                </p:cNvSpPr>
                <p:nvPr/>
              </p:nvSpPr>
              <p:spPr bwMode="auto">
                <a:xfrm rot="-5400000">
                  <a:off x="3090" y="1368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89" name="Line 20"/>
                <p:cNvSpPr>
                  <a:spLocks noChangeShapeType="1"/>
                </p:cNvSpPr>
                <p:nvPr/>
              </p:nvSpPr>
              <p:spPr bwMode="auto">
                <a:xfrm rot="-5400000">
                  <a:off x="3036" y="1422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90" name="Line 21"/>
                <p:cNvSpPr>
                  <a:spLocks noChangeShapeType="1"/>
                </p:cNvSpPr>
                <p:nvPr/>
              </p:nvSpPr>
              <p:spPr bwMode="auto">
                <a:xfrm rot="-5400000">
                  <a:off x="2988" y="1470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91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3108" y="1613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92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2940" y="1613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93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766" y="1619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94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2616" y="983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95" name="Line 26"/>
                <p:cNvSpPr>
                  <a:spLocks noChangeShapeType="1"/>
                </p:cNvSpPr>
                <p:nvPr/>
              </p:nvSpPr>
              <p:spPr bwMode="auto">
                <a:xfrm>
                  <a:off x="2616" y="1218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96" name="Line 27"/>
                <p:cNvSpPr>
                  <a:spLocks noChangeShapeType="1"/>
                </p:cNvSpPr>
                <p:nvPr/>
              </p:nvSpPr>
              <p:spPr bwMode="auto">
                <a:xfrm>
                  <a:off x="2676" y="1146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97" name="Line 28"/>
                <p:cNvSpPr>
                  <a:spLocks noChangeShapeType="1"/>
                </p:cNvSpPr>
                <p:nvPr/>
              </p:nvSpPr>
              <p:spPr bwMode="auto">
                <a:xfrm>
                  <a:off x="2730" y="1116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98" name="Line 29"/>
                <p:cNvSpPr>
                  <a:spLocks noChangeShapeType="1"/>
                </p:cNvSpPr>
                <p:nvPr/>
              </p:nvSpPr>
              <p:spPr bwMode="auto">
                <a:xfrm>
                  <a:off x="2778" y="1062"/>
                  <a:ext cx="0" cy="6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799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622" y="1157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800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2622" y="1319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  <p:sp>
              <p:nvSpPr>
                <p:cNvPr id="31801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628" y="1457"/>
                  <a:ext cx="203" cy="20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/>
                    <a:cs typeface="+mn-cs"/>
                  </a:endParaRPr>
                </a:p>
              </p:txBody>
            </p:sp>
          </p:grpSp>
          <p:sp>
            <p:nvSpPr>
              <p:cNvPr id="31772" name="Line 33"/>
              <p:cNvSpPr>
                <a:spLocks noChangeShapeType="1"/>
              </p:cNvSpPr>
              <p:nvPr/>
            </p:nvSpPr>
            <p:spPr bwMode="auto">
              <a:xfrm>
                <a:off x="2824" y="998"/>
                <a:ext cx="0" cy="624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1773" name="Line 34"/>
              <p:cNvSpPr>
                <a:spLocks noChangeShapeType="1"/>
              </p:cNvSpPr>
              <p:nvPr/>
            </p:nvSpPr>
            <p:spPr bwMode="auto">
              <a:xfrm>
                <a:off x="2824" y="1616"/>
                <a:ext cx="632" cy="2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1774" name="Line 35"/>
              <p:cNvSpPr>
                <a:spLocks noChangeShapeType="1"/>
              </p:cNvSpPr>
              <p:nvPr/>
            </p:nvSpPr>
            <p:spPr bwMode="auto">
              <a:xfrm flipH="1">
                <a:off x="2598" y="1618"/>
                <a:ext cx="230" cy="224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1775" name="Arc 36"/>
              <p:cNvSpPr>
                <a:spLocks/>
              </p:cNvSpPr>
              <p:nvPr/>
            </p:nvSpPr>
            <p:spPr bwMode="auto">
              <a:xfrm>
                <a:off x="2826" y="1120"/>
                <a:ext cx="543" cy="540"/>
              </a:xfrm>
              <a:custGeom>
                <a:avLst/>
                <a:gdLst>
                  <a:gd name="T0" fmla="*/ 0 w 21477"/>
                  <a:gd name="T1" fmla="*/ 0 h 21600"/>
                  <a:gd name="T2" fmla="*/ 0 w 21477"/>
                  <a:gd name="T3" fmla="*/ 0 h 21600"/>
                  <a:gd name="T4" fmla="*/ 0 w 21477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477" h="21600" fill="none" extrusionOk="0">
                    <a:moveTo>
                      <a:pt x="-1" y="0"/>
                    </a:moveTo>
                    <a:cubicBezTo>
                      <a:pt x="11037" y="0"/>
                      <a:pt x="20299" y="8321"/>
                      <a:pt x="21476" y="19296"/>
                    </a:cubicBezTo>
                  </a:path>
                  <a:path w="21477" h="21600" stroke="0" extrusionOk="0">
                    <a:moveTo>
                      <a:pt x="-1" y="0"/>
                    </a:moveTo>
                    <a:cubicBezTo>
                      <a:pt x="11037" y="0"/>
                      <a:pt x="20299" y="8321"/>
                      <a:pt x="21476" y="19296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1776" name="Arc 37"/>
              <p:cNvSpPr>
                <a:spLocks/>
              </p:cNvSpPr>
              <p:nvPr/>
            </p:nvSpPr>
            <p:spPr bwMode="auto">
              <a:xfrm>
                <a:off x="2663" y="1120"/>
                <a:ext cx="173" cy="661"/>
              </a:xfrm>
              <a:custGeom>
                <a:avLst/>
                <a:gdLst>
                  <a:gd name="T0" fmla="*/ 0 w 21600"/>
                  <a:gd name="T1" fmla="*/ 0 h 26416"/>
                  <a:gd name="T2" fmla="*/ 0 w 21600"/>
                  <a:gd name="T3" fmla="*/ 0 h 26416"/>
                  <a:gd name="T4" fmla="*/ 0 w 21600"/>
                  <a:gd name="T5" fmla="*/ 0 h 2641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6416" fill="none" extrusionOk="0">
                    <a:moveTo>
                      <a:pt x="543" y="26416"/>
                    </a:moveTo>
                    <a:cubicBezTo>
                      <a:pt x="182" y="24836"/>
                      <a:pt x="0" y="23220"/>
                      <a:pt x="0" y="21600"/>
                    </a:cubicBezTo>
                    <a:cubicBezTo>
                      <a:pt x="-1" y="9688"/>
                      <a:pt x="9643" y="24"/>
                      <a:pt x="21555" y="0"/>
                    </a:cubicBezTo>
                  </a:path>
                  <a:path w="21600" h="26416" stroke="0" extrusionOk="0">
                    <a:moveTo>
                      <a:pt x="543" y="26416"/>
                    </a:moveTo>
                    <a:cubicBezTo>
                      <a:pt x="182" y="24836"/>
                      <a:pt x="0" y="23220"/>
                      <a:pt x="0" y="21600"/>
                    </a:cubicBezTo>
                    <a:cubicBezTo>
                      <a:pt x="-1" y="9688"/>
                      <a:pt x="9643" y="24"/>
                      <a:pt x="21555" y="0"/>
                    </a:cubicBezTo>
                    <a:lnTo>
                      <a:pt x="21600" y="21600"/>
                    </a:lnTo>
                    <a:lnTo>
                      <a:pt x="543" y="26416"/>
                    </a:lnTo>
                    <a:close/>
                  </a:path>
                </a:pathLst>
              </a:cu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1777" name="Arc 38"/>
              <p:cNvSpPr>
                <a:spLocks/>
              </p:cNvSpPr>
              <p:nvPr/>
            </p:nvSpPr>
            <p:spPr bwMode="auto">
              <a:xfrm flipV="1">
                <a:off x="2700" y="1620"/>
                <a:ext cx="642" cy="15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11" y="0"/>
                      <a:pt x="21575" y="9643"/>
                      <a:pt x="21599" y="21555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11" y="0"/>
                      <a:pt x="21575" y="9643"/>
                      <a:pt x="21599" y="21555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00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31778" name="Line 39"/>
              <p:cNvSpPr>
                <a:spLocks noChangeShapeType="1"/>
              </p:cNvSpPr>
              <p:nvPr/>
            </p:nvSpPr>
            <p:spPr bwMode="auto">
              <a:xfrm flipV="1">
                <a:off x="2820" y="1272"/>
                <a:ext cx="198" cy="34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</p:grpSp>
        <p:sp>
          <p:nvSpPr>
            <p:cNvPr id="31769" name="Text Box 40"/>
            <p:cNvSpPr txBox="1">
              <a:spLocks noChangeArrowheads="1"/>
            </p:cNvSpPr>
            <p:nvPr/>
          </p:nvSpPr>
          <p:spPr bwMode="auto">
            <a:xfrm>
              <a:off x="2472" y="2016"/>
              <a:ext cx="35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400" b="1" i="1" u="none" strike="noStrike" kern="1200" cap="none" spc="0" normalizeH="0" baseline="-2500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xyz</a:t>
              </a:r>
            </a:p>
          </p:txBody>
        </p:sp>
        <p:sp>
          <p:nvSpPr>
            <p:cNvPr id="31770" name="Line 41"/>
            <p:cNvSpPr>
              <a:spLocks noChangeShapeType="1"/>
            </p:cNvSpPr>
            <p:nvPr/>
          </p:nvSpPr>
          <p:spPr bwMode="auto">
            <a:xfrm flipH="1" flipV="1">
              <a:off x="2409" y="1440"/>
              <a:ext cx="1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</p:grpSp>
      <p:sp>
        <p:nvSpPr>
          <p:cNvPr id="1368106" name="Text Box 42"/>
          <p:cNvSpPr txBox="1">
            <a:spLocks noChangeArrowheads="1"/>
          </p:cNvSpPr>
          <p:nvPr/>
        </p:nvSpPr>
        <p:spPr bwMode="auto">
          <a:xfrm>
            <a:off x="723900" y="3429000"/>
            <a:ext cx="658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在能量为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E 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的球体中，波矢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k 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允许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的取值总数为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: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graphicFrame>
        <p:nvGraphicFramePr>
          <p:cNvPr id="1368107" name="Object 43"/>
          <p:cNvGraphicFramePr>
            <a:graphicFrameLocks noChangeAspect="1"/>
          </p:cNvGraphicFramePr>
          <p:nvPr>
            <p:extLst/>
          </p:nvPr>
        </p:nvGraphicFramePr>
        <p:xfrm>
          <a:off x="5183188" y="3789363"/>
          <a:ext cx="147478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44" name="Equation" r:id="rId5" imgW="622080" imgH="393480" progId="Equation.DSMT4">
                  <p:embed/>
                </p:oleObj>
              </mc:Choice>
              <mc:Fallback>
                <p:oleObj name="Equation" r:id="rId5" imgW="622080" imgH="393480" progId="Equation.DSMT4">
                  <p:embed/>
                  <p:pic>
                    <p:nvPicPr>
                      <p:cNvPr id="1368107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188" y="3789363"/>
                        <a:ext cx="1474787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Rectangle 2"/>
          <p:cNvSpPr>
            <a:spLocks noRot="1" noChangeArrowheads="1"/>
          </p:cNvSpPr>
          <p:nvPr/>
        </p:nvSpPr>
        <p:spPr bwMode="auto">
          <a:xfrm>
            <a:off x="1476375" y="260350"/>
            <a:ext cx="597693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</a:rPr>
              <a:t>能量标度下的状态密度</a:t>
            </a:r>
          </a:p>
        </p:txBody>
      </p:sp>
      <p:sp>
        <p:nvSpPr>
          <p:cNvPr id="31752" name="Text Box 45"/>
          <p:cNvSpPr txBox="1">
            <a:spLocks noChangeArrowheads="1"/>
          </p:cNvSpPr>
          <p:nvPr/>
        </p:nvSpPr>
        <p:spPr bwMode="auto">
          <a:xfrm>
            <a:off x="1458913" y="1125538"/>
            <a:ext cx="3841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单位能量间隔中的状态数？</a:t>
            </a:r>
            <a:endParaRPr kumimoji="1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1368110" name="Text Box 46"/>
          <p:cNvSpPr txBox="1">
            <a:spLocks noChangeArrowheads="1"/>
          </p:cNvSpPr>
          <p:nvPr/>
        </p:nvSpPr>
        <p:spPr bwMode="auto">
          <a:xfrm>
            <a:off x="1060450" y="4005263"/>
            <a:ext cx="394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k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空间的密度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Arial" panose="020B0604020202020204" pitchFamily="34" charset="0"/>
              </a:rPr>
              <a:t>×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Arial" panose="020B0604020202020204" pitchFamily="34" charset="0"/>
              </a:rPr>
              <a:t>空间的体积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Arial" panose="020B0604020202020204" pitchFamily="34" charset="0"/>
              </a:rPr>
              <a:t>=</a:t>
            </a:r>
          </a:p>
        </p:txBody>
      </p:sp>
      <p:sp>
        <p:nvSpPr>
          <p:cNvPr id="31754" name="Text Box 47"/>
          <p:cNvSpPr txBox="1">
            <a:spLocks noChangeArrowheads="1"/>
          </p:cNvSpPr>
          <p:nvPr/>
        </p:nvSpPr>
        <p:spPr bwMode="auto">
          <a:xfrm>
            <a:off x="158750" y="5273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1368112" name="Text Box 48"/>
          <p:cNvSpPr txBox="1">
            <a:spLocks noChangeArrowheads="1"/>
          </p:cNvSpPr>
          <p:nvPr/>
        </p:nvSpPr>
        <p:spPr bwMode="auto">
          <a:xfrm>
            <a:off x="212725" y="4689475"/>
            <a:ext cx="89312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每一个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的取值确定一个电子能级，考虑电子自旋，每一个能级可以填充自旋方向相反的两个电子，能量为</a:t>
            </a:r>
            <a:r>
              <a:rPr kumimoji="1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的球体中，电子能态总数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为：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368113" name="Group 49"/>
          <p:cNvGrpSpPr>
            <a:grpSpLocks/>
          </p:cNvGrpSpPr>
          <p:nvPr/>
        </p:nvGrpSpPr>
        <p:grpSpPr bwMode="auto">
          <a:xfrm>
            <a:off x="577954" y="5805265"/>
            <a:ext cx="8339200" cy="979642"/>
            <a:chOff x="367" y="3300"/>
            <a:chExt cx="5387" cy="674"/>
          </a:xfrm>
        </p:grpSpPr>
        <p:graphicFrame>
          <p:nvGraphicFramePr>
            <p:cNvPr id="31763" name="Object 50"/>
            <p:cNvGraphicFramePr>
              <a:graphicFrameLocks noChangeAspect="1"/>
            </p:cNvGraphicFramePr>
            <p:nvPr>
              <p:extLst/>
            </p:nvPr>
          </p:nvGraphicFramePr>
          <p:xfrm>
            <a:off x="367" y="3300"/>
            <a:ext cx="3986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45" name="Equation" r:id="rId7" imgW="2781000" imgH="469800" progId="Equation.DSMT4">
                    <p:embed/>
                  </p:oleObj>
                </mc:Choice>
                <mc:Fallback>
                  <p:oleObj name="Equation" r:id="rId7" imgW="2781000" imgH="469800" progId="Equation.DSMT4">
                    <p:embed/>
                    <p:pic>
                      <p:nvPicPr>
                        <p:cNvPr id="31763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" y="3300"/>
                          <a:ext cx="3986" cy="674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64" name="Object 51"/>
            <p:cNvGraphicFramePr>
              <a:graphicFrameLocks noChangeAspect="1"/>
            </p:cNvGraphicFramePr>
            <p:nvPr>
              <p:extLst/>
            </p:nvPr>
          </p:nvGraphicFramePr>
          <p:xfrm>
            <a:off x="4386" y="3300"/>
            <a:ext cx="1368" cy="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46" name="Equation" r:id="rId9" imgW="965160" imgH="457200" progId="Equation.DSMT4">
                    <p:embed/>
                  </p:oleObj>
                </mc:Choice>
                <mc:Fallback>
                  <p:oleObj name="Equation" r:id="rId9" imgW="965160" imgH="457200" progId="Equation.DSMT4">
                    <p:embed/>
                    <p:pic>
                      <p:nvPicPr>
                        <p:cNvPr id="31764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" y="3300"/>
                          <a:ext cx="1368" cy="648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68116" name="Group 52"/>
          <p:cNvGrpSpPr>
            <a:grpSpLocks/>
          </p:cNvGrpSpPr>
          <p:nvPr/>
        </p:nvGrpSpPr>
        <p:grpSpPr bwMode="auto">
          <a:xfrm>
            <a:off x="3348038" y="4868863"/>
            <a:ext cx="1944687" cy="1295400"/>
            <a:chOff x="4286" y="2024"/>
            <a:chExt cx="1225" cy="816"/>
          </a:xfrm>
        </p:grpSpPr>
        <p:graphicFrame>
          <p:nvGraphicFramePr>
            <p:cNvPr id="31760" name="Object 53"/>
            <p:cNvGraphicFramePr>
              <a:graphicFrameLocks noChangeAspect="1"/>
            </p:cNvGraphicFramePr>
            <p:nvPr/>
          </p:nvGraphicFramePr>
          <p:xfrm>
            <a:off x="4416" y="2024"/>
            <a:ext cx="1090" cy="6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547" name="Equation" r:id="rId11" imgW="660113" imgH="393529" progId="Equation.DSMT4">
                    <p:embed/>
                  </p:oleObj>
                </mc:Choice>
                <mc:Fallback>
                  <p:oleObj name="Equation" r:id="rId11" imgW="660113" imgH="393529" progId="Equation.DSMT4">
                    <p:embed/>
                    <p:pic>
                      <p:nvPicPr>
                        <p:cNvPr id="3176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024"/>
                          <a:ext cx="1090" cy="649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61" name="Rectangle 54"/>
            <p:cNvSpPr>
              <a:spLocks noChangeArrowheads="1"/>
            </p:cNvSpPr>
            <p:nvPr/>
          </p:nvSpPr>
          <p:spPr bwMode="auto">
            <a:xfrm>
              <a:off x="4422" y="2024"/>
              <a:ext cx="1089" cy="635"/>
            </a:xfrm>
            <a:prstGeom prst="rect">
              <a:avLst/>
            </a:prstGeom>
            <a:noFill/>
            <a:ln w="571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31762" name="Line 55"/>
            <p:cNvSpPr>
              <a:spLocks noChangeShapeType="1"/>
            </p:cNvSpPr>
            <p:nvPr/>
          </p:nvSpPr>
          <p:spPr bwMode="auto">
            <a:xfrm flipH="1">
              <a:off x="4286" y="2673"/>
              <a:ext cx="130" cy="16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</p:grpSp>
      <p:sp>
        <p:nvSpPr>
          <p:cNvPr id="31758" name="Text Box 56"/>
          <p:cNvSpPr txBox="1">
            <a:spLocks noChangeArrowheads="1"/>
          </p:cNvSpPr>
          <p:nvPr/>
        </p:nvSpPr>
        <p:spPr bwMode="auto">
          <a:xfrm>
            <a:off x="8388350" y="2349500"/>
            <a:ext cx="420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E</a:t>
            </a:r>
          </a:p>
        </p:txBody>
      </p:sp>
      <p:sp>
        <p:nvSpPr>
          <p:cNvPr id="31759" name="Line 57"/>
          <p:cNvSpPr>
            <a:spLocks noChangeShapeType="1"/>
          </p:cNvSpPr>
          <p:nvPr/>
        </p:nvSpPr>
        <p:spPr bwMode="auto">
          <a:xfrm flipH="1" flipV="1">
            <a:off x="8027988" y="1628775"/>
            <a:ext cx="504825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42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EEE5F4-1F01-4C9A-9DCD-8800E40DF39A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32771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1476375" y="260350"/>
            <a:ext cx="5976938" cy="114300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zh-CN" altLang="en-US" sz="4400">
                <a:solidFill>
                  <a:srgbClr val="000099"/>
                </a:solidFill>
                <a:ea typeface="华文隶书" panose="02010800040101010101" pitchFamily="2" charset="-122"/>
              </a:rPr>
              <a:t>能量标度下的状态密度</a:t>
            </a:r>
          </a:p>
        </p:txBody>
      </p:sp>
      <p:graphicFrame>
        <p:nvGraphicFramePr>
          <p:cNvPr id="1369092" name="Object 8"/>
          <p:cNvGraphicFramePr>
            <a:graphicFrameLocks noChangeAspect="1"/>
          </p:cNvGraphicFramePr>
          <p:nvPr>
            <p:extLst/>
          </p:nvPr>
        </p:nvGraphicFramePr>
        <p:xfrm>
          <a:off x="593005" y="2915245"/>
          <a:ext cx="5491163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67" name="Equation" r:id="rId3" imgW="2311200" imgH="469800" progId="Equation.DSMT4">
                  <p:embed/>
                </p:oleObj>
              </mc:Choice>
              <mc:Fallback>
                <p:oleObj name="Equation" r:id="rId3" imgW="2311200" imgH="469800" progId="Equation.DSMT4">
                  <p:embed/>
                  <p:pic>
                    <p:nvPicPr>
                      <p:cNvPr id="136909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005" y="2915245"/>
                        <a:ext cx="5491163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9093" name="Rectangle 12"/>
          <p:cNvSpPr>
            <a:spLocks noChangeArrowheads="1"/>
          </p:cNvSpPr>
          <p:nvPr/>
        </p:nvSpPr>
        <p:spPr bwMode="auto">
          <a:xfrm>
            <a:off x="547153" y="4808765"/>
            <a:ext cx="64011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能量标度下的态密度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(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E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，一般简称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态密度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 </a:t>
            </a:r>
          </a:p>
        </p:txBody>
      </p:sp>
      <p:grpSp>
        <p:nvGrpSpPr>
          <p:cNvPr id="32774" name="Group 6"/>
          <p:cNvGrpSpPr>
            <a:grpSpLocks/>
          </p:cNvGrpSpPr>
          <p:nvPr/>
        </p:nvGrpSpPr>
        <p:grpSpPr bwMode="auto">
          <a:xfrm>
            <a:off x="649431" y="1700808"/>
            <a:ext cx="8342296" cy="998537"/>
            <a:chOff x="366" y="3300"/>
            <a:chExt cx="5389" cy="687"/>
          </a:xfrm>
        </p:grpSpPr>
        <p:graphicFrame>
          <p:nvGraphicFramePr>
            <p:cNvPr id="32779" name="Object 7"/>
            <p:cNvGraphicFramePr>
              <a:graphicFrameLocks noChangeAspect="1"/>
            </p:cNvGraphicFramePr>
            <p:nvPr>
              <p:extLst/>
            </p:nvPr>
          </p:nvGraphicFramePr>
          <p:xfrm>
            <a:off x="366" y="3300"/>
            <a:ext cx="3987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68" name="Equation" r:id="rId5" imgW="2781000" imgH="469800" progId="Equation.DSMT4">
                    <p:embed/>
                  </p:oleObj>
                </mc:Choice>
                <mc:Fallback>
                  <p:oleObj name="Equation" r:id="rId5" imgW="2781000" imgH="469800" progId="Equation.DSMT4">
                    <p:embed/>
                    <p:pic>
                      <p:nvPicPr>
                        <p:cNvPr id="3277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" y="3300"/>
                          <a:ext cx="3987" cy="674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0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4386" y="3339"/>
            <a:ext cx="1369" cy="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69" name="Equation" r:id="rId7" imgW="965160" imgH="457200" progId="Equation.DSMT4">
                    <p:embed/>
                  </p:oleObj>
                </mc:Choice>
                <mc:Fallback>
                  <p:oleObj name="Equation" r:id="rId7" imgW="965160" imgH="457200" progId="Equation.DSMT4">
                    <p:embed/>
                    <p:pic>
                      <p:nvPicPr>
                        <p:cNvPr id="3278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" y="3339"/>
                          <a:ext cx="1369" cy="648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69097" name="Group 9"/>
          <p:cNvGrpSpPr>
            <a:grpSpLocks/>
          </p:cNvGrpSpPr>
          <p:nvPr/>
        </p:nvGrpSpPr>
        <p:grpSpPr bwMode="auto">
          <a:xfrm>
            <a:off x="3924300" y="3778845"/>
            <a:ext cx="4652963" cy="1095375"/>
            <a:chOff x="2426" y="2341"/>
            <a:chExt cx="2931" cy="690"/>
          </a:xfrm>
        </p:grpSpPr>
        <p:graphicFrame>
          <p:nvGraphicFramePr>
            <p:cNvPr id="32777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2988" y="2341"/>
            <a:ext cx="2369" cy="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70" name="Equation" r:id="rId9" imgW="1600200" imgH="469800" progId="Equation.DSMT4">
                    <p:embed/>
                  </p:oleObj>
                </mc:Choice>
                <mc:Fallback>
                  <p:oleObj name="Equation" r:id="rId9" imgW="1600200" imgH="469800" progId="Equation.DSMT4">
                    <p:embed/>
                    <p:pic>
                      <p:nvPicPr>
                        <p:cNvPr id="32777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8" y="2341"/>
                          <a:ext cx="2369" cy="6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78" name="AutoShape 11"/>
            <p:cNvSpPr>
              <a:spLocks noChangeArrowheads="1"/>
            </p:cNvSpPr>
            <p:nvPr/>
          </p:nvSpPr>
          <p:spPr bwMode="auto">
            <a:xfrm>
              <a:off x="2426" y="2614"/>
              <a:ext cx="544" cy="272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FFEAFF"/>
                </a:gs>
                <a:gs pos="100000">
                  <a:srgbClr val="FF00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</p:grpSp>
      <p:sp>
        <p:nvSpPr>
          <p:cNvPr id="1369100" name="Rectangle 12"/>
          <p:cNvSpPr>
            <a:spLocks noChangeArrowheads="1"/>
          </p:cNvSpPr>
          <p:nvPr/>
        </p:nvSpPr>
        <p:spPr bwMode="auto">
          <a:xfrm>
            <a:off x="3832225" y="5301208"/>
            <a:ext cx="482536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电子的能态密度并不是均匀分布的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电子能量越高，能态密度就越大</a:t>
            </a: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/>
          </p:nvPr>
        </p:nvGraphicFramePr>
        <p:xfrm>
          <a:off x="6250935" y="613933"/>
          <a:ext cx="240665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1" name="Equation" r:id="rId11" imgW="990360" imgH="393480" progId="Equation.DSMT4">
                  <p:embed/>
                </p:oleObj>
              </mc:Choice>
              <mc:Fallback>
                <p:oleObj name="Equation" r:id="rId11" imgW="990360" imgH="393480" progId="Equation.DSMT4">
                  <p:embed/>
                  <p:pic>
                    <p:nvPicPr>
                      <p:cNvPr id="1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0935" y="613933"/>
                        <a:ext cx="2406650" cy="94456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187624" y="5342347"/>
            <a:ext cx="1723549" cy="1323439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二维？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一维？</a:t>
            </a:r>
          </a:p>
        </p:txBody>
      </p:sp>
    </p:spTree>
    <p:extLst>
      <p:ext uri="{BB962C8B-B14F-4D97-AF65-F5344CB8AC3E}">
        <p14:creationId xmlns:p14="http://schemas.microsoft.com/office/powerpoint/2010/main" val="178709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5881" name="Text Box 9"/>
          <p:cNvSpPr txBox="1">
            <a:spLocks noChangeArrowheads="1"/>
          </p:cNvSpPr>
          <p:nvPr/>
        </p:nvSpPr>
        <p:spPr bwMode="auto">
          <a:xfrm>
            <a:off x="8604250" y="3602038"/>
            <a:ext cx="468313" cy="1295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 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能态密度</a:t>
            </a:r>
          </a:p>
        </p:txBody>
      </p:sp>
      <p:grpSp>
        <p:nvGrpSpPr>
          <p:cNvPr id="1615882" name="Group 10"/>
          <p:cNvGrpSpPr>
            <a:grpSpLocks/>
          </p:cNvGrpSpPr>
          <p:nvPr/>
        </p:nvGrpSpPr>
        <p:grpSpPr bwMode="auto">
          <a:xfrm>
            <a:off x="152400" y="3357563"/>
            <a:ext cx="1809750" cy="2389187"/>
            <a:chOff x="96" y="2115"/>
            <a:chExt cx="1140" cy="1505"/>
          </a:xfrm>
        </p:grpSpPr>
        <p:grpSp>
          <p:nvGrpSpPr>
            <p:cNvPr id="1615883" name="Group 11"/>
            <p:cNvGrpSpPr>
              <a:grpSpLocks/>
            </p:cNvGrpSpPr>
            <p:nvPr/>
          </p:nvGrpSpPr>
          <p:grpSpPr bwMode="auto">
            <a:xfrm>
              <a:off x="96" y="2115"/>
              <a:ext cx="1140" cy="1055"/>
              <a:chOff x="158" y="2569"/>
              <a:chExt cx="1140" cy="1055"/>
            </a:xfrm>
          </p:grpSpPr>
          <p:sp>
            <p:nvSpPr>
              <p:cNvPr id="1615884" name="Line 12"/>
              <p:cNvSpPr>
                <a:spLocks noChangeShapeType="1"/>
              </p:cNvSpPr>
              <p:nvPr/>
            </p:nvSpPr>
            <p:spPr bwMode="auto">
              <a:xfrm flipH="1">
                <a:off x="703" y="2569"/>
                <a:ext cx="181" cy="725"/>
              </a:xfrm>
              <a:prstGeom prst="line">
                <a:avLst/>
              </a:prstGeom>
              <a:noFill/>
              <a:ln w="38100">
                <a:solidFill>
                  <a:srgbClr val="996633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5" name="Text Box 13"/>
              <p:cNvSpPr txBox="1">
                <a:spLocks noChangeArrowheads="1"/>
              </p:cNvSpPr>
              <p:nvPr/>
            </p:nvSpPr>
            <p:spPr bwMode="auto">
              <a:xfrm>
                <a:off x="158" y="3330"/>
                <a:ext cx="1140" cy="294"/>
              </a:xfrm>
              <a:prstGeom prst="rect">
                <a:avLst/>
              </a:prstGeom>
              <a:noFill/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固体的结合 </a:t>
                </a:r>
              </a:p>
            </p:txBody>
          </p:sp>
        </p:grpSp>
        <p:sp>
          <p:nvSpPr>
            <p:cNvPr id="1615886" name="AutoShape 14"/>
            <p:cNvSpPr>
              <a:spLocks noChangeArrowheads="1"/>
            </p:cNvSpPr>
            <p:nvPr/>
          </p:nvSpPr>
          <p:spPr bwMode="auto">
            <a:xfrm>
              <a:off x="521" y="3212"/>
              <a:ext cx="227" cy="408"/>
            </a:xfrm>
            <a:prstGeom prst="upArrow">
              <a:avLst>
                <a:gd name="adj1" fmla="val 49454"/>
                <a:gd name="adj2" fmla="val 878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87" name="Group 15"/>
          <p:cNvGrpSpPr>
            <a:grpSpLocks/>
          </p:cNvGrpSpPr>
          <p:nvPr/>
        </p:nvGrpSpPr>
        <p:grpSpPr bwMode="auto">
          <a:xfrm>
            <a:off x="3059113" y="5661025"/>
            <a:ext cx="6084887" cy="1049338"/>
            <a:chOff x="1927" y="3566"/>
            <a:chExt cx="3833" cy="661"/>
          </a:xfrm>
        </p:grpSpPr>
        <p:grpSp>
          <p:nvGrpSpPr>
            <p:cNvPr id="1615888" name="Group 16"/>
            <p:cNvGrpSpPr>
              <a:grpSpLocks/>
            </p:cNvGrpSpPr>
            <p:nvPr/>
          </p:nvGrpSpPr>
          <p:grpSpPr bwMode="auto">
            <a:xfrm>
              <a:off x="1927" y="3566"/>
              <a:ext cx="3085" cy="661"/>
              <a:chOff x="3923" y="3745"/>
              <a:chExt cx="3085" cy="661"/>
            </a:xfrm>
          </p:grpSpPr>
          <p:sp>
            <p:nvSpPr>
              <p:cNvPr id="1615889" name="Text Box 17"/>
              <p:cNvSpPr txBox="1">
                <a:spLocks noChangeArrowheads="1"/>
              </p:cNvSpPr>
              <p:nvPr/>
            </p:nvSpPr>
            <p:spPr bwMode="auto">
              <a:xfrm>
                <a:off x="3923" y="3748"/>
                <a:ext cx="3085" cy="65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薛定谔方程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0" name="Object 10"/>
              <p:cNvGraphicFramePr>
                <a:graphicFrameLocks noChangeAspect="1"/>
              </p:cNvGraphicFramePr>
              <p:nvPr/>
            </p:nvGraphicFramePr>
            <p:xfrm>
              <a:off x="4831" y="3745"/>
              <a:ext cx="185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221" name="公式" r:id="rId4" imgW="1523880" imgH="482400" progId="Equation.3">
                      <p:embed/>
                    </p:oleObj>
                  </mc:Choice>
                  <mc:Fallback>
                    <p:oleObj name="公式" r:id="rId4" imgW="1523880" imgH="482400" progId="Equation.3">
                      <p:embed/>
                      <p:pic>
                        <p:nvPicPr>
                          <p:cNvPr id="161589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1" y="3745"/>
                            <a:ext cx="185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1" name="Oval 19"/>
            <p:cNvSpPr>
              <a:spLocks noChangeArrowheads="1"/>
            </p:cNvSpPr>
            <p:nvPr/>
          </p:nvSpPr>
          <p:spPr bwMode="auto">
            <a:xfrm>
              <a:off x="4241" y="3929"/>
              <a:ext cx="1519" cy="272"/>
            </a:xfrm>
            <a:prstGeom prst="ellipse">
              <a:avLst/>
            </a:prstGeom>
            <a:gradFill rotWithShape="1">
              <a:gsLst>
                <a:gs pos="0">
                  <a:srgbClr val="FF99FF"/>
                </a:gs>
                <a:gs pos="50000">
                  <a:srgbClr val="FF99FF">
                    <a:gamma/>
                    <a:tint val="0"/>
                    <a:invGamma/>
                  </a:srgbClr>
                </a:gs>
                <a:gs pos="100000">
                  <a:srgbClr val="FF99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892" name="Text Box 20"/>
            <p:cNvSpPr txBox="1">
              <a:spLocks noChangeArrowheads="1"/>
            </p:cNvSpPr>
            <p:nvPr/>
          </p:nvSpPr>
          <p:spPr bwMode="auto">
            <a:xfrm>
              <a:off x="4377" y="3927"/>
              <a:ext cx="1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电子的波函数</a:t>
              </a: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楷体_GB2312" pitchFamily="49" charset="-122"/>
                  <a:cs typeface="+mn-cs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</p:grpSp>
      <p:grpSp>
        <p:nvGrpSpPr>
          <p:cNvPr id="1615893" name="Group 21"/>
          <p:cNvGrpSpPr>
            <a:grpSpLocks/>
          </p:cNvGrpSpPr>
          <p:nvPr/>
        </p:nvGrpSpPr>
        <p:grpSpPr bwMode="auto">
          <a:xfrm>
            <a:off x="6097588" y="4365625"/>
            <a:ext cx="2362200" cy="1296988"/>
            <a:chOff x="3841" y="2750"/>
            <a:chExt cx="1488" cy="817"/>
          </a:xfrm>
        </p:grpSpPr>
        <p:grpSp>
          <p:nvGrpSpPr>
            <p:cNvPr id="1615894" name="Group 22"/>
            <p:cNvGrpSpPr>
              <a:grpSpLocks/>
            </p:cNvGrpSpPr>
            <p:nvPr/>
          </p:nvGrpSpPr>
          <p:grpSpPr bwMode="auto">
            <a:xfrm>
              <a:off x="3841" y="2750"/>
              <a:ext cx="1488" cy="640"/>
              <a:chOff x="3841" y="2840"/>
              <a:chExt cx="1579" cy="640"/>
            </a:xfrm>
          </p:grpSpPr>
          <p:sp>
            <p:nvSpPr>
              <p:cNvPr id="1615895" name="Text Box 23"/>
              <p:cNvSpPr txBox="1">
                <a:spLocks noChangeArrowheads="1"/>
              </p:cNvSpPr>
              <p:nvPr/>
            </p:nvSpPr>
            <p:spPr bwMode="auto">
              <a:xfrm>
                <a:off x="3841" y="2840"/>
                <a:ext cx="1579" cy="640"/>
              </a:xfrm>
              <a:prstGeom prst="rect">
                <a:avLst/>
              </a:prstGeom>
              <a:noFill/>
              <a:ln w="9525">
                <a:solidFill>
                  <a:srgbClr val="66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自由电子</a:t>
                </a:r>
                <a:r>
                  <a:rPr kumimoji="0" lang="zh-CN" alt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 </a:t>
                </a: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V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=0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6" name="Object 24"/>
              <p:cNvGraphicFramePr>
                <a:graphicFrameLocks noChangeAspect="1"/>
              </p:cNvGraphicFramePr>
              <p:nvPr/>
            </p:nvGraphicFramePr>
            <p:xfrm>
              <a:off x="4050" y="2977"/>
              <a:ext cx="1214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222" name="公式" r:id="rId6" imgW="1028520" imgH="419040" progId="Equation.3">
                      <p:embed/>
                    </p:oleObj>
                  </mc:Choice>
                  <mc:Fallback>
                    <p:oleObj name="公式" r:id="rId6" imgW="1028520" imgH="419040" progId="Equation.3">
                      <p:embed/>
                      <p:pic>
                        <p:nvPicPr>
                          <p:cNvPr id="161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0" y="2977"/>
                            <a:ext cx="1214" cy="4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7" name="Line 25"/>
            <p:cNvSpPr>
              <a:spLocks noChangeShapeType="1"/>
            </p:cNvSpPr>
            <p:nvPr/>
          </p:nvSpPr>
          <p:spPr bwMode="auto">
            <a:xfrm flipV="1">
              <a:off x="4513" y="338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98" name="Group 26"/>
          <p:cNvGrpSpPr>
            <a:grpSpLocks/>
          </p:cNvGrpSpPr>
          <p:nvPr/>
        </p:nvGrpSpPr>
        <p:grpSpPr bwMode="auto">
          <a:xfrm>
            <a:off x="2268538" y="4437063"/>
            <a:ext cx="1871662" cy="1223962"/>
            <a:chOff x="1429" y="2795"/>
            <a:chExt cx="1179" cy="771"/>
          </a:xfrm>
        </p:grpSpPr>
        <p:grpSp>
          <p:nvGrpSpPr>
            <p:cNvPr id="1615899" name="Group 27"/>
            <p:cNvGrpSpPr>
              <a:grpSpLocks/>
            </p:cNvGrpSpPr>
            <p:nvPr/>
          </p:nvGrpSpPr>
          <p:grpSpPr bwMode="auto">
            <a:xfrm>
              <a:off x="1429" y="2795"/>
              <a:ext cx="771" cy="680"/>
              <a:chOff x="1383" y="3294"/>
              <a:chExt cx="771" cy="680"/>
            </a:xfrm>
          </p:grpSpPr>
          <p:sp>
            <p:nvSpPr>
              <p:cNvPr id="1615900" name="Text Box 28"/>
              <p:cNvSpPr txBox="1">
                <a:spLocks noChangeArrowheads="1"/>
              </p:cNvSpPr>
              <p:nvPr/>
            </p:nvSpPr>
            <p:spPr bwMode="auto">
              <a:xfrm>
                <a:off x="1417" y="3332"/>
                <a:ext cx="6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孤立原子</a:t>
                </a:r>
              </a:p>
            </p:txBody>
          </p:sp>
          <p:graphicFrame>
            <p:nvGraphicFramePr>
              <p:cNvPr id="1615901" name="Object 29"/>
              <p:cNvGraphicFramePr>
                <a:graphicFrameLocks noChangeAspect="1"/>
              </p:cNvGraphicFramePr>
              <p:nvPr/>
            </p:nvGraphicFramePr>
            <p:xfrm>
              <a:off x="1383" y="3555"/>
              <a:ext cx="726" cy="4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223" name="公式" r:id="rId8" imgW="812520" imgH="469800" progId="Equation.3">
                      <p:embed/>
                    </p:oleObj>
                  </mc:Choice>
                  <mc:Fallback>
                    <p:oleObj name="公式" r:id="rId8" imgW="812520" imgH="469800" progId="Equation.3">
                      <p:embed/>
                      <p:pic>
                        <p:nvPicPr>
                          <p:cNvPr id="1615901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3555"/>
                            <a:ext cx="726" cy="4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15902" name="Rectangle 30"/>
              <p:cNvSpPr>
                <a:spLocks noChangeArrowheads="1"/>
              </p:cNvSpPr>
              <p:nvPr/>
            </p:nvSpPr>
            <p:spPr bwMode="auto">
              <a:xfrm>
                <a:off x="1383" y="3294"/>
                <a:ext cx="771" cy="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615903" name="Freeform 31"/>
            <p:cNvSpPr>
              <a:spLocks/>
            </p:cNvSpPr>
            <p:nvPr/>
          </p:nvSpPr>
          <p:spPr bwMode="auto">
            <a:xfrm>
              <a:off x="2200" y="3294"/>
              <a:ext cx="408" cy="272"/>
            </a:xfrm>
            <a:custGeom>
              <a:avLst/>
              <a:gdLst>
                <a:gd name="T0" fmla="*/ 408 w 408"/>
                <a:gd name="T1" fmla="*/ 272 h 272"/>
                <a:gd name="T2" fmla="*/ 408 w 408"/>
                <a:gd name="T3" fmla="*/ 0 h 272"/>
                <a:gd name="T4" fmla="*/ 0 w 408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72">
                  <a:moveTo>
                    <a:pt x="408" y="272"/>
                  </a:moveTo>
                  <a:lnTo>
                    <a:pt x="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4" name="Group 32"/>
          <p:cNvGrpSpPr>
            <a:grpSpLocks/>
          </p:cNvGrpSpPr>
          <p:nvPr/>
        </p:nvGrpSpPr>
        <p:grpSpPr bwMode="auto">
          <a:xfrm>
            <a:off x="684213" y="5516563"/>
            <a:ext cx="2374900" cy="1089025"/>
            <a:chOff x="431" y="3475"/>
            <a:chExt cx="1496" cy="686"/>
          </a:xfrm>
        </p:grpSpPr>
        <p:sp>
          <p:nvSpPr>
            <p:cNvPr id="1615905" name="Text Box 33"/>
            <p:cNvSpPr txBox="1">
              <a:spLocks noChangeArrowheads="1"/>
            </p:cNvSpPr>
            <p:nvPr/>
          </p:nvSpPr>
          <p:spPr bwMode="auto">
            <a:xfrm>
              <a:off x="431" y="3751"/>
              <a:ext cx="1274" cy="410"/>
            </a:xfrm>
            <a:prstGeom prst="rect">
              <a:avLst/>
            </a:prstGeom>
            <a:noFill/>
            <a:ln w="9525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两个原子形成分子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  成键态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-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反键态</a:t>
              </a:r>
            </a:p>
          </p:txBody>
        </p:sp>
        <p:sp>
          <p:nvSpPr>
            <p:cNvPr id="1615906" name="Line 34"/>
            <p:cNvSpPr>
              <a:spLocks noChangeShapeType="1"/>
            </p:cNvSpPr>
            <p:nvPr/>
          </p:nvSpPr>
          <p:spPr bwMode="auto">
            <a:xfrm>
              <a:off x="1565" y="3475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07" name="Line 35"/>
            <p:cNvSpPr>
              <a:spLocks noChangeShapeType="1"/>
            </p:cNvSpPr>
            <p:nvPr/>
          </p:nvSpPr>
          <p:spPr bwMode="auto">
            <a:xfrm flipH="1">
              <a:off x="1701" y="397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晶格、布拉菲点阵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原胞、惯用晶胞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无序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固体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非晶体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准晶体</a:t>
            </a:r>
          </a:p>
        </p:txBody>
      </p:sp>
    </p:spTree>
    <p:extLst>
      <p:ext uri="{BB962C8B-B14F-4D97-AF65-F5344CB8AC3E}">
        <p14:creationId xmlns:p14="http://schemas.microsoft.com/office/powerpoint/2010/main" val="298369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1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15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15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AA06AA5-E30B-42AA-9077-76C83F46A635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940035" name="Rectangle 3"/>
          <p:cNvSpPr>
            <a:spLocks noGrp="1" noRot="1" noChangeArrowheads="1"/>
          </p:cNvSpPr>
          <p:nvPr>
            <p:ph type="body" idx="4294967295"/>
          </p:nvPr>
        </p:nvSpPr>
        <p:spPr bwMode="auto">
          <a:xfrm>
            <a:off x="1187772" y="2996952"/>
            <a:ext cx="7632700" cy="1655763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solidFill>
                  <a:srgbClr val="CC0000"/>
                </a:solidFill>
              </a:rPr>
              <a:t>结合能</a:t>
            </a:r>
            <a:endParaRPr lang="en-US" altLang="zh-CN" sz="2800" b="1" dirty="0" smtClean="0">
              <a:solidFill>
                <a:srgbClr val="CC0000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solidFill>
                  <a:srgbClr val="CC0000"/>
                </a:solidFill>
              </a:rPr>
              <a:t>   </a:t>
            </a:r>
            <a:r>
              <a:rPr lang="zh-CN" altLang="en-US" b="1" dirty="0" smtClean="0"/>
              <a:t>分散的自由原子结合成为晶体的过程中，会有一定的能量</a:t>
            </a:r>
            <a:r>
              <a:rPr lang="en-US" altLang="zh-CN" b="1" i="1" dirty="0" smtClean="0">
                <a:latin typeface="Times New Roman" panose="02020603050405020304" pitchFamily="18" charset="0"/>
              </a:rPr>
              <a:t>W </a:t>
            </a:r>
            <a:r>
              <a:rPr lang="zh-CN" altLang="en-US" b="1" dirty="0" smtClean="0"/>
              <a:t>释放出来，即</a:t>
            </a:r>
            <a:r>
              <a:rPr lang="zh-CN" altLang="en-US" b="1" dirty="0" smtClean="0">
                <a:solidFill>
                  <a:srgbClr val="C00000"/>
                </a:solidFill>
              </a:rPr>
              <a:t>结合能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marL="457200" lvl="1" indent="0" eaLnBrk="1" hangingPunct="1">
              <a:buFont typeface="Wingdings" panose="05000000000000000000" pitchFamily="2" charset="2"/>
              <a:buNone/>
            </a:pPr>
            <a:endParaRPr lang="en-US" altLang="zh-CN" b="1" dirty="0" smtClean="0"/>
          </a:p>
          <a:p>
            <a:pPr marL="457200" lvl="1" indent="0" eaLnBrk="1" hangingPunct="1"/>
            <a:endParaRPr lang="en-US" altLang="zh-CN" b="1" dirty="0" smtClean="0"/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41363" y="1683965"/>
            <a:ext cx="810101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原子之所以可以结合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成晶体的根本原因，在于原子结合起来之后具有更低的能量，晶体比自由原子组合更稳定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1479550" y="623888"/>
            <a:ext cx="172402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结合能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245567" y="4581277"/>
            <a:ext cx="699936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342900" indent="-3429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342900" marR="0" lvl="1" indent="-342900" algn="just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6666"/>
              </a:buClr>
              <a:buSzPct val="70000"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内能</a:t>
            </a:r>
          </a:p>
          <a:p>
            <a:pPr marL="0" marR="0" lvl="1" indent="-3429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如果以分散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原子的状态为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能量零点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，结合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后晶体的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内能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即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kumimoji="0" lang="en-US" altLang="zh-CN" sz="3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0621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7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C3B7AF-8CAE-4E72-8D33-F0D14625CB6A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15365" name="Rectangle 2"/>
          <p:cNvSpPr>
            <a:spLocks noRot="1" noChangeArrowheads="1"/>
          </p:cNvSpPr>
          <p:nvPr/>
        </p:nvSpPr>
        <p:spPr bwMode="auto">
          <a:xfrm>
            <a:off x="1524000" y="190500"/>
            <a:ext cx="70104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2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系统内能与原子间距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67544" y="184482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pic>
        <p:nvPicPr>
          <p:cNvPr id="911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76" y="1377357"/>
            <a:ext cx="5029785" cy="367860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3" name="Rectangle 3"/>
          <p:cNvSpPr>
            <a:spLocks noGrp="1" noRot="1" noChangeArrowheads="1"/>
          </p:cNvSpPr>
          <p:nvPr>
            <p:ph type="body" sz="half" idx="4294967295"/>
          </p:nvPr>
        </p:nvSpPr>
        <p:spPr bwMode="auto">
          <a:xfrm>
            <a:off x="5793804" y="2316633"/>
            <a:ext cx="3048571" cy="14003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98000">
                <a:srgbClr val="CCFFCC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solidFill>
              <a:srgbClr val="00B050"/>
            </a:solidFill>
            <a:miter lim="800000"/>
            <a:headEnd/>
            <a:tailEnd/>
          </a:ln>
          <a:extLst/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sz="2600" b="1" dirty="0"/>
              <a:t>分散</a:t>
            </a:r>
            <a:r>
              <a:rPr lang="zh-CN" altLang="en-US" sz="2600" b="1" dirty="0" smtClean="0"/>
              <a:t>原子：</a:t>
            </a:r>
          </a:p>
          <a:p>
            <a:pPr marL="457200" lvl="1" indent="0" eaLnBrk="1" hangingPunct="1">
              <a:buNone/>
            </a:pPr>
            <a:r>
              <a:rPr lang="zh-CN" altLang="en-US" sz="2400" b="1" dirty="0" smtClean="0"/>
              <a:t>原子间距很大</a:t>
            </a:r>
            <a:endParaRPr lang="en-US" altLang="zh-CN" sz="2400" b="1" dirty="0" smtClean="0"/>
          </a:p>
          <a:p>
            <a:pPr marL="457200" lvl="1" indent="0" eaLnBrk="1" hangingPunct="1">
              <a:spcAft>
                <a:spcPts val="600"/>
              </a:spcAft>
              <a:buNone/>
            </a:pPr>
            <a:r>
              <a:rPr lang="zh-CN" altLang="en-US" sz="2400" b="1" dirty="0" smtClean="0"/>
              <a:t>系统内能趋于零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56176" y="4509120"/>
            <a:ext cx="14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176" y="5085184"/>
            <a:ext cx="8690199" cy="160043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凝聚过程：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原子间距减小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，系统体积减小，系统内能开始逐渐下降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原子间距</a:t>
            </a: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n-cs"/>
              </a:rPr>
              <a:t>r</a:t>
            </a:r>
            <a:r>
              <a:rPr kumimoji="0" lang="en-US" altLang="zh-CN" sz="2400" b="1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，内能达到最小值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+mn-cs"/>
              </a:rPr>
              <a:t>-W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原子间距继续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减小，系统内能反而增加，而且增长速度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rPr>
              <a:t>很快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4932040" y="3074987"/>
            <a:ext cx="861764" cy="26815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3359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对象 2"/>
          <p:cNvGraphicFramePr>
            <a:graphicFrameLocks noChangeAspect="1"/>
          </p:cNvGraphicFramePr>
          <p:nvPr/>
        </p:nvGraphicFramePr>
        <p:xfrm>
          <a:off x="3059113" y="2060575"/>
          <a:ext cx="2592387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8" name="公式" r:id="rId3" imgW="1117115" imgH="393529" progId="Equation.3">
                  <p:embed/>
                </p:oleObj>
              </mc:Choice>
              <mc:Fallback>
                <p:oleObj name="公式" r:id="rId3" imgW="1117115" imgH="393529" progId="Equation.3">
                  <p:embed/>
                  <p:pic>
                    <p:nvPicPr>
                      <p:cNvPr id="1741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060575"/>
                        <a:ext cx="2592387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Rectangle 2"/>
          <p:cNvSpPr>
            <a:spLocks noRot="1" noChangeArrowheads="1"/>
          </p:cNvSpPr>
          <p:nvPr/>
        </p:nvSpPr>
        <p:spPr bwMode="auto">
          <a:xfrm>
            <a:off x="1524000" y="190500"/>
            <a:ext cx="70104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2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系统内能与原子间距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592263" y="1422400"/>
            <a:ext cx="575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一般情况下，两个原子的相互作用能为：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473101" y="4005064"/>
            <a:ext cx="56911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处于平衡位置  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r</a:t>
            </a:r>
            <a:r>
              <a:rPr kumimoji="0" lang="en-US" altLang="zh-CN" sz="2400" b="1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0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（排斥力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=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吸引力）时：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3355975" y="4797425"/>
          <a:ext cx="231457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09" name="Equation" r:id="rId5" imgW="1054080" imgH="393480" progId="Equation.DSMT4">
                  <p:embed/>
                </p:oleObj>
              </mc:Choice>
              <mc:Fallback>
                <p:oleObj name="Equation" r:id="rId5" imgW="1054080" imgH="393480" progId="Equation.DSMT4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975" y="4797425"/>
                        <a:ext cx="231457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43193" y="3117676"/>
            <a:ext cx="88008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其中，</a:t>
            </a: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楷体_GB2312"/>
                <a:cs typeface="Times New Roman" panose="02020603050405020304" pitchFamily="18" charset="0"/>
              </a:rPr>
              <a:t>a</a:t>
            </a:r>
            <a:r>
              <a:rPr kumimoji="0" lang="zh-CN" alt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楷体_GB2312"/>
                <a:cs typeface="Times New Roman" panose="02020603050405020304" pitchFamily="18" charset="0"/>
              </a:rPr>
              <a:t>b</a:t>
            </a:r>
            <a:r>
              <a:rPr kumimoji="0" lang="zh-CN" altLang="en-US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楷体_GB231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m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为大于零的参数，由实验或理论计算来确定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42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Rot="1" noChangeArrowheads="1"/>
          </p:cNvSpPr>
          <p:nvPr/>
        </p:nvSpPr>
        <p:spPr bwMode="auto">
          <a:xfrm>
            <a:off x="1524000" y="115888"/>
            <a:ext cx="7010400" cy="1527175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itchFamily="2" charset="-122"/>
                <a:ea typeface="华文隶书" pitchFamily="2" charset="-122"/>
                <a:cs typeface="+mj-cs"/>
              </a:rPr>
              <a:t>晶体结合的量子理论</a:t>
            </a:r>
            <a:b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itchFamily="2" charset="-122"/>
                <a:ea typeface="华文隶书" pitchFamily="2" charset="-122"/>
                <a:cs typeface="+mj-cs"/>
              </a:rPr>
            </a:b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itchFamily="2" charset="-122"/>
                <a:ea typeface="华文隶书" pitchFamily="2" charset="-122"/>
                <a:cs typeface="+mj-cs"/>
              </a:rPr>
              <a:t>                    </a:t>
            </a: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华文隶书" pitchFamily="2" charset="-122"/>
                <a:cs typeface="+mj-cs"/>
              </a:rPr>
              <a:t>——</a:t>
            </a:r>
            <a:r>
              <a:rPr kumimoji="0" lang="en-US" altLang="zh-C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itchFamily="2" charset="-122"/>
                <a:ea typeface="华文隶书" pitchFamily="2" charset="-122"/>
                <a:cs typeface="+mj-cs"/>
              </a:rPr>
              <a:t> </a:t>
            </a: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itchFamily="2" charset="-122"/>
                <a:ea typeface="华文隶书" pitchFamily="2" charset="-122"/>
                <a:cs typeface="+mj-cs"/>
              </a:rPr>
              <a:t>分子轨道法</a:t>
            </a:r>
          </a:p>
        </p:txBody>
      </p:sp>
      <p:sp>
        <p:nvSpPr>
          <p:cNvPr id="51202" name="灯片编号占位符 5"/>
          <p:cNvSpPr txBox="1">
            <a:spLocks noGrp="1"/>
          </p:cNvSpPr>
          <p:nvPr/>
        </p:nvSpPr>
        <p:spPr bwMode="auto">
          <a:xfrm>
            <a:off x="6590781" y="5562495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C73970-E89F-4460-AE56-2952CBC0DF04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51204" name="Rectangle 4"/>
          <p:cNvSpPr>
            <a:spLocks noGrp="1" noRot="1" noChangeArrowheads="1"/>
          </p:cNvSpPr>
          <p:nvPr>
            <p:ph type="body" idx="4294967295"/>
          </p:nvPr>
        </p:nvSpPr>
        <p:spPr bwMode="auto">
          <a:xfrm>
            <a:off x="250825" y="1412776"/>
            <a:ext cx="8713788" cy="1579265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660066"/>
                </a:solidFill>
              </a:rPr>
              <a:t>单电子波动方程</a:t>
            </a:r>
          </a:p>
          <a:p>
            <a:pPr lvl="1" eaLnBrk="1" hangingPunct="1"/>
            <a:r>
              <a:rPr lang="zh-CN" altLang="en-US" b="1" dirty="0" smtClean="0"/>
              <a:t>电子为两个原子共有，波函数解称为“</a:t>
            </a:r>
            <a:r>
              <a:rPr lang="zh-CN" altLang="en-US" b="1" dirty="0" smtClean="0">
                <a:solidFill>
                  <a:srgbClr val="CC0000"/>
                </a:solidFill>
              </a:rPr>
              <a:t>分子轨道</a:t>
            </a:r>
            <a:r>
              <a:rPr lang="zh-CN" altLang="en-US" b="1" dirty="0" smtClean="0"/>
              <a:t>”</a:t>
            </a:r>
          </a:p>
          <a:p>
            <a:pPr lvl="1" eaLnBrk="1" hangingPunct="1"/>
            <a:r>
              <a:rPr lang="zh-CN" altLang="en-US" b="1" dirty="0" smtClean="0"/>
              <a:t>分子轨道波函数可选择原子波函数的线性组合</a:t>
            </a:r>
          </a:p>
        </p:txBody>
      </p:sp>
      <p:graphicFrame>
        <p:nvGraphicFramePr>
          <p:cNvPr id="51205" name="Object 13"/>
          <p:cNvGraphicFramePr>
            <a:graphicFrameLocks noChangeAspect="1"/>
          </p:cNvGraphicFramePr>
          <p:nvPr>
            <p:extLst/>
          </p:nvPr>
        </p:nvGraphicFramePr>
        <p:xfrm>
          <a:off x="1585913" y="3068960"/>
          <a:ext cx="3236912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6" name="Equation" r:id="rId3" imgW="1180800" imgH="482400" progId="Equation.DSMT4">
                  <p:embed/>
                </p:oleObj>
              </mc:Choice>
              <mc:Fallback>
                <p:oleObj name="Equation" r:id="rId3" imgW="1180800" imgH="482400" progId="Equation.DSMT4">
                  <p:embed/>
                  <p:pic>
                    <p:nvPicPr>
                      <p:cNvPr id="5120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913" y="3068960"/>
                        <a:ext cx="3236912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105792" y="4509120"/>
            <a:ext cx="9002712" cy="156966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求解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分子轨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楷体_GB2312"/>
              </a:rPr>
              <a:t>道</a:t>
            </a: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楷体_GB2312"/>
              </a:rPr>
              <a:t>y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很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困难，一般采用近似解法，其中最常用的方法是把分子轨道看成是所属原子轨道的线性组合，这种近似的处理方法叫做原子轨道线性组合法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简称为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LCAO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L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inear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C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ombination of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tomic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O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rbitals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）法 </a:t>
            </a:r>
          </a:p>
        </p:txBody>
      </p:sp>
      <p:graphicFrame>
        <p:nvGraphicFramePr>
          <p:cNvPr id="971784" name="Object 8"/>
          <p:cNvGraphicFramePr>
            <a:graphicFrameLocks noChangeAspect="1"/>
          </p:cNvGraphicFramePr>
          <p:nvPr>
            <p:extLst/>
          </p:nvPr>
        </p:nvGraphicFramePr>
        <p:xfrm>
          <a:off x="5651500" y="3248347"/>
          <a:ext cx="2771775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87" name="公式" r:id="rId5" imgW="990170" imgH="342751" progId="Equation.3">
                  <p:embed/>
                </p:oleObj>
              </mc:Choice>
              <mc:Fallback>
                <p:oleObj name="公式" r:id="rId5" imgW="990170" imgH="342751" progId="Equation.3">
                  <p:embed/>
                  <p:pic>
                    <p:nvPicPr>
                      <p:cNvPr id="9717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3248347"/>
                        <a:ext cx="2771775" cy="9588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FF"/>
                          </a:gs>
                          <a:gs pos="50000">
                            <a:srgbClr val="FFFDFF"/>
                          </a:gs>
                          <a:gs pos="100000">
                            <a:srgbClr val="FF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17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CA2FF3F-584E-4CEE-ABA7-7F245C7233AE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58371" name="Rectangle 2"/>
          <p:cNvSpPr>
            <a:spLocks noRot="1" noChangeArrowheads="1"/>
          </p:cNvSpPr>
          <p:nvPr/>
        </p:nvSpPr>
        <p:spPr bwMode="auto">
          <a:xfrm>
            <a:off x="1403350" y="246063"/>
            <a:ext cx="3455988" cy="1527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电 离 度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79595" name="Text Box 11"/>
          <p:cNvSpPr txBox="1">
            <a:spLocks noChangeArrowheads="1"/>
          </p:cNvSpPr>
          <p:nvPr/>
        </p:nvSpPr>
        <p:spPr bwMode="auto">
          <a:xfrm>
            <a:off x="467544" y="2780928"/>
            <a:ext cx="60292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电子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在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原子和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原子轨道上的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概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率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P</a:t>
            </a:r>
            <a:r>
              <a:rPr kumimoji="0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和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P</a:t>
            </a:r>
            <a:r>
              <a:rPr kumimoji="0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B</a:t>
            </a:r>
            <a:endParaRPr kumimoji="0" lang="zh-CN" altLang="en-US" sz="2400" b="0" i="1" u="none" strike="noStrike" kern="120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</a:endParaRPr>
          </a:p>
        </p:txBody>
      </p:sp>
      <p:graphicFrame>
        <p:nvGraphicFramePr>
          <p:cNvPr id="579598" name="Object 5"/>
          <p:cNvGraphicFramePr>
            <a:graphicFrameLocks noChangeAspect="1"/>
          </p:cNvGraphicFramePr>
          <p:nvPr>
            <p:extLst/>
          </p:nvPr>
        </p:nvGraphicFramePr>
        <p:xfrm>
          <a:off x="2627313" y="3272086"/>
          <a:ext cx="17272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94" name="公式" r:id="rId3" imgW="698197" imgH="393529" progId="Equation.3">
                  <p:embed/>
                </p:oleObj>
              </mc:Choice>
              <mc:Fallback>
                <p:oleObj name="公式" r:id="rId3" imgW="698197" imgH="393529" progId="Equation.3">
                  <p:embed/>
                  <p:pic>
                    <p:nvPicPr>
                      <p:cNvPr id="57959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272086"/>
                        <a:ext cx="1727200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9599" name="Object 5"/>
          <p:cNvGraphicFramePr>
            <a:graphicFrameLocks noChangeAspect="1"/>
          </p:cNvGraphicFramePr>
          <p:nvPr>
            <p:extLst/>
          </p:nvPr>
        </p:nvGraphicFramePr>
        <p:xfrm>
          <a:off x="4859338" y="3200649"/>
          <a:ext cx="1727200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95" name="公式" r:id="rId5" imgW="698500" imgH="419100" progId="Equation.3">
                  <p:embed/>
                </p:oleObj>
              </mc:Choice>
              <mc:Fallback>
                <p:oleObj name="公式" r:id="rId5" imgW="698500" imgH="419100" progId="Equation.3">
                  <p:embed/>
                  <p:pic>
                    <p:nvPicPr>
                      <p:cNvPr id="5795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200649"/>
                        <a:ext cx="1727200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9603" name="Group 19"/>
          <p:cNvGrpSpPr>
            <a:grpSpLocks/>
          </p:cNvGrpSpPr>
          <p:nvPr/>
        </p:nvGrpSpPr>
        <p:grpSpPr bwMode="auto">
          <a:xfrm>
            <a:off x="971550" y="4394721"/>
            <a:ext cx="6769100" cy="1655762"/>
            <a:chOff x="612" y="2931"/>
            <a:chExt cx="4264" cy="1043"/>
          </a:xfrm>
        </p:grpSpPr>
        <p:sp>
          <p:nvSpPr>
            <p:cNvPr id="58379" name="Text Box 16"/>
            <p:cNvSpPr txBox="1">
              <a:spLocks noChangeArrowheads="1"/>
            </p:cNvSpPr>
            <p:nvPr/>
          </p:nvSpPr>
          <p:spPr bwMode="auto">
            <a:xfrm>
              <a:off x="908" y="3067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电离度：</a:t>
              </a:r>
            </a:p>
          </p:txBody>
        </p:sp>
        <p:graphicFrame>
          <p:nvGraphicFramePr>
            <p:cNvPr id="58380" name="Object 5"/>
            <p:cNvGraphicFramePr>
              <a:graphicFrameLocks noChangeAspect="1"/>
            </p:cNvGraphicFramePr>
            <p:nvPr/>
          </p:nvGraphicFramePr>
          <p:xfrm>
            <a:off x="1701" y="3113"/>
            <a:ext cx="2268" cy="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96" name="公式" r:id="rId7" imgW="1295400" imgH="457200" progId="Equation.3">
                    <p:embed/>
                  </p:oleObj>
                </mc:Choice>
                <mc:Fallback>
                  <p:oleObj name="公式" r:id="rId7" imgW="1295400" imgH="457200" progId="Equation.3">
                    <p:embed/>
                    <p:pic>
                      <p:nvPicPr>
                        <p:cNvPr id="5838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3113"/>
                          <a:ext cx="2268" cy="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81" name="Rectangle 18"/>
            <p:cNvSpPr>
              <a:spLocks noChangeArrowheads="1"/>
            </p:cNvSpPr>
            <p:nvPr/>
          </p:nvSpPr>
          <p:spPr bwMode="auto">
            <a:xfrm>
              <a:off x="612" y="2931"/>
              <a:ext cx="4264" cy="1043"/>
            </a:xfrm>
            <a:prstGeom prst="rect">
              <a:avLst/>
            </a:prstGeom>
            <a:noFill/>
            <a:ln w="76200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endParaRPr>
            </a:p>
          </p:txBody>
        </p:sp>
      </p:grpSp>
      <p:graphicFrame>
        <p:nvGraphicFramePr>
          <p:cNvPr id="16" name="Object 13"/>
          <p:cNvGraphicFramePr>
            <a:graphicFrameLocks noChangeAspect="1"/>
          </p:cNvGraphicFramePr>
          <p:nvPr>
            <p:extLst/>
          </p:nvPr>
        </p:nvGraphicFramePr>
        <p:xfrm>
          <a:off x="2665269" y="1387686"/>
          <a:ext cx="3236912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97" name="Equation" r:id="rId9" imgW="1180800" imgH="482400" progId="Equation.DSMT4">
                  <p:embed/>
                </p:oleObj>
              </mc:Choice>
              <mc:Fallback>
                <p:oleObj name="Equation" r:id="rId9" imgW="1180800" imgH="482400" progId="Equation.DSMT4">
                  <p:embed/>
                  <p:pic>
                    <p:nvPicPr>
                      <p:cNvPr id="1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269" y="1387686"/>
                        <a:ext cx="3236912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046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A3F1EF-A6A5-46D1-809D-449A9CD137FA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479238" name="Rectangle 3"/>
          <p:cNvSpPr>
            <a:spLocks noGrp="1" noRot="1" noChangeArrowheads="1"/>
          </p:cNvSpPr>
          <p:nvPr>
            <p:ph type="body" idx="4294967295"/>
          </p:nvPr>
        </p:nvSpPr>
        <p:spPr bwMode="auto">
          <a:xfrm>
            <a:off x="768350" y="5301381"/>
            <a:ext cx="7597775" cy="12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b="1" i="1" dirty="0" smtClean="0">
                <a:solidFill>
                  <a:srgbClr val="660066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b="1" baseline="-25000" dirty="0" smtClean="0">
                <a:solidFill>
                  <a:srgbClr val="660066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b="1" dirty="0" smtClean="0">
                <a:solidFill>
                  <a:srgbClr val="660066"/>
                </a:solidFill>
              </a:rPr>
              <a:t>介于</a:t>
            </a:r>
            <a:r>
              <a:rPr lang="en-US" altLang="zh-CN" b="1" dirty="0" smtClean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b="1" dirty="0" smtClean="0">
                <a:solidFill>
                  <a:srgbClr val="660066"/>
                </a:solidFill>
              </a:rPr>
              <a:t>与</a:t>
            </a:r>
            <a:r>
              <a:rPr lang="en-US" altLang="zh-CN" b="1" dirty="0" smtClean="0">
                <a:solidFill>
                  <a:srgbClr val="660066"/>
                </a:solidFill>
                <a:latin typeface="宋体" panose="02010600030101010101" pitchFamily="2" charset="-122"/>
              </a:rPr>
              <a:t>1</a:t>
            </a:r>
            <a:r>
              <a:rPr lang="zh-CN" altLang="en-US" b="1" dirty="0" smtClean="0">
                <a:solidFill>
                  <a:srgbClr val="660066"/>
                </a:solidFill>
              </a:rPr>
              <a:t>之间时，结合性质为部分离子，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660066"/>
                </a:solidFill>
              </a:rPr>
              <a:t>部分共价。</a:t>
            </a:r>
            <a:r>
              <a:rPr lang="en-US" altLang="zh-CN" b="1" i="1" dirty="0" smtClean="0">
                <a:solidFill>
                  <a:srgbClr val="660066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b="1" baseline="-25000" dirty="0" smtClean="0">
                <a:solidFill>
                  <a:srgbClr val="660066"/>
                </a:solidFill>
                <a:latin typeface="Times New Roman" panose="02020603050405020304" pitchFamily="18" charset="0"/>
              </a:rPr>
              <a:t>i </a:t>
            </a:r>
            <a:r>
              <a:rPr lang="zh-CN" altLang="en-US" b="1" dirty="0" smtClean="0">
                <a:solidFill>
                  <a:srgbClr val="660066"/>
                </a:solidFill>
              </a:rPr>
              <a:t>越大，离子性成分越强</a:t>
            </a:r>
          </a:p>
        </p:txBody>
      </p:sp>
      <p:sp>
        <p:nvSpPr>
          <p:cNvPr id="59396" name="Text Box 9"/>
          <p:cNvSpPr txBox="1">
            <a:spLocks noChangeArrowheads="1"/>
          </p:cNvSpPr>
          <p:nvPr/>
        </p:nvSpPr>
        <p:spPr bwMode="auto">
          <a:xfrm>
            <a:off x="1547813" y="576263"/>
            <a:ext cx="18605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66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电离度</a:t>
            </a:r>
          </a:p>
        </p:txBody>
      </p:sp>
      <p:graphicFrame>
        <p:nvGraphicFramePr>
          <p:cNvPr id="59397" name="Object 5"/>
          <p:cNvGraphicFramePr>
            <a:graphicFrameLocks noChangeAspect="1"/>
          </p:cNvGraphicFramePr>
          <p:nvPr/>
        </p:nvGraphicFramePr>
        <p:xfrm>
          <a:off x="3635375" y="1268413"/>
          <a:ext cx="360045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49" name="公式" r:id="rId3" imgW="1295400" imgH="457200" progId="Equation.3">
                  <p:embed/>
                </p:oleObj>
              </mc:Choice>
              <mc:Fallback>
                <p:oleObj name="公式" r:id="rId3" imgW="1295400" imgH="457200" progId="Equation.3">
                  <p:embed/>
                  <p:pic>
                    <p:nvPicPr>
                      <p:cNvPr id="593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268413"/>
                        <a:ext cx="3600450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8" name="Rectangle 13"/>
          <p:cNvSpPr>
            <a:spLocks noChangeArrowheads="1"/>
          </p:cNvSpPr>
          <p:nvPr/>
        </p:nvSpPr>
        <p:spPr bwMode="auto">
          <a:xfrm>
            <a:off x="3419475" y="1125538"/>
            <a:ext cx="4105275" cy="1511300"/>
          </a:xfrm>
          <a:prstGeom prst="rect">
            <a:avLst/>
          </a:prstGeom>
          <a:noFill/>
          <a:ln w="762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</a:endParaRPr>
          </a:p>
        </p:txBody>
      </p:sp>
      <p:grpSp>
        <p:nvGrpSpPr>
          <p:cNvPr id="479254" name="Group 22"/>
          <p:cNvGrpSpPr>
            <a:grpSpLocks/>
          </p:cNvGrpSpPr>
          <p:nvPr/>
        </p:nvGrpSpPr>
        <p:grpSpPr bwMode="auto">
          <a:xfrm>
            <a:off x="6777930" y="3394075"/>
            <a:ext cx="2114550" cy="519113"/>
            <a:chOff x="3107" y="1969"/>
            <a:chExt cx="1332" cy="327"/>
          </a:xfrm>
        </p:grpSpPr>
        <p:sp>
          <p:nvSpPr>
            <p:cNvPr id="59411" name="AutoShape 18"/>
            <p:cNvSpPr>
              <a:spLocks noChangeArrowheads="1"/>
            </p:cNvSpPr>
            <p:nvPr/>
          </p:nvSpPr>
          <p:spPr bwMode="auto">
            <a:xfrm>
              <a:off x="3107" y="2052"/>
              <a:ext cx="499" cy="226"/>
            </a:xfrm>
            <a:prstGeom prst="rightArrow">
              <a:avLst>
                <a:gd name="adj1" fmla="val 50000"/>
                <a:gd name="adj2" fmla="val 55199"/>
              </a:avLst>
            </a:prstGeom>
            <a:gradFill rotWithShape="1">
              <a:gsLst>
                <a:gs pos="0">
                  <a:srgbClr val="8FBCE9"/>
                </a:gs>
                <a:gs pos="100000">
                  <a:srgbClr val="0066CC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endParaRPr>
            </a:p>
          </p:txBody>
        </p:sp>
        <p:sp>
          <p:nvSpPr>
            <p:cNvPr id="59412" name="Text Box 20"/>
            <p:cNvSpPr txBox="1">
              <a:spLocks noChangeArrowheads="1"/>
            </p:cNvSpPr>
            <p:nvPr/>
          </p:nvSpPr>
          <p:spPr bwMode="auto">
            <a:xfrm>
              <a:off x="3651" y="1969"/>
              <a:ext cx="7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离子键</a:t>
              </a:r>
            </a:p>
          </p:txBody>
        </p:sp>
      </p:grpSp>
      <p:grpSp>
        <p:nvGrpSpPr>
          <p:cNvPr id="479262" name="Group 30"/>
          <p:cNvGrpSpPr>
            <a:grpSpLocks/>
          </p:cNvGrpSpPr>
          <p:nvPr/>
        </p:nvGrpSpPr>
        <p:grpSpPr bwMode="auto">
          <a:xfrm>
            <a:off x="6804025" y="4797425"/>
            <a:ext cx="2114550" cy="519113"/>
            <a:chOff x="3090" y="2556"/>
            <a:chExt cx="1332" cy="327"/>
          </a:xfrm>
        </p:grpSpPr>
        <p:sp>
          <p:nvSpPr>
            <p:cNvPr id="59409" name="AutoShape 21"/>
            <p:cNvSpPr>
              <a:spLocks noChangeArrowheads="1"/>
            </p:cNvSpPr>
            <p:nvPr/>
          </p:nvSpPr>
          <p:spPr bwMode="auto">
            <a:xfrm>
              <a:off x="3090" y="2646"/>
              <a:ext cx="499" cy="226"/>
            </a:xfrm>
            <a:prstGeom prst="rightArrow">
              <a:avLst>
                <a:gd name="adj1" fmla="val 50000"/>
                <a:gd name="adj2" fmla="val 55199"/>
              </a:avLst>
            </a:prstGeom>
            <a:gradFill rotWithShape="1">
              <a:gsLst>
                <a:gs pos="0">
                  <a:srgbClr val="FFC2FF"/>
                </a:gs>
                <a:gs pos="100000">
                  <a:srgbClr val="FF00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endParaRPr>
            </a:p>
          </p:txBody>
        </p:sp>
        <p:sp>
          <p:nvSpPr>
            <p:cNvPr id="59410" name="Text Box 23"/>
            <p:cNvSpPr txBox="1">
              <a:spLocks noChangeArrowheads="1"/>
            </p:cNvSpPr>
            <p:nvPr/>
          </p:nvSpPr>
          <p:spPr bwMode="auto">
            <a:xfrm>
              <a:off x="3634" y="2556"/>
              <a:ext cx="7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共价键</a:t>
              </a:r>
            </a:p>
          </p:txBody>
        </p:sp>
      </p:grpSp>
      <p:grpSp>
        <p:nvGrpSpPr>
          <p:cNvPr id="479260" name="Group 28"/>
          <p:cNvGrpSpPr>
            <a:grpSpLocks/>
          </p:cNvGrpSpPr>
          <p:nvPr/>
        </p:nvGrpSpPr>
        <p:grpSpPr bwMode="auto">
          <a:xfrm>
            <a:off x="1116013" y="2921000"/>
            <a:ext cx="7250112" cy="1084263"/>
            <a:chOff x="703" y="1898"/>
            <a:chExt cx="4567" cy="683"/>
          </a:xfrm>
        </p:grpSpPr>
        <p:graphicFrame>
          <p:nvGraphicFramePr>
            <p:cNvPr id="59406" name="Object 5"/>
            <p:cNvGraphicFramePr>
              <a:graphicFrameLocks noChangeAspect="1"/>
            </p:cNvGraphicFramePr>
            <p:nvPr/>
          </p:nvGraphicFramePr>
          <p:xfrm>
            <a:off x="793" y="1898"/>
            <a:ext cx="1177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50" name="公式" r:id="rId5" imgW="787400" imgH="228600" progId="Equation.3">
                    <p:embed/>
                  </p:oleObj>
                </mc:Choice>
                <mc:Fallback>
                  <p:oleObj name="公式" r:id="rId5" imgW="787400" imgH="228600" progId="Equation.3">
                    <p:embed/>
                    <p:pic>
                      <p:nvPicPr>
                        <p:cNvPr id="5940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" y="1898"/>
                          <a:ext cx="1177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07" name="Text Box 16"/>
            <p:cNvSpPr txBox="1">
              <a:spLocks noChangeArrowheads="1"/>
            </p:cNvSpPr>
            <p:nvPr/>
          </p:nvSpPr>
          <p:spPr bwMode="auto">
            <a:xfrm>
              <a:off x="2210" y="1965"/>
              <a:ext cx="306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B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原子的价电子完全转移到</a:t>
              </a: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A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原子，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离子结合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endParaRPr>
            </a:p>
          </p:txBody>
        </p:sp>
        <p:graphicFrame>
          <p:nvGraphicFramePr>
            <p:cNvPr id="59408" name="Object 5"/>
            <p:cNvGraphicFramePr>
              <a:graphicFrameLocks noChangeAspect="1"/>
            </p:cNvGraphicFramePr>
            <p:nvPr/>
          </p:nvGraphicFramePr>
          <p:xfrm>
            <a:off x="703" y="2251"/>
            <a:ext cx="1444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51" name="公式" r:id="rId7" imgW="926698" imgH="215806" progId="Equation.3">
                    <p:embed/>
                  </p:oleObj>
                </mc:Choice>
                <mc:Fallback>
                  <p:oleObj name="公式" r:id="rId7" imgW="926698" imgH="215806" progId="Equation.3">
                    <p:embed/>
                    <p:pic>
                      <p:nvPicPr>
                        <p:cNvPr id="5940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3" y="2251"/>
                          <a:ext cx="1444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9263" name="Group 31"/>
          <p:cNvGrpSpPr>
            <a:grpSpLocks/>
          </p:cNvGrpSpPr>
          <p:nvPr/>
        </p:nvGrpSpPr>
        <p:grpSpPr bwMode="auto">
          <a:xfrm>
            <a:off x="1042988" y="4127500"/>
            <a:ext cx="6688137" cy="1030288"/>
            <a:chOff x="657" y="2600"/>
            <a:chExt cx="4213" cy="649"/>
          </a:xfrm>
        </p:grpSpPr>
        <p:graphicFrame>
          <p:nvGraphicFramePr>
            <p:cNvPr id="59403" name="Object 5"/>
            <p:cNvGraphicFramePr>
              <a:graphicFrameLocks noChangeAspect="1"/>
            </p:cNvGraphicFramePr>
            <p:nvPr/>
          </p:nvGraphicFramePr>
          <p:xfrm>
            <a:off x="822" y="2601"/>
            <a:ext cx="1179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52" name="公式" r:id="rId9" imgW="787400" imgH="228600" progId="Equation.3">
                    <p:embed/>
                  </p:oleObj>
                </mc:Choice>
                <mc:Fallback>
                  <p:oleObj name="公式" r:id="rId9" imgW="787400" imgH="228600" progId="Equation.3">
                    <p:embed/>
                    <p:pic>
                      <p:nvPicPr>
                        <p:cNvPr id="5940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" y="2601"/>
                          <a:ext cx="1179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404" name="Text Box 17"/>
            <p:cNvSpPr txBox="1">
              <a:spLocks noChangeArrowheads="1"/>
            </p:cNvSpPr>
            <p:nvPr/>
          </p:nvSpPr>
          <p:spPr bwMode="auto">
            <a:xfrm>
              <a:off x="2290" y="2600"/>
              <a:ext cx="258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A 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和</a:t>
              </a: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B 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原子的价电子均匀分布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两个原子共享所有价电子</a:t>
              </a:r>
            </a:p>
          </p:txBody>
        </p:sp>
        <p:graphicFrame>
          <p:nvGraphicFramePr>
            <p:cNvPr id="59405" name="Object 29"/>
            <p:cNvGraphicFramePr>
              <a:graphicFrameLocks noChangeAspect="1"/>
            </p:cNvGraphicFramePr>
            <p:nvPr/>
          </p:nvGraphicFramePr>
          <p:xfrm>
            <a:off x="657" y="2964"/>
            <a:ext cx="1593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53" name="公式" r:id="rId11" imgW="1205977" imgH="215806" progId="Equation.3">
                    <p:embed/>
                  </p:oleObj>
                </mc:Choice>
                <mc:Fallback>
                  <p:oleObj name="公式" r:id="rId11" imgW="1205977" imgH="215806" progId="Equation.3">
                    <p:embed/>
                    <p:pic>
                      <p:nvPicPr>
                        <p:cNvPr id="59405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964"/>
                          <a:ext cx="1593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8921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" y="57620"/>
            <a:ext cx="914479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3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676275"/>
            <a:ext cx="3313112" cy="304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灯片编号占位符 7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078B1E-7734-4D94-A0EF-E3DE55D9922B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67588" name="Rectangle 4"/>
          <p:cNvSpPr>
            <a:spLocks noGrp="1" noRot="1" noChangeArrowheads="1"/>
          </p:cNvSpPr>
          <p:nvPr>
            <p:ph type="body" sz="half" idx="4294967295"/>
          </p:nvPr>
        </p:nvSpPr>
        <p:spPr bwMode="auto">
          <a:xfrm>
            <a:off x="755650" y="1628775"/>
            <a:ext cx="6815138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2600" b="1" dirty="0" smtClean="0"/>
              <a:t>以</a:t>
            </a:r>
            <a:r>
              <a:rPr lang="en-US" altLang="zh-CN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NaCl</a:t>
            </a:r>
            <a:r>
              <a:rPr lang="zh-CN" altLang="en-US" sz="2600" b="1" dirty="0" smtClean="0"/>
              <a:t>晶体为例</a:t>
            </a:r>
          </a:p>
          <a:p>
            <a:pPr lvl="1" eaLnBrk="1" hangingPunct="1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离子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-—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点电荷</a:t>
            </a:r>
          </a:p>
          <a:p>
            <a:pPr lvl="2" eaLnBrk="1" hangingPunct="1">
              <a:buFontTx/>
              <a:buNone/>
            </a:pPr>
            <a:endParaRPr lang="zh-CN" altLang="en-US" sz="2000" b="1" dirty="0" smtClean="0"/>
          </a:p>
          <a:p>
            <a:pPr lvl="2" eaLnBrk="1" hangingPunct="1"/>
            <a:endParaRPr lang="zh-CN" altLang="en-US" sz="2000" b="1" dirty="0" smtClean="0"/>
          </a:p>
          <a:p>
            <a:pPr lvl="1" eaLnBrk="1" hangingPunct="1"/>
            <a:endParaRPr lang="zh-CN" altLang="en-US" sz="2400" b="1" dirty="0" smtClean="0"/>
          </a:p>
        </p:txBody>
      </p:sp>
      <p:graphicFrame>
        <p:nvGraphicFramePr>
          <p:cNvPr id="67589" name="Object 5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95288" y="3182938"/>
          <a:ext cx="4729162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7" name="公式" r:id="rId4" imgW="2070000" imgH="482400" progId="Equation.3">
                  <p:embed/>
                </p:oleObj>
              </mc:Choice>
              <mc:Fallback>
                <p:oleObj name="公式" r:id="rId4" imgW="2070000" imgH="482400" progId="Equation.3">
                  <p:embed/>
                  <p:pic>
                    <p:nvPicPr>
                      <p:cNvPr id="67589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182938"/>
                        <a:ext cx="4729162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0" name="Rectangle 2"/>
          <p:cNvSpPr>
            <a:spLocks noRot="1" noChangeArrowheads="1"/>
          </p:cNvSpPr>
          <p:nvPr/>
        </p:nvSpPr>
        <p:spPr bwMode="auto">
          <a:xfrm>
            <a:off x="1524000" y="190500"/>
            <a:ext cx="70104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离子晶体的结合能</a:t>
            </a:r>
          </a:p>
        </p:txBody>
      </p:sp>
      <p:sp>
        <p:nvSpPr>
          <p:cNvPr id="67591" name="Line 13"/>
          <p:cNvSpPr>
            <a:spLocks noChangeShapeType="1"/>
          </p:cNvSpPr>
          <p:nvPr/>
        </p:nvSpPr>
        <p:spPr bwMode="auto">
          <a:xfrm flipV="1">
            <a:off x="5940425" y="908050"/>
            <a:ext cx="1800225" cy="2665413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sp>
        <p:nvSpPr>
          <p:cNvPr id="67592" name="Text Box 14"/>
          <p:cNvSpPr txBox="1">
            <a:spLocks noChangeArrowheads="1"/>
          </p:cNvSpPr>
          <p:nvPr/>
        </p:nvSpPr>
        <p:spPr bwMode="auto">
          <a:xfrm>
            <a:off x="7451725" y="52387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R</a:t>
            </a:r>
          </a:p>
        </p:txBody>
      </p:sp>
      <p:graphicFrame>
        <p:nvGraphicFramePr>
          <p:cNvPr id="67593" name="Object 5"/>
          <p:cNvGraphicFramePr>
            <a:graphicFrameLocks noChangeAspect="1"/>
          </p:cNvGraphicFramePr>
          <p:nvPr/>
        </p:nvGraphicFramePr>
        <p:xfrm>
          <a:off x="5508625" y="3844925"/>
          <a:ext cx="33289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8" name="公式" r:id="rId6" imgW="1447800" imgH="241300" progId="Equation.3">
                  <p:embed/>
                </p:oleObj>
              </mc:Choice>
              <mc:Fallback>
                <p:oleObj name="公式" r:id="rId6" imgW="1447800" imgH="241300" progId="Equation.3">
                  <p:embed/>
                  <p:pic>
                    <p:nvPicPr>
                      <p:cNvPr id="675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844925"/>
                        <a:ext cx="3328988" cy="5921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4" name="Rectangle 16"/>
          <p:cNvSpPr>
            <a:spLocks noChangeArrowheads="1"/>
          </p:cNvSpPr>
          <p:nvPr/>
        </p:nvSpPr>
        <p:spPr bwMode="auto">
          <a:xfrm>
            <a:off x="-215900" y="2636838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99CCCC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单个离子的平均库仑能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7595" name="Object 5"/>
          <p:cNvGraphicFramePr>
            <a:graphicFrameLocks noChangeAspect="1"/>
          </p:cNvGraphicFramePr>
          <p:nvPr/>
        </p:nvGraphicFramePr>
        <p:xfrm>
          <a:off x="4783138" y="5064125"/>
          <a:ext cx="277812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9" name="公式" r:id="rId8" imgW="114151" imgH="215619" progId="Equation.3">
                  <p:embed/>
                </p:oleObj>
              </mc:Choice>
              <mc:Fallback>
                <p:oleObj name="公式" r:id="rId8" imgW="114151" imgH="215619" progId="Equation.3">
                  <p:embed/>
                  <p:pic>
                    <p:nvPicPr>
                      <p:cNvPr id="6759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138" y="5064125"/>
                        <a:ext cx="277812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6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</a:endParaRPr>
          </a:p>
        </p:txBody>
      </p:sp>
      <p:graphicFrame>
        <p:nvGraphicFramePr>
          <p:cNvPr id="67597" name="Object 18"/>
          <p:cNvGraphicFramePr>
            <a:graphicFrameLocks noChangeAspect="1"/>
          </p:cNvGraphicFramePr>
          <p:nvPr/>
        </p:nvGraphicFramePr>
        <p:xfrm>
          <a:off x="3276600" y="5819775"/>
          <a:ext cx="287972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0" name="公式" r:id="rId10" imgW="1168400" imgH="228600" progId="Equation.3">
                  <p:embed/>
                </p:oleObj>
              </mc:Choice>
              <mc:Fallback>
                <p:oleObj name="公式" r:id="rId10" imgW="1168400" imgH="228600" progId="Equation.3">
                  <p:embed/>
                  <p:pic>
                    <p:nvPicPr>
                      <p:cNvPr id="67597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819775"/>
                        <a:ext cx="287972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8" name="Object 20"/>
          <p:cNvGraphicFramePr>
            <a:graphicFrameLocks noChangeAspect="1"/>
          </p:cNvGraphicFramePr>
          <p:nvPr/>
        </p:nvGraphicFramePr>
        <p:xfrm>
          <a:off x="3276600" y="4884738"/>
          <a:ext cx="28479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01" name="公式" r:id="rId12" imgW="1155700" imgH="228600" progId="Equation.3">
                  <p:embed/>
                </p:oleObj>
              </mc:Choice>
              <mc:Fallback>
                <p:oleObj name="公式" r:id="rId12" imgW="1155700" imgH="228600" progId="Equation.3">
                  <p:embed/>
                  <p:pic>
                    <p:nvPicPr>
                      <p:cNvPr id="6759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884738"/>
                        <a:ext cx="28479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9" name="Text Box 21"/>
          <p:cNvSpPr txBox="1">
            <a:spLocks noChangeArrowheads="1"/>
          </p:cNvSpPr>
          <p:nvPr/>
        </p:nvSpPr>
        <p:spPr bwMode="auto">
          <a:xfrm>
            <a:off x="2681288" y="445135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同性：</a:t>
            </a:r>
          </a:p>
        </p:txBody>
      </p:sp>
      <p:sp>
        <p:nvSpPr>
          <p:cNvPr id="67600" name="Text Box 22"/>
          <p:cNvSpPr txBox="1">
            <a:spLocks noChangeArrowheads="1"/>
          </p:cNvSpPr>
          <p:nvPr/>
        </p:nvSpPr>
        <p:spPr bwMode="auto">
          <a:xfrm>
            <a:off x="2628900" y="545941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异性：</a:t>
            </a:r>
          </a:p>
        </p:txBody>
      </p:sp>
      <p:sp>
        <p:nvSpPr>
          <p:cNvPr id="67601" name="TextBox 1"/>
          <p:cNvSpPr txBox="1">
            <a:spLocks noChangeArrowheads="1"/>
          </p:cNvSpPr>
          <p:nvPr/>
        </p:nvSpPr>
        <p:spPr bwMode="auto">
          <a:xfrm>
            <a:off x="179388" y="4545013"/>
            <a:ext cx="2339975" cy="13843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由于离子间的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库仑作用为两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个离子所共有</a:t>
            </a:r>
          </a:p>
        </p:txBody>
      </p:sp>
      <p:cxnSp>
        <p:nvCxnSpPr>
          <p:cNvPr id="67602" name="直接箭头连接符 3"/>
          <p:cNvCxnSpPr>
            <a:cxnSpLocks noChangeShapeType="1"/>
          </p:cNvCxnSpPr>
          <p:nvPr/>
        </p:nvCxnSpPr>
        <p:spPr bwMode="auto">
          <a:xfrm flipH="1" flipV="1">
            <a:off x="539750" y="4076700"/>
            <a:ext cx="71438" cy="468313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0682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7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186C3C-8CE2-483F-B314-DBEE45D17E66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68611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1524000" y="190500"/>
            <a:ext cx="7010400" cy="1527175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zh-CN" altLang="en-US" sz="4400" smtClean="0">
                <a:solidFill>
                  <a:srgbClr val="000099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离子晶体的结合能</a:t>
            </a:r>
          </a:p>
        </p:txBody>
      </p:sp>
      <p:sp>
        <p:nvSpPr>
          <p:cNvPr id="68613" name="Rectangle 8"/>
          <p:cNvSpPr>
            <a:spLocks noChangeArrowheads="1"/>
          </p:cNvSpPr>
          <p:nvPr/>
        </p:nvSpPr>
        <p:spPr bwMode="auto">
          <a:xfrm>
            <a:off x="1444625" y="2492375"/>
            <a:ext cx="262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原胞的平均库仑能</a:t>
            </a:r>
          </a:p>
        </p:txBody>
      </p:sp>
      <p:graphicFrame>
        <p:nvGraphicFramePr>
          <p:cNvPr id="68614" name="Object 7"/>
          <p:cNvGraphicFramePr>
            <a:graphicFrameLocks noChangeAspect="1"/>
          </p:cNvGraphicFramePr>
          <p:nvPr/>
        </p:nvGraphicFramePr>
        <p:xfrm>
          <a:off x="2411413" y="3068638"/>
          <a:ext cx="561657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97" name="公式" r:id="rId3" imgW="2298700" imgH="482600" progId="Equation.3">
                  <p:embed/>
                </p:oleObj>
              </mc:Choice>
              <mc:Fallback>
                <p:oleObj name="公式" r:id="rId3" imgW="2298700" imgH="482600" progId="Equation.3">
                  <p:embed/>
                  <p:pic>
                    <p:nvPicPr>
                      <p:cNvPr id="686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068638"/>
                        <a:ext cx="561657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5" name="Text Box 10"/>
          <p:cNvSpPr txBox="1">
            <a:spLocks noChangeArrowheads="1"/>
          </p:cNvSpPr>
          <p:nvPr/>
        </p:nvSpPr>
        <p:spPr bwMode="auto">
          <a:xfrm>
            <a:off x="1166813" y="524827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</a:endParaRPr>
          </a:p>
        </p:txBody>
      </p:sp>
      <p:sp>
        <p:nvSpPr>
          <p:cNvPr id="68616" name="Rectangle 8"/>
          <p:cNvSpPr>
            <a:spLocks noChangeArrowheads="1"/>
          </p:cNvSpPr>
          <p:nvPr/>
        </p:nvSpPr>
        <p:spPr bwMode="auto">
          <a:xfrm>
            <a:off x="1619250" y="4868863"/>
            <a:ext cx="62808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sym typeface="Symbol" panose="05050102010706020507" pitchFamily="18" charset="2"/>
              </a:rPr>
              <a:t></a:t>
            </a:r>
            <a:r>
              <a:rPr kumimoji="0" lang="zh-CN" alt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sym typeface="Symbol" panose="05050102010706020507" pitchFamily="18" charset="2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sym typeface="Symbol" panose="05050102010706020507" pitchFamily="18" charset="2"/>
              </a:rPr>
              <a:t>只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sym typeface="Symbol" panose="05050102010706020507" pitchFamily="18" charset="2"/>
              </a:rPr>
              <a:t>跟晶格形式有关，称为马德隆常数</a:t>
            </a:r>
          </a:p>
        </p:txBody>
      </p:sp>
      <p:sp>
        <p:nvSpPr>
          <p:cNvPr id="604172" name="Rectangle 12"/>
          <p:cNvSpPr>
            <a:spLocks noChangeArrowheads="1"/>
          </p:cNvSpPr>
          <p:nvPr/>
        </p:nvSpPr>
        <p:spPr bwMode="auto">
          <a:xfrm>
            <a:off x="3419475" y="2997200"/>
            <a:ext cx="3024188" cy="1368425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</a:endParaRPr>
          </a:p>
        </p:txBody>
      </p:sp>
      <p:sp>
        <p:nvSpPr>
          <p:cNvPr id="11" name="Rectangle 4"/>
          <p:cNvSpPr txBox="1">
            <a:spLocks noRot="1" noChangeArrowheads="1"/>
          </p:cNvSpPr>
          <p:nvPr/>
        </p:nvSpPr>
        <p:spPr bwMode="auto">
          <a:xfrm>
            <a:off x="755650" y="1628775"/>
            <a:ext cx="7632774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+mn-lt"/>
                <a:ea typeface="宋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+mn-lt"/>
                <a:ea typeface="宋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66"/>
              </a:buClr>
              <a:buSzPct val="70000"/>
              <a:buFont typeface="Wingdings" panose="05000000000000000000" pitchFamily="2" charset="2"/>
              <a:buChar char="¢"/>
              <a:tabLst/>
              <a:defRPr/>
            </a:pPr>
            <a:r>
              <a:rPr kumimoji="0" lang="zh-CN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以</a:t>
            </a:r>
            <a:r>
              <a:rPr kumimoji="0" lang="en-US" altLang="zh-CN" sz="2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NaCl</a:t>
            </a:r>
            <a:r>
              <a:rPr kumimoji="0" lang="zh-CN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 pitchFamily="2" charset="-122"/>
                <a:cs typeface="+mn-cs"/>
              </a:rPr>
              <a:t>晶体为例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CCCC"/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一个原胞中含有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Na</a:t>
            </a:r>
            <a:r>
              <a:rPr kumimoji="0" lang="en-US" altLang="zh-CN" sz="24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+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离子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Cl</a:t>
            </a:r>
            <a:r>
              <a:rPr kumimoji="0" lang="en-US" altLang="zh-CN" sz="2400" b="1" i="0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itchFamily="2" charset="-122"/>
                <a:cs typeface="Times New Roman" panose="02020603050405020304" pitchFamily="18" charset="0"/>
              </a:rPr>
              <a:t>离子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CCCC"/>
              </a:buClr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CCCC"/>
              </a:buClr>
              <a:buSzTx/>
              <a:buFontTx/>
              <a:buChar char="•"/>
              <a:tabLst/>
              <a:defRPr/>
            </a:pP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CCCC"/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77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7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9EE0C0-F375-4D16-966D-7C3840730940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73731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1524000" y="190500"/>
            <a:ext cx="7010400" cy="1527175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zh-CN" altLang="en-US" sz="4400" smtClean="0">
                <a:solidFill>
                  <a:srgbClr val="000099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共价结合</a:t>
            </a:r>
          </a:p>
        </p:txBody>
      </p:sp>
      <p:grpSp>
        <p:nvGrpSpPr>
          <p:cNvPr id="73732" name="Group 8"/>
          <p:cNvGrpSpPr>
            <a:grpSpLocks/>
          </p:cNvGrpSpPr>
          <p:nvPr/>
        </p:nvGrpSpPr>
        <p:grpSpPr bwMode="auto">
          <a:xfrm>
            <a:off x="6659563" y="2477840"/>
            <a:ext cx="2114550" cy="519112"/>
            <a:chOff x="3090" y="2556"/>
            <a:chExt cx="1332" cy="327"/>
          </a:xfrm>
        </p:grpSpPr>
        <p:sp>
          <p:nvSpPr>
            <p:cNvPr id="73791" name="AutoShape 9"/>
            <p:cNvSpPr>
              <a:spLocks noChangeArrowheads="1"/>
            </p:cNvSpPr>
            <p:nvPr/>
          </p:nvSpPr>
          <p:spPr bwMode="auto">
            <a:xfrm>
              <a:off x="3090" y="2646"/>
              <a:ext cx="499" cy="226"/>
            </a:xfrm>
            <a:prstGeom prst="rightArrow">
              <a:avLst>
                <a:gd name="adj1" fmla="val 50000"/>
                <a:gd name="adj2" fmla="val 55199"/>
              </a:avLst>
            </a:prstGeom>
            <a:gradFill rotWithShape="1">
              <a:gsLst>
                <a:gs pos="0">
                  <a:srgbClr val="FFC2FF"/>
                </a:gs>
                <a:gs pos="100000">
                  <a:srgbClr val="FF00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endParaRPr>
            </a:p>
          </p:txBody>
        </p:sp>
        <p:sp>
          <p:nvSpPr>
            <p:cNvPr id="73792" name="Text Box 10"/>
            <p:cNvSpPr txBox="1">
              <a:spLocks noChangeArrowheads="1"/>
            </p:cNvSpPr>
            <p:nvPr/>
          </p:nvSpPr>
          <p:spPr bwMode="auto">
            <a:xfrm>
              <a:off x="3634" y="2556"/>
              <a:ext cx="78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共价键</a:t>
              </a:r>
            </a:p>
          </p:txBody>
        </p:sp>
      </p:grpSp>
      <p:grpSp>
        <p:nvGrpSpPr>
          <p:cNvPr id="73733" name="Group 11"/>
          <p:cNvGrpSpPr>
            <a:grpSpLocks/>
          </p:cNvGrpSpPr>
          <p:nvPr/>
        </p:nvGrpSpPr>
        <p:grpSpPr bwMode="auto">
          <a:xfrm>
            <a:off x="1042988" y="1678633"/>
            <a:ext cx="6688137" cy="1030287"/>
            <a:chOff x="657" y="2600"/>
            <a:chExt cx="4213" cy="649"/>
          </a:xfrm>
        </p:grpSpPr>
        <p:graphicFrame>
          <p:nvGraphicFramePr>
            <p:cNvPr id="73788" name="Object 5"/>
            <p:cNvGraphicFramePr>
              <a:graphicFrameLocks noChangeAspect="1"/>
            </p:cNvGraphicFramePr>
            <p:nvPr/>
          </p:nvGraphicFramePr>
          <p:xfrm>
            <a:off x="822" y="2601"/>
            <a:ext cx="1179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383" name="公式" r:id="rId3" imgW="787400" imgH="228600" progId="Equation.3">
                    <p:embed/>
                  </p:oleObj>
                </mc:Choice>
                <mc:Fallback>
                  <p:oleObj name="公式" r:id="rId3" imgW="787400" imgH="228600" progId="Equation.3">
                    <p:embed/>
                    <p:pic>
                      <p:nvPicPr>
                        <p:cNvPr id="7378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" y="2601"/>
                          <a:ext cx="1179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789" name="Text Box 13"/>
            <p:cNvSpPr txBox="1">
              <a:spLocks noChangeArrowheads="1"/>
            </p:cNvSpPr>
            <p:nvPr/>
          </p:nvSpPr>
          <p:spPr bwMode="auto">
            <a:xfrm>
              <a:off x="2290" y="2600"/>
              <a:ext cx="258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A 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和</a:t>
              </a: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B 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原子的价电子均匀分布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两个原子共享所有价电子</a:t>
              </a:r>
            </a:p>
          </p:txBody>
        </p:sp>
        <p:graphicFrame>
          <p:nvGraphicFramePr>
            <p:cNvPr id="73790" name="Object 14"/>
            <p:cNvGraphicFramePr>
              <a:graphicFrameLocks noChangeAspect="1"/>
            </p:cNvGraphicFramePr>
            <p:nvPr/>
          </p:nvGraphicFramePr>
          <p:xfrm>
            <a:off x="657" y="2964"/>
            <a:ext cx="1593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384" name="公式" r:id="rId5" imgW="1205977" imgH="215806" progId="Equation.3">
                    <p:embed/>
                  </p:oleObj>
                </mc:Choice>
                <mc:Fallback>
                  <p:oleObj name="公式" r:id="rId5" imgW="1205977" imgH="215806" progId="Equation.3">
                    <p:embed/>
                    <p:pic>
                      <p:nvPicPr>
                        <p:cNvPr id="7379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964"/>
                          <a:ext cx="1593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3734" name="Text Box 15"/>
          <p:cNvSpPr txBox="1">
            <a:spLocks noChangeArrowheads="1"/>
          </p:cNvSpPr>
          <p:nvPr/>
        </p:nvSpPr>
        <p:spPr bwMode="auto">
          <a:xfrm>
            <a:off x="1476375" y="3213100"/>
            <a:ext cx="567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共价结合的晶体称为共价晶体或同极晶体</a:t>
            </a:r>
          </a:p>
        </p:txBody>
      </p:sp>
      <p:graphicFrame>
        <p:nvGraphicFramePr>
          <p:cNvPr id="651289" name="Group 25"/>
          <p:cNvGraphicFramePr>
            <a:graphicFrameLocks noGrp="1"/>
          </p:cNvGraphicFramePr>
          <p:nvPr>
            <p:extLst/>
          </p:nvPr>
        </p:nvGraphicFramePr>
        <p:xfrm>
          <a:off x="279400" y="4292749"/>
          <a:ext cx="8208963" cy="1512887"/>
        </p:xfrm>
        <a:graphic>
          <a:graphicData uri="http://schemas.openxmlformats.org/drawingml/2006/table">
            <a:tbl>
              <a:tblPr/>
              <a:tblGrid>
                <a:gridCol w="13493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397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9216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6518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792162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　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楷体_GB2312" pitchFamily="49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51321" name="Text Box 57"/>
          <p:cNvSpPr txBox="1">
            <a:spLocks noChangeArrowheads="1"/>
          </p:cNvSpPr>
          <p:nvPr/>
        </p:nvSpPr>
        <p:spPr bwMode="auto">
          <a:xfrm>
            <a:off x="639763" y="4437211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晶体</a:t>
            </a:r>
          </a:p>
        </p:txBody>
      </p:sp>
      <p:sp>
        <p:nvSpPr>
          <p:cNvPr id="651322" name="Text Box 58"/>
          <p:cNvSpPr txBox="1">
            <a:spLocks noChangeArrowheads="1"/>
          </p:cNvSpPr>
          <p:nvPr/>
        </p:nvSpPr>
        <p:spPr bwMode="auto">
          <a:xfrm>
            <a:off x="1863725" y="4488011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C</a:t>
            </a:r>
          </a:p>
        </p:txBody>
      </p:sp>
      <p:sp>
        <p:nvSpPr>
          <p:cNvPr id="651323" name="Text Box 59"/>
          <p:cNvSpPr txBox="1">
            <a:spLocks noChangeArrowheads="1"/>
          </p:cNvSpPr>
          <p:nvPr/>
        </p:nvSpPr>
        <p:spPr bwMode="auto">
          <a:xfrm>
            <a:off x="2655888" y="4488011"/>
            <a:ext cx="43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Si</a:t>
            </a:r>
          </a:p>
        </p:txBody>
      </p:sp>
      <p:sp>
        <p:nvSpPr>
          <p:cNvPr id="651324" name="Text Box 60"/>
          <p:cNvSpPr txBox="1">
            <a:spLocks noChangeArrowheads="1"/>
          </p:cNvSpPr>
          <p:nvPr/>
        </p:nvSpPr>
        <p:spPr bwMode="auto">
          <a:xfrm>
            <a:off x="3419475" y="4488011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Ge</a:t>
            </a:r>
          </a:p>
        </p:txBody>
      </p:sp>
      <p:sp>
        <p:nvSpPr>
          <p:cNvPr id="651325" name="Text Box 61"/>
          <p:cNvSpPr txBox="1">
            <a:spLocks noChangeArrowheads="1"/>
          </p:cNvSpPr>
          <p:nvPr/>
        </p:nvSpPr>
        <p:spPr bwMode="auto">
          <a:xfrm>
            <a:off x="4167188" y="4488011"/>
            <a:ext cx="658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SiC</a:t>
            </a:r>
          </a:p>
        </p:txBody>
      </p:sp>
      <p:sp>
        <p:nvSpPr>
          <p:cNvPr id="651326" name="Text Box 62"/>
          <p:cNvSpPr txBox="1">
            <a:spLocks noChangeArrowheads="1"/>
          </p:cNvSpPr>
          <p:nvPr/>
        </p:nvSpPr>
        <p:spPr bwMode="auto">
          <a:xfrm>
            <a:off x="4959350" y="4488011"/>
            <a:ext cx="91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GaAs</a:t>
            </a:r>
          </a:p>
        </p:txBody>
      </p:sp>
      <p:sp>
        <p:nvSpPr>
          <p:cNvPr id="651327" name="Text Box 63"/>
          <p:cNvSpPr txBox="1">
            <a:spLocks noChangeArrowheads="1"/>
          </p:cNvSpPr>
          <p:nvPr/>
        </p:nvSpPr>
        <p:spPr bwMode="auto">
          <a:xfrm>
            <a:off x="6021388" y="4488011"/>
            <a:ext cx="658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InP</a:t>
            </a:r>
          </a:p>
        </p:txBody>
      </p:sp>
      <p:sp>
        <p:nvSpPr>
          <p:cNvPr id="651328" name="Text Box 64"/>
          <p:cNvSpPr txBox="1">
            <a:spLocks noChangeArrowheads="1"/>
          </p:cNvSpPr>
          <p:nvPr/>
        </p:nvSpPr>
        <p:spPr bwMode="auto">
          <a:xfrm>
            <a:off x="6759575" y="4488011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GaN</a:t>
            </a:r>
          </a:p>
        </p:txBody>
      </p:sp>
      <p:sp>
        <p:nvSpPr>
          <p:cNvPr id="651329" name="Text Box 65"/>
          <p:cNvSpPr txBox="1">
            <a:spLocks noChangeArrowheads="1"/>
          </p:cNvSpPr>
          <p:nvPr/>
        </p:nvSpPr>
        <p:spPr bwMode="auto">
          <a:xfrm>
            <a:off x="7624763" y="4500711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ZnO</a:t>
            </a:r>
          </a:p>
        </p:txBody>
      </p:sp>
      <p:sp>
        <p:nvSpPr>
          <p:cNvPr id="651330" name="Text Box 66"/>
          <p:cNvSpPr txBox="1">
            <a:spLocks noChangeArrowheads="1"/>
          </p:cNvSpPr>
          <p:nvPr/>
        </p:nvSpPr>
        <p:spPr bwMode="auto">
          <a:xfrm>
            <a:off x="250825" y="5203974"/>
            <a:ext cx="1344613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电离度</a:t>
            </a: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f</a:t>
            </a:r>
            <a:r>
              <a:rPr kumimoji="0" lang="en-US" altLang="zh-CN" sz="2600" b="1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i</a:t>
            </a:r>
          </a:p>
        </p:txBody>
      </p:sp>
      <p:sp>
        <p:nvSpPr>
          <p:cNvPr id="651331" name="Text Box 67"/>
          <p:cNvSpPr txBox="1">
            <a:spLocks noChangeArrowheads="1"/>
          </p:cNvSpPr>
          <p:nvPr/>
        </p:nvSpPr>
        <p:spPr bwMode="auto">
          <a:xfrm>
            <a:off x="1862138" y="526429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0</a:t>
            </a:r>
          </a:p>
        </p:txBody>
      </p:sp>
      <p:sp>
        <p:nvSpPr>
          <p:cNvPr id="651332" name="Text Box 68"/>
          <p:cNvSpPr txBox="1">
            <a:spLocks noChangeArrowheads="1"/>
          </p:cNvSpPr>
          <p:nvPr/>
        </p:nvSpPr>
        <p:spPr bwMode="auto">
          <a:xfrm>
            <a:off x="2711450" y="526588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0</a:t>
            </a:r>
          </a:p>
        </p:txBody>
      </p:sp>
      <p:sp>
        <p:nvSpPr>
          <p:cNvPr id="651333" name="Text Box 69"/>
          <p:cNvSpPr txBox="1">
            <a:spLocks noChangeArrowheads="1"/>
          </p:cNvSpPr>
          <p:nvPr/>
        </p:nvSpPr>
        <p:spPr bwMode="auto">
          <a:xfrm>
            <a:off x="3546475" y="5265886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0</a:t>
            </a:r>
          </a:p>
        </p:txBody>
      </p:sp>
      <p:sp>
        <p:nvSpPr>
          <p:cNvPr id="651334" name="Text Box 70"/>
          <p:cNvSpPr txBox="1">
            <a:spLocks noChangeArrowheads="1"/>
          </p:cNvSpPr>
          <p:nvPr/>
        </p:nvSpPr>
        <p:spPr bwMode="auto">
          <a:xfrm>
            <a:off x="4111625" y="5265886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0.177</a:t>
            </a:r>
          </a:p>
        </p:txBody>
      </p:sp>
      <p:sp>
        <p:nvSpPr>
          <p:cNvPr id="651335" name="Text Box 71"/>
          <p:cNvSpPr txBox="1">
            <a:spLocks noChangeArrowheads="1"/>
          </p:cNvSpPr>
          <p:nvPr/>
        </p:nvSpPr>
        <p:spPr bwMode="auto">
          <a:xfrm>
            <a:off x="5089525" y="5243661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0.310</a:t>
            </a:r>
          </a:p>
        </p:txBody>
      </p:sp>
      <p:sp>
        <p:nvSpPr>
          <p:cNvPr id="651336" name="Text Box 72"/>
          <p:cNvSpPr txBox="1">
            <a:spLocks noChangeArrowheads="1"/>
          </p:cNvSpPr>
          <p:nvPr/>
        </p:nvSpPr>
        <p:spPr bwMode="auto">
          <a:xfrm>
            <a:off x="5926138" y="5243661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0.421</a:t>
            </a:r>
          </a:p>
        </p:txBody>
      </p:sp>
      <p:sp>
        <p:nvSpPr>
          <p:cNvPr id="651337" name="Text Box 73"/>
          <p:cNvSpPr txBox="1">
            <a:spLocks noChangeArrowheads="1"/>
          </p:cNvSpPr>
          <p:nvPr/>
        </p:nvSpPr>
        <p:spPr bwMode="auto">
          <a:xfrm>
            <a:off x="6745288" y="5243661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0.500</a:t>
            </a:r>
          </a:p>
        </p:txBody>
      </p:sp>
      <p:sp>
        <p:nvSpPr>
          <p:cNvPr id="651338" name="Text Box 74"/>
          <p:cNvSpPr txBox="1">
            <a:spLocks noChangeArrowheads="1"/>
          </p:cNvSpPr>
          <p:nvPr/>
        </p:nvSpPr>
        <p:spPr bwMode="auto">
          <a:xfrm>
            <a:off x="7639050" y="5243661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0.616</a:t>
            </a:r>
          </a:p>
        </p:txBody>
      </p:sp>
      <p:sp>
        <p:nvSpPr>
          <p:cNvPr id="651339" name="Text Box 75"/>
          <p:cNvSpPr txBox="1">
            <a:spLocks noChangeArrowheads="1"/>
          </p:cNvSpPr>
          <p:nvPr/>
        </p:nvSpPr>
        <p:spPr bwMode="auto">
          <a:xfrm>
            <a:off x="1223963" y="5905649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共价结合</a:t>
            </a:r>
          </a:p>
        </p:txBody>
      </p:sp>
      <p:sp>
        <p:nvSpPr>
          <p:cNvPr id="651340" name="Text Box 76"/>
          <p:cNvSpPr txBox="1">
            <a:spLocks noChangeArrowheads="1"/>
          </p:cNvSpPr>
          <p:nvPr/>
        </p:nvSpPr>
        <p:spPr bwMode="auto">
          <a:xfrm>
            <a:off x="7199313" y="5934224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离子结合</a:t>
            </a:r>
          </a:p>
        </p:txBody>
      </p:sp>
      <p:sp>
        <p:nvSpPr>
          <p:cNvPr id="651341" name="Line 77"/>
          <p:cNvSpPr>
            <a:spLocks noChangeShapeType="1"/>
          </p:cNvSpPr>
          <p:nvPr/>
        </p:nvSpPr>
        <p:spPr bwMode="auto">
          <a:xfrm>
            <a:off x="2892425" y="6266011"/>
            <a:ext cx="43211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graphicFrame>
        <p:nvGraphicFramePr>
          <p:cNvPr id="34" name="Object 5"/>
          <p:cNvGraphicFramePr>
            <a:graphicFrameLocks noChangeAspect="1"/>
          </p:cNvGraphicFramePr>
          <p:nvPr>
            <p:extLst/>
          </p:nvPr>
        </p:nvGraphicFramePr>
        <p:xfrm>
          <a:off x="5292079" y="331515"/>
          <a:ext cx="3272667" cy="115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85" name="公式" r:id="rId7" imgW="1295400" imgH="457200" progId="Equation.3">
                  <p:embed/>
                </p:oleObj>
              </mc:Choice>
              <mc:Fallback>
                <p:oleObj name="公式" r:id="rId7" imgW="1295400" imgH="457200" progId="Equation.3">
                  <p:embed/>
                  <p:pic>
                    <p:nvPicPr>
                      <p:cNvPr id="3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79" y="331515"/>
                        <a:ext cx="3272667" cy="1154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13"/>
          <p:cNvSpPr>
            <a:spLocks noChangeArrowheads="1"/>
          </p:cNvSpPr>
          <p:nvPr/>
        </p:nvSpPr>
        <p:spPr bwMode="auto">
          <a:xfrm>
            <a:off x="5089525" y="331515"/>
            <a:ext cx="3764147" cy="1218530"/>
          </a:xfrm>
          <a:prstGeom prst="rect">
            <a:avLst/>
          </a:prstGeom>
          <a:noFill/>
          <a:ln w="762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251315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1339" grpId="0"/>
      <p:bldP spid="651340" grpId="0"/>
      <p:bldP spid="6513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5875" name="Group 3"/>
          <p:cNvGrpSpPr>
            <a:grpSpLocks/>
          </p:cNvGrpSpPr>
          <p:nvPr/>
        </p:nvGrpSpPr>
        <p:grpSpPr bwMode="auto">
          <a:xfrm>
            <a:off x="1979613" y="2565400"/>
            <a:ext cx="1998662" cy="549275"/>
            <a:chOff x="1247" y="1616"/>
            <a:chExt cx="1259" cy="346"/>
          </a:xfrm>
        </p:grpSpPr>
        <p:sp>
          <p:nvSpPr>
            <p:cNvPr id="1615876" name="Text Box 4"/>
            <p:cNvSpPr txBox="1">
              <a:spLocks noChangeArrowheads="1"/>
            </p:cNvSpPr>
            <p:nvPr/>
          </p:nvSpPr>
          <p:spPr bwMode="auto">
            <a:xfrm>
              <a:off x="2018" y="1706"/>
              <a:ext cx="488" cy="256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  <p:grpSp>
          <p:nvGrpSpPr>
            <p:cNvPr id="1615877" name="Group 5"/>
            <p:cNvGrpSpPr>
              <a:grpSpLocks/>
            </p:cNvGrpSpPr>
            <p:nvPr/>
          </p:nvGrpSpPr>
          <p:grpSpPr bwMode="auto">
            <a:xfrm>
              <a:off x="1247" y="1616"/>
              <a:ext cx="771" cy="318"/>
              <a:chOff x="1394" y="1752"/>
              <a:chExt cx="771" cy="318"/>
            </a:xfrm>
          </p:grpSpPr>
          <p:sp>
            <p:nvSpPr>
              <p:cNvPr id="1615878" name="Line 6"/>
              <p:cNvSpPr>
                <a:spLocks noChangeShapeType="1"/>
              </p:cNvSpPr>
              <p:nvPr/>
            </p:nvSpPr>
            <p:spPr bwMode="auto">
              <a:xfrm flipV="1">
                <a:off x="1712" y="1979"/>
                <a:ext cx="453" cy="91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79" name="Line 7"/>
              <p:cNvSpPr>
                <a:spLocks noChangeShapeType="1"/>
              </p:cNvSpPr>
              <p:nvPr/>
            </p:nvSpPr>
            <p:spPr bwMode="auto">
              <a:xfrm flipH="1" flipV="1">
                <a:off x="1712" y="1752"/>
                <a:ext cx="453" cy="18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0" name="Line 8"/>
              <p:cNvSpPr>
                <a:spLocks noChangeShapeType="1"/>
              </p:cNvSpPr>
              <p:nvPr/>
            </p:nvSpPr>
            <p:spPr bwMode="auto">
              <a:xfrm flipH="1">
                <a:off x="1394" y="1934"/>
                <a:ext cx="771" cy="45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sp>
        <p:nvSpPr>
          <p:cNvPr id="1615881" name="Text Box 9"/>
          <p:cNvSpPr txBox="1">
            <a:spLocks noChangeArrowheads="1"/>
          </p:cNvSpPr>
          <p:nvPr/>
        </p:nvSpPr>
        <p:spPr bwMode="auto">
          <a:xfrm>
            <a:off x="8604250" y="3602038"/>
            <a:ext cx="468313" cy="1295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 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能态密度</a:t>
            </a:r>
          </a:p>
        </p:txBody>
      </p:sp>
      <p:grpSp>
        <p:nvGrpSpPr>
          <p:cNvPr id="1615882" name="Group 10"/>
          <p:cNvGrpSpPr>
            <a:grpSpLocks/>
          </p:cNvGrpSpPr>
          <p:nvPr/>
        </p:nvGrpSpPr>
        <p:grpSpPr bwMode="auto">
          <a:xfrm>
            <a:off x="152400" y="3357563"/>
            <a:ext cx="1809750" cy="2389187"/>
            <a:chOff x="96" y="2115"/>
            <a:chExt cx="1140" cy="1505"/>
          </a:xfrm>
        </p:grpSpPr>
        <p:grpSp>
          <p:nvGrpSpPr>
            <p:cNvPr id="1615883" name="Group 11"/>
            <p:cNvGrpSpPr>
              <a:grpSpLocks/>
            </p:cNvGrpSpPr>
            <p:nvPr/>
          </p:nvGrpSpPr>
          <p:grpSpPr bwMode="auto">
            <a:xfrm>
              <a:off x="96" y="2115"/>
              <a:ext cx="1140" cy="1055"/>
              <a:chOff x="158" y="2569"/>
              <a:chExt cx="1140" cy="1055"/>
            </a:xfrm>
          </p:grpSpPr>
          <p:sp>
            <p:nvSpPr>
              <p:cNvPr id="1615884" name="Line 12"/>
              <p:cNvSpPr>
                <a:spLocks noChangeShapeType="1"/>
              </p:cNvSpPr>
              <p:nvPr/>
            </p:nvSpPr>
            <p:spPr bwMode="auto">
              <a:xfrm flipH="1">
                <a:off x="703" y="2569"/>
                <a:ext cx="181" cy="725"/>
              </a:xfrm>
              <a:prstGeom prst="line">
                <a:avLst/>
              </a:prstGeom>
              <a:noFill/>
              <a:ln w="38100">
                <a:solidFill>
                  <a:srgbClr val="996633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5" name="Text Box 13"/>
              <p:cNvSpPr txBox="1">
                <a:spLocks noChangeArrowheads="1"/>
              </p:cNvSpPr>
              <p:nvPr/>
            </p:nvSpPr>
            <p:spPr bwMode="auto">
              <a:xfrm>
                <a:off x="158" y="3330"/>
                <a:ext cx="1140" cy="294"/>
              </a:xfrm>
              <a:prstGeom prst="rect">
                <a:avLst/>
              </a:prstGeom>
              <a:noFill/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固体的结合 </a:t>
                </a:r>
              </a:p>
            </p:txBody>
          </p:sp>
        </p:grpSp>
        <p:sp>
          <p:nvSpPr>
            <p:cNvPr id="1615886" name="AutoShape 14"/>
            <p:cNvSpPr>
              <a:spLocks noChangeArrowheads="1"/>
            </p:cNvSpPr>
            <p:nvPr/>
          </p:nvSpPr>
          <p:spPr bwMode="auto">
            <a:xfrm>
              <a:off x="521" y="3212"/>
              <a:ext cx="227" cy="408"/>
            </a:xfrm>
            <a:prstGeom prst="upArrow">
              <a:avLst>
                <a:gd name="adj1" fmla="val 49454"/>
                <a:gd name="adj2" fmla="val 878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87" name="Group 15"/>
          <p:cNvGrpSpPr>
            <a:grpSpLocks/>
          </p:cNvGrpSpPr>
          <p:nvPr/>
        </p:nvGrpSpPr>
        <p:grpSpPr bwMode="auto">
          <a:xfrm>
            <a:off x="3059113" y="5661025"/>
            <a:ext cx="6084887" cy="1049338"/>
            <a:chOff x="1927" y="3566"/>
            <a:chExt cx="3833" cy="661"/>
          </a:xfrm>
        </p:grpSpPr>
        <p:grpSp>
          <p:nvGrpSpPr>
            <p:cNvPr id="1615888" name="Group 16"/>
            <p:cNvGrpSpPr>
              <a:grpSpLocks/>
            </p:cNvGrpSpPr>
            <p:nvPr/>
          </p:nvGrpSpPr>
          <p:grpSpPr bwMode="auto">
            <a:xfrm>
              <a:off x="1927" y="3566"/>
              <a:ext cx="3085" cy="661"/>
              <a:chOff x="3923" y="3745"/>
              <a:chExt cx="3085" cy="661"/>
            </a:xfrm>
          </p:grpSpPr>
          <p:sp>
            <p:nvSpPr>
              <p:cNvPr id="1615889" name="Text Box 17"/>
              <p:cNvSpPr txBox="1">
                <a:spLocks noChangeArrowheads="1"/>
              </p:cNvSpPr>
              <p:nvPr/>
            </p:nvSpPr>
            <p:spPr bwMode="auto">
              <a:xfrm>
                <a:off x="3923" y="3748"/>
                <a:ext cx="3085" cy="65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薛定谔方程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0" name="Object 10"/>
              <p:cNvGraphicFramePr>
                <a:graphicFrameLocks noChangeAspect="1"/>
              </p:cNvGraphicFramePr>
              <p:nvPr/>
            </p:nvGraphicFramePr>
            <p:xfrm>
              <a:off x="4831" y="3745"/>
              <a:ext cx="185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534" name="公式" r:id="rId4" imgW="1523880" imgH="482400" progId="Equation.3">
                      <p:embed/>
                    </p:oleObj>
                  </mc:Choice>
                  <mc:Fallback>
                    <p:oleObj name="公式" r:id="rId4" imgW="1523880" imgH="482400" progId="Equation.3">
                      <p:embed/>
                      <p:pic>
                        <p:nvPicPr>
                          <p:cNvPr id="161589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1" y="3745"/>
                            <a:ext cx="185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1" name="Oval 19"/>
            <p:cNvSpPr>
              <a:spLocks noChangeArrowheads="1"/>
            </p:cNvSpPr>
            <p:nvPr/>
          </p:nvSpPr>
          <p:spPr bwMode="auto">
            <a:xfrm>
              <a:off x="4241" y="3929"/>
              <a:ext cx="1519" cy="272"/>
            </a:xfrm>
            <a:prstGeom prst="ellipse">
              <a:avLst/>
            </a:prstGeom>
            <a:gradFill rotWithShape="1">
              <a:gsLst>
                <a:gs pos="0">
                  <a:srgbClr val="FF99FF"/>
                </a:gs>
                <a:gs pos="50000">
                  <a:srgbClr val="FF99FF">
                    <a:gamma/>
                    <a:tint val="0"/>
                    <a:invGamma/>
                  </a:srgbClr>
                </a:gs>
                <a:gs pos="100000">
                  <a:srgbClr val="FF99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892" name="Text Box 20"/>
            <p:cNvSpPr txBox="1">
              <a:spLocks noChangeArrowheads="1"/>
            </p:cNvSpPr>
            <p:nvPr/>
          </p:nvSpPr>
          <p:spPr bwMode="auto">
            <a:xfrm>
              <a:off x="4377" y="3927"/>
              <a:ext cx="1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电子的波函数</a:t>
              </a: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楷体_GB2312" pitchFamily="49" charset="-122"/>
                  <a:cs typeface="+mn-cs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</p:grpSp>
      <p:grpSp>
        <p:nvGrpSpPr>
          <p:cNvPr id="1615893" name="Group 21"/>
          <p:cNvGrpSpPr>
            <a:grpSpLocks/>
          </p:cNvGrpSpPr>
          <p:nvPr/>
        </p:nvGrpSpPr>
        <p:grpSpPr bwMode="auto">
          <a:xfrm>
            <a:off x="6097588" y="4365625"/>
            <a:ext cx="2362200" cy="1296988"/>
            <a:chOff x="3841" y="2750"/>
            <a:chExt cx="1488" cy="817"/>
          </a:xfrm>
        </p:grpSpPr>
        <p:grpSp>
          <p:nvGrpSpPr>
            <p:cNvPr id="1615894" name="Group 22"/>
            <p:cNvGrpSpPr>
              <a:grpSpLocks/>
            </p:cNvGrpSpPr>
            <p:nvPr/>
          </p:nvGrpSpPr>
          <p:grpSpPr bwMode="auto">
            <a:xfrm>
              <a:off x="3841" y="2750"/>
              <a:ext cx="1488" cy="640"/>
              <a:chOff x="3841" y="2840"/>
              <a:chExt cx="1579" cy="640"/>
            </a:xfrm>
          </p:grpSpPr>
          <p:sp>
            <p:nvSpPr>
              <p:cNvPr id="1615895" name="Text Box 23"/>
              <p:cNvSpPr txBox="1">
                <a:spLocks noChangeArrowheads="1"/>
              </p:cNvSpPr>
              <p:nvPr/>
            </p:nvSpPr>
            <p:spPr bwMode="auto">
              <a:xfrm>
                <a:off x="3841" y="2840"/>
                <a:ext cx="1579" cy="640"/>
              </a:xfrm>
              <a:prstGeom prst="rect">
                <a:avLst/>
              </a:prstGeom>
              <a:noFill/>
              <a:ln w="9525">
                <a:solidFill>
                  <a:srgbClr val="66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自由电子</a:t>
                </a:r>
                <a:r>
                  <a:rPr kumimoji="0" lang="zh-CN" alt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 </a:t>
                </a: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V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=0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6" name="Object 24"/>
              <p:cNvGraphicFramePr>
                <a:graphicFrameLocks noChangeAspect="1"/>
              </p:cNvGraphicFramePr>
              <p:nvPr/>
            </p:nvGraphicFramePr>
            <p:xfrm>
              <a:off x="4050" y="2977"/>
              <a:ext cx="1214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535" name="公式" r:id="rId6" imgW="1028520" imgH="419040" progId="Equation.3">
                      <p:embed/>
                    </p:oleObj>
                  </mc:Choice>
                  <mc:Fallback>
                    <p:oleObj name="公式" r:id="rId6" imgW="1028520" imgH="419040" progId="Equation.3">
                      <p:embed/>
                      <p:pic>
                        <p:nvPicPr>
                          <p:cNvPr id="161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0" y="2977"/>
                            <a:ext cx="1214" cy="4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7" name="Line 25"/>
            <p:cNvSpPr>
              <a:spLocks noChangeShapeType="1"/>
            </p:cNvSpPr>
            <p:nvPr/>
          </p:nvSpPr>
          <p:spPr bwMode="auto">
            <a:xfrm flipV="1">
              <a:off x="4513" y="338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98" name="Group 26"/>
          <p:cNvGrpSpPr>
            <a:grpSpLocks/>
          </p:cNvGrpSpPr>
          <p:nvPr/>
        </p:nvGrpSpPr>
        <p:grpSpPr bwMode="auto">
          <a:xfrm>
            <a:off x="2268538" y="4437063"/>
            <a:ext cx="1871662" cy="1223962"/>
            <a:chOff x="1429" y="2795"/>
            <a:chExt cx="1179" cy="771"/>
          </a:xfrm>
        </p:grpSpPr>
        <p:grpSp>
          <p:nvGrpSpPr>
            <p:cNvPr id="1615899" name="Group 27"/>
            <p:cNvGrpSpPr>
              <a:grpSpLocks/>
            </p:cNvGrpSpPr>
            <p:nvPr/>
          </p:nvGrpSpPr>
          <p:grpSpPr bwMode="auto">
            <a:xfrm>
              <a:off x="1429" y="2795"/>
              <a:ext cx="771" cy="680"/>
              <a:chOff x="1383" y="3294"/>
              <a:chExt cx="771" cy="680"/>
            </a:xfrm>
          </p:grpSpPr>
          <p:sp>
            <p:nvSpPr>
              <p:cNvPr id="1615900" name="Text Box 28"/>
              <p:cNvSpPr txBox="1">
                <a:spLocks noChangeArrowheads="1"/>
              </p:cNvSpPr>
              <p:nvPr/>
            </p:nvSpPr>
            <p:spPr bwMode="auto">
              <a:xfrm>
                <a:off x="1417" y="3332"/>
                <a:ext cx="6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孤立原子</a:t>
                </a:r>
              </a:p>
            </p:txBody>
          </p:sp>
          <p:graphicFrame>
            <p:nvGraphicFramePr>
              <p:cNvPr id="1615901" name="Object 29"/>
              <p:cNvGraphicFramePr>
                <a:graphicFrameLocks noChangeAspect="1"/>
              </p:cNvGraphicFramePr>
              <p:nvPr/>
            </p:nvGraphicFramePr>
            <p:xfrm>
              <a:off x="1383" y="3555"/>
              <a:ext cx="726" cy="4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8536" name="公式" r:id="rId8" imgW="812520" imgH="469800" progId="Equation.3">
                      <p:embed/>
                    </p:oleObj>
                  </mc:Choice>
                  <mc:Fallback>
                    <p:oleObj name="公式" r:id="rId8" imgW="812520" imgH="469800" progId="Equation.3">
                      <p:embed/>
                      <p:pic>
                        <p:nvPicPr>
                          <p:cNvPr id="1615901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3555"/>
                            <a:ext cx="726" cy="4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15902" name="Rectangle 30"/>
              <p:cNvSpPr>
                <a:spLocks noChangeArrowheads="1"/>
              </p:cNvSpPr>
              <p:nvPr/>
            </p:nvSpPr>
            <p:spPr bwMode="auto">
              <a:xfrm>
                <a:off x="1383" y="3294"/>
                <a:ext cx="771" cy="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615903" name="Freeform 31"/>
            <p:cNvSpPr>
              <a:spLocks/>
            </p:cNvSpPr>
            <p:nvPr/>
          </p:nvSpPr>
          <p:spPr bwMode="auto">
            <a:xfrm>
              <a:off x="2200" y="3294"/>
              <a:ext cx="408" cy="272"/>
            </a:xfrm>
            <a:custGeom>
              <a:avLst/>
              <a:gdLst>
                <a:gd name="T0" fmla="*/ 408 w 408"/>
                <a:gd name="T1" fmla="*/ 272 h 272"/>
                <a:gd name="T2" fmla="*/ 408 w 408"/>
                <a:gd name="T3" fmla="*/ 0 h 272"/>
                <a:gd name="T4" fmla="*/ 0 w 408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72">
                  <a:moveTo>
                    <a:pt x="408" y="272"/>
                  </a:moveTo>
                  <a:lnTo>
                    <a:pt x="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4" name="Group 32"/>
          <p:cNvGrpSpPr>
            <a:grpSpLocks/>
          </p:cNvGrpSpPr>
          <p:nvPr/>
        </p:nvGrpSpPr>
        <p:grpSpPr bwMode="auto">
          <a:xfrm>
            <a:off x="684213" y="5516563"/>
            <a:ext cx="2374900" cy="1089025"/>
            <a:chOff x="431" y="3475"/>
            <a:chExt cx="1496" cy="686"/>
          </a:xfrm>
        </p:grpSpPr>
        <p:sp>
          <p:nvSpPr>
            <p:cNvPr id="1615905" name="Text Box 33"/>
            <p:cNvSpPr txBox="1">
              <a:spLocks noChangeArrowheads="1"/>
            </p:cNvSpPr>
            <p:nvPr/>
          </p:nvSpPr>
          <p:spPr bwMode="auto">
            <a:xfrm>
              <a:off x="431" y="3751"/>
              <a:ext cx="1274" cy="410"/>
            </a:xfrm>
            <a:prstGeom prst="rect">
              <a:avLst/>
            </a:prstGeom>
            <a:noFill/>
            <a:ln w="9525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两个原子形成分子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  成键态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-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反键态</a:t>
              </a:r>
            </a:p>
          </p:txBody>
        </p:sp>
        <p:sp>
          <p:nvSpPr>
            <p:cNvPr id="1615906" name="Line 34"/>
            <p:cNvSpPr>
              <a:spLocks noChangeShapeType="1"/>
            </p:cNvSpPr>
            <p:nvPr/>
          </p:nvSpPr>
          <p:spPr bwMode="auto">
            <a:xfrm>
              <a:off x="1565" y="3475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07" name="Line 35"/>
            <p:cNvSpPr>
              <a:spLocks noChangeShapeType="1"/>
            </p:cNvSpPr>
            <p:nvPr/>
          </p:nvSpPr>
          <p:spPr bwMode="auto">
            <a:xfrm flipH="1">
              <a:off x="1701" y="397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8" name="Group 36"/>
          <p:cNvGrpSpPr>
            <a:grpSpLocks/>
          </p:cNvGrpSpPr>
          <p:nvPr/>
        </p:nvGrpSpPr>
        <p:grpSpPr bwMode="auto">
          <a:xfrm>
            <a:off x="3203575" y="2997200"/>
            <a:ext cx="1866900" cy="622300"/>
            <a:chOff x="2018" y="1888"/>
            <a:chExt cx="1176" cy="392"/>
          </a:xfrm>
        </p:grpSpPr>
        <p:sp>
          <p:nvSpPr>
            <p:cNvPr id="1615909" name="Text Box 37"/>
            <p:cNvSpPr txBox="1">
              <a:spLocks noChangeArrowheads="1"/>
            </p:cNvSpPr>
            <p:nvPr/>
          </p:nvSpPr>
          <p:spPr bwMode="auto">
            <a:xfrm>
              <a:off x="2018" y="2024"/>
              <a:ext cx="1176" cy="256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晶格的周期性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</p:txBody>
        </p:sp>
        <p:sp>
          <p:nvSpPr>
            <p:cNvPr id="1615910" name="Line 38"/>
            <p:cNvSpPr>
              <a:spLocks noChangeShapeType="1"/>
            </p:cNvSpPr>
            <p:nvPr/>
          </p:nvSpPr>
          <p:spPr bwMode="auto">
            <a:xfrm>
              <a:off x="2245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11" name="Group 39"/>
          <p:cNvGrpSpPr>
            <a:grpSpLocks/>
          </p:cNvGrpSpPr>
          <p:nvPr/>
        </p:nvGrpSpPr>
        <p:grpSpPr bwMode="auto">
          <a:xfrm>
            <a:off x="2201863" y="3429000"/>
            <a:ext cx="1217612" cy="863600"/>
            <a:chOff x="1387" y="2160"/>
            <a:chExt cx="767" cy="544"/>
          </a:xfrm>
        </p:grpSpPr>
        <p:sp>
          <p:nvSpPr>
            <p:cNvPr id="1615912" name="Text Box 40"/>
            <p:cNvSpPr txBox="1">
              <a:spLocks noChangeArrowheads="1"/>
            </p:cNvSpPr>
            <p:nvPr/>
          </p:nvSpPr>
          <p:spPr bwMode="auto">
            <a:xfrm>
              <a:off x="1387" y="2332"/>
              <a:ext cx="767" cy="372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布拉格定律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线衍射</a:t>
              </a:r>
            </a:p>
          </p:txBody>
        </p:sp>
        <p:sp>
          <p:nvSpPr>
            <p:cNvPr id="1615913" name="Line 41"/>
            <p:cNvSpPr>
              <a:spLocks noChangeShapeType="1"/>
            </p:cNvSpPr>
            <p:nvPr/>
          </p:nvSpPr>
          <p:spPr bwMode="auto">
            <a:xfrm flipV="1">
              <a:off x="1791" y="2160"/>
              <a:ext cx="27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晶格、布拉菲点阵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原胞、惯用晶胞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无序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固体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非晶体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准晶体</a:t>
            </a:r>
          </a:p>
        </p:txBody>
      </p:sp>
    </p:spTree>
    <p:extLst>
      <p:ext uri="{BB962C8B-B14F-4D97-AF65-F5344CB8AC3E}">
        <p14:creationId xmlns:p14="http://schemas.microsoft.com/office/powerpoint/2010/main" val="15172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1615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1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2555776" y="5877272"/>
            <a:ext cx="3456384" cy="613232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13666" name="灯片编号占位符 7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078D49-FC64-4EAB-AE1C-6007BD19DCB8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13667" name="Rectangle 3"/>
          <p:cNvSpPr>
            <a:spLocks noGrp="1" noRot="1" noChangeArrowheads="1"/>
          </p:cNvSpPr>
          <p:nvPr>
            <p:ph type="body" sz="half" idx="4294967295"/>
          </p:nvPr>
        </p:nvSpPr>
        <p:spPr bwMode="auto">
          <a:xfrm>
            <a:off x="0" y="3357563"/>
            <a:ext cx="2843213" cy="50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zh-CN" altLang="en-US" b="1" smtClean="0">
                <a:solidFill>
                  <a:srgbClr val="CC0000"/>
                </a:solidFill>
              </a:rPr>
              <a:t>布拉格定律</a:t>
            </a:r>
            <a:r>
              <a:rPr lang="en-US" altLang="zh-CN" b="1" smtClean="0">
                <a:solidFill>
                  <a:srgbClr val="CC0000"/>
                </a:solidFill>
              </a:rPr>
              <a:t>:</a:t>
            </a:r>
          </a:p>
        </p:txBody>
      </p:sp>
      <p:sp>
        <p:nvSpPr>
          <p:cNvPr id="504840" name="Text Box 5"/>
          <p:cNvSpPr txBox="1">
            <a:spLocks noChangeArrowheads="1"/>
          </p:cNvSpPr>
          <p:nvPr/>
        </p:nvSpPr>
        <p:spPr bwMode="auto">
          <a:xfrm>
            <a:off x="414338" y="5013176"/>
            <a:ext cx="8604250" cy="147732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对于给定的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d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和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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，由布拉格定律就能确定</a:t>
            </a: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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角，是仅有的能发生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X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射线衍射的角度。</a:t>
            </a: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为衍射级数，级数增加，强度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减弱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6633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                          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注意：衍射角为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2</a:t>
            </a:r>
            <a:r>
              <a:rPr kumimoji="0" lang="zh-CN" alt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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  <a:sym typeface="Symbol" panose="05050102010706020507" pitchFamily="18" charset="2"/>
              </a:rPr>
              <a:t>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113669" name="Object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116013" y="3860800"/>
          <a:ext cx="32797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14" name="Equation" r:id="rId4" imgW="1231366" imgH="215806" progId="Equation.DSMT4">
                  <p:embed/>
                </p:oleObj>
              </mc:Choice>
              <mc:Fallback>
                <p:oleObj name="Equation" r:id="rId4" imgW="1231366" imgH="215806" progId="Equation.DSMT4">
                  <p:embed/>
                  <p:pic>
                    <p:nvPicPr>
                      <p:cNvPr id="113669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860800"/>
                        <a:ext cx="32797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670" name="Rectangle 2"/>
          <p:cNvSpPr>
            <a:spLocks noRot="1" noChangeArrowheads="1"/>
          </p:cNvSpPr>
          <p:nvPr/>
        </p:nvSpPr>
        <p:spPr bwMode="auto">
          <a:xfrm>
            <a:off x="1331913" y="404813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布拉格定律 </a:t>
            </a:r>
            <a:r>
              <a:rPr kumimoji="0" lang="en-US" altLang="zh-CN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(Bragg Law)</a:t>
            </a:r>
          </a:p>
        </p:txBody>
      </p:sp>
      <p:sp>
        <p:nvSpPr>
          <p:cNvPr id="113671" name="Rectangle 11"/>
          <p:cNvSpPr>
            <a:spLocks noChangeArrowheads="1"/>
          </p:cNvSpPr>
          <p:nvPr/>
        </p:nvSpPr>
        <p:spPr bwMode="auto">
          <a:xfrm>
            <a:off x="611188" y="1628775"/>
            <a:ext cx="79930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    将晶体看作一组平行晶面，晶面起反射镜作用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    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注意：每个晶面发生极少部分、 微弱的反射</a:t>
            </a:r>
          </a:p>
        </p:txBody>
      </p:sp>
      <p:pic>
        <p:nvPicPr>
          <p:cNvPr id="113672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2565400"/>
            <a:ext cx="446405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3" name="Text Box 19"/>
          <p:cNvSpPr txBox="1">
            <a:spLocks noChangeArrowheads="1"/>
          </p:cNvSpPr>
          <p:nvPr/>
        </p:nvSpPr>
        <p:spPr bwMode="auto">
          <a:xfrm>
            <a:off x="5056188" y="2527300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</a:t>
            </a:r>
          </a:p>
        </p:txBody>
      </p:sp>
      <p:sp>
        <p:nvSpPr>
          <p:cNvPr id="113674" name="Text Box 20"/>
          <p:cNvSpPr txBox="1">
            <a:spLocks noChangeArrowheads="1"/>
          </p:cNvSpPr>
          <p:nvPr/>
        </p:nvSpPr>
        <p:spPr bwMode="auto">
          <a:xfrm>
            <a:off x="8101013" y="2420938"/>
            <a:ext cx="311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</a:t>
            </a:r>
          </a:p>
        </p:txBody>
      </p:sp>
      <p:sp>
        <p:nvSpPr>
          <p:cNvPr id="113675" name="Text Box 21"/>
          <p:cNvSpPr txBox="1">
            <a:spLocks noChangeArrowheads="1"/>
          </p:cNvSpPr>
          <p:nvPr/>
        </p:nvSpPr>
        <p:spPr bwMode="auto">
          <a:xfrm flipH="1">
            <a:off x="4716463" y="3176588"/>
            <a:ext cx="360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</a:t>
            </a:r>
          </a:p>
        </p:txBody>
      </p:sp>
      <p:sp>
        <p:nvSpPr>
          <p:cNvPr id="113676" name="Text Box 22"/>
          <p:cNvSpPr txBox="1">
            <a:spLocks noChangeArrowheads="1"/>
          </p:cNvSpPr>
          <p:nvPr/>
        </p:nvSpPr>
        <p:spPr bwMode="auto">
          <a:xfrm flipH="1">
            <a:off x="8101013" y="3248025"/>
            <a:ext cx="3603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</a:t>
            </a:r>
          </a:p>
        </p:txBody>
      </p:sp>
      <p:sp>
        <p:nvSpPr>
          <p:cNvPr id="113677" name="Text Box 23"/>
          <p:cNvSpPr txBox="1">
            <a:spLocks noChangeArrowheads="1"/>
          </p:cNvSpPr>
          <p:nvPr/>
        </p:nvSpPr>
        <p:spPr bwMode="auto">
          <a:xfrm>
            <a:off x="323850" y="2492375"/>
            <a:ext cx="4984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相长干涉条件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: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 1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和 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线光程差为波长的整数倍</a:t>
            </a:r>
          </a:p>
        </p:txBody>
      </p:sp>
      <p:sp>
        <p:nvSpPr>
          <p:cNvPr id="113678" name="Text Box 24"/>
          <p:cNvSpPr txBox="1">
            <a:spLocks noChangeArrowheads="1"/>
          </p:cNvSpPr>
          <p:nvPr/>
        </p:nvSpPr>
        <p:spPr bwMode="auto">
          <a:xfrm>
            <a:off x="2268538" y="4437063"/>
            <a:ext cx="1441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n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=1,2,3…</a:t>
            </a: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716463" y="2639045"/>
            <a:ext cx="3384550" cy="187007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文本框 3"/>
          <p:cNvSpPr txBox="1"/>
          <p:nvPr/>
        </p:nvSpPr>
        <p:spPr>
          <a:xfrm>
            <a:off x="7148478" y="3660745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anose="05050102010706020507" pitchFamily="18" charset="2"/>
                <a:ea typeface="楷体_GB2312" pitchFamily="49" charset="-122"/>
                <a:cs typeface="+mn-cs"/>
              </a:rPr>
              <a:t>q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ymbol" panose="05050102010706020507" pitchFamily="18" charset="2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94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灯片编号占位符 5"/>
          <p:cNvSpPr txBox="1">
            <a:spLocks noGrp="1"/>
          </p:cNvSpPr>
          <p:nvPr/>
        </p:nvSpPr>
        <p:spPr bwMode="auto">
          <a:xfrm>
            <a:off x="6588224" y="6166481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8CC65D4-8C99-44AE-82BC-BD8047C58ED2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552" y="1340768"/>
            <a:ext cx="8424936" cy="49244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对于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同一个入射波长，不是所有的晶面都能发生衍射</a:t>
            </a:r>
          </a:p>
        </p:txBody>
      </p:sp>
      <p:sp>
        <p:nvSpPr>
          <p:cNvPr id="12" name="Rectangle 3"/>
          <p:cNvSpPr txBox="1">
            <a:spLocks noRot="1" noChangeArrowheads="1"/>
          </p:cNvSpPr>
          <p:nvPr/>
        </p:nvSpPr>
        <p:spPr bwMode="auto">
          <a:xfrm>
            <a:off x="387203" y="1866630"/>
            <a:ext cx="8729634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itchFamily="18" charset="2"/>
              <a:buChar char=""/>
              <a:defRPr sz="3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547688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itchFamily="18" charset="2"/>
              <a:buChar char=""/>
              <a:defRPr sz="36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itchFamily="18" charset="2"/>
              <a:buChar char="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32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2325" marR="0" lvl="2" indent="-228600" algn="l" defTabSz="914400" rtl="0" eaLnBrk="0" fontAlgn="base" latinLnBrk="0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anose="02010609060101010101" pitchFamily="49" charset="-122"/>
                <a:cs typeface="+mn-cs"/>
              </a:rPr>
              <a:t> 结构因子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+mn-cs"/>
            </a:endParaRPr>
          </a:p>
          <a:p>
            <a:pPr marL="822325" marR="0" lvl="2" indent="-228600" algn="l" defTabSz="914400" rtl="0" eaLnBrk="0" fontAlgn="base" latinLnBrk="0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Char char="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anose="02010609060101010101" pitchFamily="49" charset="-122"/>
                <a:cs typeface="+mn-cs"/>
              </a:rPr>
              <a:t> 体心立方“和为偶数”，面心立方“全奇全偶”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+mn-cs"/>
            </a:endParaRPr>
          </a:p>
          <a:p>
            <a:pPr marL="822325" marR="0" lvl="2" indent="-228600" algn="l" defTabSz="914400" rtl="0" eaLnBrk="0" fontAlgn="base" latinLnBrk="0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itchFamily="18" charset="2"/>
              <a:buNone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anose="02010609060101010101" pitchFamily="49" charset="-122"/>
                <a:cs typeface="+mn-cs"/>
              </a:rPr>
              <a:t>						(</a:t>
            </a:r>
            <a:r>
              <a:rPr kumimoji="0" lang="zh-CN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anose="02010609060101010101" pitchFamily="49" charset="-122"/>
                <a:cs typeface="+mn-cs"/>
              </a:rPr>
              <a:t>这里采用的是密勒指数</a:t>
            </a: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黑体" panose="02010609060101010101" pitchFamily="49" charset="-122"/>
                <a:cs typeface="+mn-cs"/>
              </a:rPr>
              <a:t>)</a:t>
            </a:r>
            <a:endParaRPr kumimoji="0" lang="zh-CN" alt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itchFamily="18" charset="0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69952" y="3148124"/>
            <a:ext cx="7920880" cy="3593244"/>
            <a:chOff x="869952" y="3148124"/>
            <a:chExt cx="7920880" cy="3593244"/>
          </a:xfrm>
        </p:grpSpPr>
        <p:sp>
          <p:nvSpPr>
            <p:cNvPr id="14" name="Rectangle 3"/>
            <p:cNvSpPr txBox="1">
              <a:spLocks noRot="1" noChangeArrowheads="1"/>
            </p:cNvSpPr>
            <p:nvPr/>
          </p:nvSpPr>
          <p:spPr bwMode="auto">
            <a:xfrm>
              <a:off x="869952" y="3148124"/>
              <a:ext cx="7920880" cy="642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73050" marR="0" lvl="0" indent="-273050" algn="l" defTabSz="914400" rtl="0" eaLnBrk="0" fontAlgn="base" latinLnBrk="0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Clr>
                  <a:srgbClr val="D34817"/>
                </a:buClr>
                <a:buSzPct val="85000"/>
                <a:buFont typeface="Wingdings 2" pitchFamily="18" charset="2"/>
                <a:buNone/>
                <a:tabLst/>
                <a:defRPr/>
              </a:pPr>
              <a:r>
                <a:rPr kumimoji="0" lang="zh-CN" alt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黑体" panose="02010609060101010101" pitchFamily="49" charset="-122"/>
                  <a:cs typeface="+mn-cs"/>
                </a:rPr>
                <a:t>以面心立方为例，（</a:t>
              </a:r>
              <a:r>
                <a:rPr kumimoji="0" lang="en-US" altLang="zh-CN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黑体" panose="02010609060101010101" pitchFamily="49" charset="-122"/>
                  <a:cs typeface="+mn-cs"/>
                </a:rPr>
                <a:t>100</a:t>
              </a:r>
              <a:r>
                <a:rPr kumimoji="0" lang="zh-CN" alt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黑体" panose="02010609060101010101" pitchFamily="49" charset="-122"/>
                  <a:cs typeface="+mn-cs"/>
                </a:rPr>
                <a:t>）和（</a:t>
              </a:r>
              <a:r>
                <a:rPr kumimoji="0" lang="en-US" altLang="zh-CN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黑体" panose="02010609060101010101" pitchFamily="49" charset="-122"/>
                  <a:cs typeface="+mn-cs"/>
                </a:rPr>
                <a:t>110</a:t>
              </a:r>
              <a:r>
                <a:rPr kumimoji="0" lang="zh-CN" alt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黑体" panose="02010609060101010101" pitchFamily="49" charset="-122"/>
                  <a:cs typeface="+mn-cs"/>
                </a:rPr>
                <a:t>）面都不发生衍射</a:t>
              </a:r>
              <a:endPara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黑体" panose="02010609060101010101" pitchFamily="49" charset="-122"/>
                <a:cs typeface="+mn-cs"/>
              </a:endParaRPr>
            </a:p>
          </p:txBody>
        </p:sp>
        <p:pic>
          <p:nvPicPr>
            <p:cNvPr id="15" name="Picture 7" descr="D:\工作\课程\固体物理\2014课件\教学相关\20140326_162056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87054" y="3632408"/>
              <a:ext cx="4145280" cy="3108960"/>
            </a:xfrm>
            <a:prstGeom prst="rect">
              <a:avLst/>
            </a:prstGeom>
            <a:noFill/>
          </p:spPr>
        </p:pic>
        <p:cxnSp>
          <p:nvCxnSpPr>
            <p:cNvPr id="16" name="直接连接符 15"/>
            <p:cNvCxnSpPr/>
            <p:nvPr/>
          </p:nvCxnSpPr>
          <p:spPr>
            <a:xfrm>
              <a:off x="1187054" y="4061036"/>
              <a:ext cx="4143404" cy="71438"/>
            </a:xfrm>
            <a:prstGeom prst="line">
              <a:avLst/>
            </a:prstGeom>
            <a:ln w="25400">
              <a:solidFill>
                <a:srgbClr val="FFFF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258492" y="4989730"/>
              <a:ext cx="4071966" cy="71438"/>
            </a:xfrm>
            <a:prstGeom prst="line">
              <a:avLst/>
            </a:prstGeom>
            <a:ln w="25400">
              <a:solidFill>
                <a:srgbClr val="FFFF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115616" y="5989862"/>
              <a:ext cx="4214842" cy="71438"/>
            </a:xfrm>
            <a:prstGeom prst="line">
              <a:avLst/>
            </a:prstGeom>
            <a:ln w="25400">
              <a:solidFill>
                <a:srgbClr val="FFFF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1472806" y="3632408"/>
              <a:ext cx="3357586" cy="3071834"/>
            </a:xfrm>
            <a:prstGeom prst="line">
              <a:avLst/>
            </a:prstGeom>
            <a:ln w="25400">
              <a:solidFill>
                <a:srgbClr val="FFFF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2330062" y="3632408"/>
              <a:ext cx="2928958" cy="2786082"/>
            </a:xfrm>
            <a:prstGeom prst="line">
              <a:avLst/>
            </a:prstGeom>
            <a:ln w="25400">
              <a:solidFill>
                <a:srgbClr val="FFFF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329930" y="4346788"/>
              <a:ext cx="2428892" cy="2357454"/>
            </a:xfrm>
            <a:prstGeom prst="line">
              <a:avLst/>
            </a:prstGeom>
            <a:ln w="25400">
              <a:solidFill>
                <a:srgbClr val="FFFF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187054" y="5186888"/>
              <a:ext cx="1571636" cy="1500198"/>
            </a:xfrm>
            <a:prstGeom prst="line">
              <a:avLst/>
            </a:prstGeom>
            <a:ln w="25400">
              <a:solidFill>
                <a:srgbClr val="FFFF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401632" y="3632408"/>
              <a:ext cx="1928826" cy="1714512"/>
            </a:xfrm>
            <a:prstGeom prst="line">
              <a:avLst/>
            </a:prstGeom>
            <a:ln w="25400">
              <a:solidFill>
                <a:srgbClr val="FFFFCC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 Box 5"/>
            <p:cNvSpPr txBox="1">
              <a:spLocks noChangeArrowheads="1"/>
            </p:cNvSpPr>
            <p:nvPr/>
          </p:nvSpPr>
          <p:spPr bwMode="auto">
            <a:xfrm>
              <a:off x="5506078" y="3828192"/>
              <a:ext cx="3242385" cy="1692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itchFamily="18" charset="0"/>
                </a:rPr>
                <a:t>正方体顶角原子所在面之间的相位差是</a:t>
              </a:r>
              <a:r>
                <a:rPr kumimoji="0" lang="en-US" altLang="zh-CN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itchFamily="18" charset="0"/>
                </a:rPr>
                <a:t>2</a:t>
              </a:r>
              <a:r>
                <a:rPr kumimoji="0" lang="en-US" altLang="zh-CN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ymbol" charset="2"/>
                  <a:ea typeface="黑体" panose="02010609060101010101" pitchFamily="49" charset="-122"/>
                  <a:cs typeface="Symbol" charset="2"/>
                </a:rPr>
                <a:t>p</a:t>
              </a:r>
              <a:r>
                <a:rPr kumimoji="0" lang="zh-CN" altLang="en-US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Times New Roman" pitchFamily="18" charset="0"/>
                </a:rPr>
                <a:t>，但是与面心原子所在面的相位差为</a:t>
              </a:r>
              <a:r>
                <a:rPr kumimoji="0" lang="en-US" altLang="zh-CN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Symbol" charset="2"/>
                  <a:ea typeface="黑体" panose="02010609060101010101" pitchFamily="49" charset="-122"/>
                  <a:cs typeface="Symbol" charset="2"/>
                </a:rPr>
                <a:t>p</a:t>
              </a:r>
              <a:endPara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Symbol" charset="2"/>
                <a:ea typeface="黑体" panose="02010609060101010101" pitchFamily="49" charset="-122"/>
                <a:cs typeface="Symbol" charset="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440225" y="5558089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消光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1" y="2328038"/>
            <a:ext cx="7977807" cy="2985433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出现衍射峰的晶面：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体心立方：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密勒指数 </a:t>
            </a:r>
            <a:r>
              <a:rPr kumimoji="0" lang="en-US" altLang="zh-CN" sz="24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h+k+l</a:t>
            </a:r>
            <a:r>
              <a:rPr kumimoji="0" lang="en-US" altLang="zh-CN" sz="2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=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偶数的晶面：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110, 200, 112,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...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面心立方：：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密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勒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指数为全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奇全偶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的晶面：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111, 200, 220, 133, ...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/>
            </a:r>
            <a:b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</a:b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其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它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晶面由于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消光不会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出现衍射峰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24" name="Rectangle 2"/>
          <p:cNvSpPr txBox="1">
            <a:spLocks noRot="1" noChangeArrowheads="1"/>
          </p:cNvSpPr>
          <p:nvPr/>
        </p:nvSpPr>
        <p:spPr bwMode="auto">
          <a:xfrm>
            <a:off x="1526555" y="243017"/>
            <a:ext cx="491367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华文隶书" panose="02010800040101010101" pitchFamily="2" charset="-122"/>
                <a:cs typeface="+mj-cs"/>
              </a:rPr>
              <a:t>衍射峰的消光现象</a:t>
            </a:r>
          </a:p>
        </p:txBody>
      </p:sp>
    </p:spTree>
    <p:extLst>
      <p:ext uri="{BB962C8B-B14F-4D97-AF65-F5344CB8AC3E}">
        <p14:creationId xmlns:p14="http://schemas.microsoft.com/office/powerpoint/2010/main" val="38808187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5875" name="Group 3"/>
          <p:cNvGrpSpPr>
            <a:grpSpLocks/>
          </p:cNvGrpSpPr>
          <p:nvPr/>
        </p:nvGrpSpPr>
        <p:grpSpPr bwMode="auto">
          <a:xfrm>
            <a:off x="1979613" y="2565400"/>
            <a:ext cx="1998662" cy="549275"/>
            <a:chOff x="1247" y="1616"/>
            <a:chExt cx="1259" cy="346"/>
          </a:xfrm>
        </p:grpSpPr>
        <p:sp>
          <p:nvSpPr>
            <p:cNvPr id="1615876" name="Text Box 4"/>
            <p:cNvSpPr txBox="1">
              <a:spLocks noChangeArrowheads="1"/>
            </p:cNvSpPr>
            <p:nvPr/>
          </p:nvSpPr>
          <p:spPr bwMode="auto">
            <a:xfrm>
              <a:off x="2018" y="1706"/>
              <a:ext cx="488" cy="256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  <p:grpSp>
          <p:nvGrpSpPr>
            <p:cNvPr id="1615877" name="Group 5"/>
            <p:cNvGrpSpPr>
              <a:grpSpLocks/>
            </p:cNvGrpSpPr>
            <p:nvPr/>
          </p:nvGrpSpPr>
          <p:grpSpPr bwMode="auto">
            <a:xfrm>
              <a:off x="1247" y="1616"/>
              <a:ext cx="771" cy="318"/>
              <a:chOff x="1394" y="1752"/>
              <a:chExt cx="771" cy="318"/>
            </a:xfrm>
          </p:grpSpPr>
          <p:sp>
            <p:nvSpPr>
              <p:cNvPr id="1615878" name="Line 6"/>
              <p:cNvSpPr>
                <a:spLocks noChangeShapeType="1"/>
              </p:cNvSpPr>
              <p:nvPr/>
            </p:nvSpPr>
            <p:spPr bwMode="auto">
              <a:xfrm flipV="1">
                <a:off x="1712" y="1979"/>
                <a:ext cx="453" cy="91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79" name="Line 7"/>
              <p:cNvSpPr>
                <a:spLocks noChangeShapeType="1"/>
              </p:cNvSpPr>
              <p:nvPr/>
            </p:nvSpPr>
            <p:spPr bwMode="auto">
              <a:xfrm flipH="1" flipV="1">
                <a:off x="1712" y="1752"/>
                <a:ext cx="453" cy="18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0" name="Line 8"/>
              <p:cNvSpPr>
                <a:spLocks noChangeShapeType="1"/>
              </p:cNvSpPr>
              <p:nvPr/>
            </p:nvSpPr>
            <p:spPr bwMode="auto">
              <a:xfrm flipH="1">
                <a:off x="1394" y="1934"/>
                <a:ext cx="771" cy="45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sp>
        <p:nvSpPr>
          <p:cNvPr id="1615881" name="Text Box 9"/>
          <p:cNvSpPr txBox="1">
            <a:spLocks noChangeArrowheads="1"/>
          </p:cNvSpPr>
          <p:nvPr/>
        </p:nvSpPr>
        <p:spPr bwMode="auto">
          <a:xfrm>
            <a:off x="8604250" y="3602038"/>
            <a:ext cx="468313" cy="1295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 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能态密度</a:t>
            </a:r>
          </a:p>
        </p:txBody>
      </p:sp>
      <p:grpSp>
        <p:nvGrpSpPr>
          <p:cNvPr id="1615882" name="Group 10"/>
          <p:cNvGrpSpPr>
            <a:grpSpLocks/>
          </p:cNvGrpSpPr>
          <p:nvPr/>
        </p:nvGrpSpPr>
        <p:grpSpPr bwMode="auto">
          <a:xfrm>
            <a:off x="152400" y="3357563"/>
            <a:ext cx="1809750" cy="2389187"/>
            <a:chOff x="96" y="2115"/>
            <a:chExt cx="1140" cy="1505"/>
          </a:xfrm>
        </p:grpSpPr>
        <p:grpSp>
          <p:nvGrpSpPr>
            <p:cNvPr id="1615883" name="Group 11"/>
            <p:cNvGrpSpPr>
              <a:grpSpLocks/>
            </p:cNvGrpSpPr>
            <p:nvPr/>
          </p:nvGrpSpPr>
          <p:grpSpPr bwMode="auto">
            <a:xfrm>
              <a:off x="96" y="2115"/>
              <a:ext cx="1140" cy="1055"/>
              <a:chOff x="158" y="2569"/>
              <a:chExt cx="1140" cy="1055"/>
            </a:xfrm>
          </p:grpSpPr>
          <p:sp>
            <p:nvSpPr>
              <p:cNvPr id="1615884" name="Line 12"/>
              <p:cNvSpPr>
                <a:spLocks noChangeShapeType="1"/>
              </p:cNvSpPr>
              <p:nvPr/>
            </p:nvSpPr>
            <p:spPr bwMode="auto">
              <a:xfrm flipH="1">
                <a:off x="703" y="2569"/>
                <a:ext cx="181" cy="725"/>
              </a:xfrm>
              <a:prstGeom prst="line">
                <a:avLst/>
              </a:prstGeom>
              <a:noFill/>
              <a:ln w="38100">
                <a:solidFill>
                  <a:srgbClr val="996633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5" name="Text Box 13"/>
              <p:cNvSpPr txBox="1">
                <a:spLocks noChangeArrowheads="1"/>
              </p:cNvSpPr>
              <p:nvPr/>
            </p:nvSpPr>
            <p:spPr bwMode="auto">
              <a:xfrm>
                <a:off x="158" y="3330"/>
                <a:ext cx="1140" cy="294"/>
              </a:xfrm>
              <a:prstGeom prst="rect">
                <a:avLst/>
              </a:prstGeom>
              <a:noFill/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固体的结合 </a:t>
                </a:r>
              </a:p>
            </p:txBody>
          </p:sp>
        </p:grpSp>
        <p:sp>
          <p:nvSpPr>
            <p:cNvPr id="1615886" name="AutoShape 14"/>
            <p:cNvSpPr>
              <a:spLocks noChangeArrowheads="1"/>
            </p:cNvSpPr>
            <p:nvPr/>
          </p:nvSpPr>
          <p:spPr bwMode="auto">
            <a:xfrm>
              <a:off x="521" y="3212"/>
              <a:ext cx="227" cy="408"/>
            </a:xfrm>
            <a:prstGeom prst="upArrow">
              <a:avLst>
                <a:gd name="adj1" fmla="val 49454"/>
                <a:gd name="adj2" fmla="val 878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87" name="Group 15"/>
          <p:cNvGrpSpPr>
            <a:grpSpLocks/>
          </p:cNvGrpSpPr>
          <p:nvPr/>
        </p:nvGrpSpPr>
        <p:grpSpPr bwMode="auto">
          <a:xfrm>
            <a:off x="3059113" y="5661025"/>
            <a:ext cx="6084887" cy="1049338"/>
            <a:chOff x="1927" y="3566"/>
            <a:chExt cx="3833" cy="661"/>
          </a:xfrm>
        </p:grpSpPr>
        <p:grpSp>
          <p:nvGrpSpPr>
            <p:cNvPr id="1615888" name="Group 16"/>
            <p:cNvGrpSpPr>
              <a:grpSpLocks/>
            </p:cNvGrpSpPr>
            <p:nvPr/>
          </p:nvGrpSpPr>
          <p:grpSpPr bwMode="auto">
            <a:xfrm>
              <a:off x="1927" y="3566"/>
              <a:ext cx="3085" cy="661"/>
              <a:chOff x="3923" y="3745"/>
              <a:chExt cx="3085" cy="661"/>
            </a:xfrm>
          </p:grpSpPr>
          <p:sp>
            <p:nvSpPr>
              <p:cNvPr id="1615889" name="Text Box 17"/>
              <p:cNvSpPr txBox="1">
                <a:spLocks noChangeArrowheads="1"/>
              </p:cNvSpPr>
              <p:nvPr/>
            </p:nvSpPr>
            <p:spPr bwMode="auto">
              <a:xfrm>
                <a:off x="3923" y="3748"/>
                <a:ext cx="3085" cy="65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薛定谔方程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0" name="Object 10"/>
              <p:cNvGraphicFramePr>
                <a:graphicFrameLocks noChangeAspect="1"/>
              </p:cNvGraphicFramePr>
              <p:nvPr/>
            </p:nvGraphicFramePr>
            <p:xfrm>
              <a:off x="4831" y="3745"/>
              <a:ext cx="185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5498" name="公式" r:id="rId4" imgW="1523880" imgH="482400" progId="Equation.3">
                      <p:embed/>
                    </p:oleObj>
                  </mc:Choice>
                  <mc:Fallback>
                    <p:oleObj name="公式" r:id="rId4" imgW="1523880" imgH="482400" progId="Equation.3">
                      <p:embed/>
                      <p:pic>
                        <p:nvPicPr>
                          <p:cNvPr id="161589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1" y="3745"/>
                            <a:ext cx="185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1" name="Oval 19"/>
            <p:cNvSpPr>
              <a:spLocks noChangeArrowheads="1"/>
            </p:cNvSpPr>
            <p:nvPr/>
          </p:nvSpPr>
          <p:spPr bwMode="auto">
            <a:xfrm>
              <a:off x="4241" y="3929"/>
              <a:ext cx="1519" cy="272"/>
            </a:xfrm>
            <a:prstGeom prst="ellipse">
              <a:avLst/>
            </a:prstGeom>
            <a:gradFill rotWithShape="1">
              <a:gsLst>
                <a:gs pos="0">
                  <a:srgbClr val="FF99FF"/>
                </a:gs>
                <a:gs pos="50000">
                  <a:srgbClr val="FF99FF">
                    <a:gamma/>
                    <a:tint val="0"/>
                    <a:invGamma/>
                  </a:srgbClr>
                </a:gs>
                <a:gs pos="100000">
                  <a:srgbClr val="FF99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892" name="Text Box 20"/>
            <p:cNvSpPr txBox="1">
              <a:spLocks noChangeArrowheads="1"/>
            </p:cNvSpPr>
            <p:nvPr/>
          </p:nvSpPr>
          <p:spPr bwMode="auto">
            <a:xfrm>
              <a:off x="4377" y="3927"/>
              <a:ext cx="1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电子的波函数</a:t>
              </a: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楷体_GB2312" pitchFamily="49" charset="-122"/>
                  <a:cs typeface="+mn-cs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</p:grpSp>
      <p:grpSp>
        <p:nvGrpSpPr>
          <p:cNvPr id="1615893" name="Group 21"/>
          <p:cNvGrpSpPr>
            <a:grpSpLocks/>
          </p:cNvGrpSpPr>
          <p:nvPr/>
        </p:nvGrpSpPr>
        <p:grpSpPr bwMode="auto">
          <a:xfrm>
            <a:off x="6097588" y="4365625"/>
            <a:ext cx="2362200" cy="1296988"/>
            <a:chOff x="3841" y="2750"/>
            <a:chExt cx="1488" cy="817"/>
          </a:xfrm>
        </p:grpSpPr>
        <p:grpSp>
          <p:nvGrpSpPr>
            <p:cNvPr id="1615894" name="Group 22"/>
            <p:cNvGrpSpPr>
              <a:grpSpLocks/>
            </p:cNvGrpSpPr>
            <p:nvPr/>
          </p:nvGrpSpPr>
          <p:grpSpPr bwMode="auto">
            <a:xfrm>
              <a:off x="3841" y="2750"/>
              <a:ext cx="1488" cy="640"/>
              <a:chOff x="3841" y="2840"/>
              <a:chExt cx="1579" cy="640"/>
            </a:xfrm>
          </p:grpSpPr>
          <p:sp>
            <p:nvSpPr>
              <p:cNvPr id="1615895" name="Text Box 23"/>
              <p:cNvSpPr txBox="1">
                <a:spLocks noChangeArrowheads="1"/>
              </p:cNvSpPr>
              <p:nvPr/>
            </p:nvSpPr>
            <p:spPr bwMode="auto">
              <a:xfrm>
                <a:off x="3841" y="2840"/>
                <a:ext cx="1579" cy="640"/>
              </a:xfrm>
              <a:prstGeom prst="rect">
                <a:avLst/>
              </a:prstGeom>
              <a:noFill/>
              <a:ln w="9525">
                <a:solidFill>
                  <a:srgbClr val="66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自由电子</a:t>
                </a:r>
                <a:r>
                  <a:rPr kumimoji="0" lang="zh-CN" alt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 </a:t>
                </a: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V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=0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6" name="Object 24"/>
              <p:cNvGraphicFramePr>
                <a:graphicFrameLocks noChangeAspect="1"/>
              </p:cNvGraphicFramePr>
              <p:nvPr/>
            </p:nvGraphicFramePr>
            <p:xfrm>
              <a:off x="4050" y="2977"/>
              <a:ext cx="1214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5499" name="公式" r:id="rId6" imgW="1028520" imgH="419040" progId="Equation.3">
                      <p:embed/>
                    </p:oleObj>
                  </mc:Choice>
                  <mc:Fallback>
                    <p:oleObj name="公式" r:id="rId6" imgW="1028520" imgH="419040" progId="Equation.3">
                      <p:embed/>
                      <p:pic>
                        <p:nvPicPr>
                          <p:cNvPr id="161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0" y="2977"/>
                            <a:ext cx="1214" cy="4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7" name="Line 25"/>
            <p:cNvSpPr>
              <a:spLocks noChangeShapeType="1"/>
            </p:cNvSpPr>
            <p:nvPr/>
          </p:nvSpPr>
          <p:spPr bwMode="auto">
            <a:xfrm flipV="1">
              <a:off x="4513" y="338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98" name="Group 26"/>
          <p:cNvGrpSpPr>
            <a:grpSpLocks/>
          </p:cNvGrpSpPr>
          <p:nvPr/>
        </p:nvGrpSpPr>
        <p:grpSpPr bwMode="auto">
          <a:xfrm>
            <a:off x="2268538" y="4437063"/>
            <a:ext cx="1871662" cy="1223962"/>
            <a:chOff x="1429" y="2795"/>
            <a:chExt cx="1179" cy="771"/>
          </a:xfrm>
        </p:grpSpPr>
        <p:grpSp>
          <p:nvGrpSpPr>
            <p:cNvPr id="1615899" name="Group 27"/>
            <p:cNvGrpSpPr>
              <a:grpSpLocks/>
            </p:cNvGrpSpPr>
            <p:nvPr/>
          </p:nvGrpSpPr>
          <p:grpSpPr bwMode="auto">
            <a:xfrm>
              <a:off x="1429" y="2795"/>
              <a:ext cx="771" cy="680"/>
              <a:chOff x="1383" y="3294"/>
              <a:chExt cx="771" cy="680"/>
            </a:xfrm>
          </p:grpSpPr>
          <p:sp>
            <p:nvSpPr>
              <p:cNvPr id="1615900" name="Text Box 28"/>
              <p:cNvSpPr txBox="1">
                <a:spLocks noChangeArrowheads="1"/>
              </p:cNvSpPr>
              <p:nvPr/>
            </p:nvSpPr>
            <p:spPr bwMode="auto">
              <a:xfrm>
                <a:off x="1417" y="3332"/>
                <a:ext cx="6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孤立原子</a:t>
                </a:r>
              </a:p>
            </p:txBody>
          </p:sp>
          <p:graphicFrame>
            <p:nvGraphicFramePr>
              <p:cNvPr id="1615901" name="Object 29"/>
              <p:cNvGraphicFramePr>
                <a:graphicFrameLocks noChangeAspect="1"/>
              </p:cNvGraphicFramePr>
              <p:nvPr/>
            </p:nvGraphicFramePr>
            <p:xfrm>
              <a:off x="1383" y="3555"/>
              <a:ext cx="726" cy="4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5500" name="公式" r:id="rId8" imgW="812520" imgH="469800" progId="Equation.3">
                      <p:embed/>
                    </p:oleObj>
                  </mc:Choice>
                  <mc:Fallback>
                    <p:oleObj name="公式" r:id="rId8" imgW="812520" imgH="469800" progId="Equation.3">
                      <p:embed/>
                      <p:pic>
                        <p:nvPicPr>
                          <p:cNvPr id="1615901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3555"/>
                            <a:ext cx="726" cy="4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15902" name="Rectangle 30"/>
              <p:cNvSpPr>
                <a:spLocks noChangeArrowheads="1"/>
              </p:cNvSpPr>
              <p:nvPr/>
            </p:nvSpPr>
            <p:spPr bwMode="auto">
              <a:xfrm>
                <a:off x="1383" y="3294"/>
                <a:ext cx="771" cy="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615903" name="Freeform 31"/>
            <p:cNvSpPr>
              <a:spLocks/>
            </p:cNvSpPr>
            <p:nvPr/>
          </p:nvSpPr>
          <p:spPr bwMode="auto">
            <a:xfrm>
              <a:off x="2200" y="3294"/>
              <a:ext cx="408" cy="272"/>
            </a:xfrm>
            <a:custGeom>
              <a:avLst/>
              <a:gdLst>
                <a:gd name="T0" fmla="*/ 408 w 408"/>
                <a:gd name="T1" fmla="*/ 272 h 272"/>
                <a:gd name="T2" fmla="*/ 408 w 408"/>
                <a:gd name="T3" fmla="*/ 0 h 272"/>
                <a:gd name="T4" fmla="*/ 0 w 408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72">
                  <a:moveTo>
                    <a:pt x="408" y="272"/>
                  </a:moveTo>
                  <a:lnTo>
                    <a:pt x="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4" name="Group 32"/>
          <p:cNvGrpSpPr>
            <a:grpSpLocks/>
          </p:cNvGrpSpPr>
          <p:nvPr/>
        </p:nvGrpSpPr>
        <p:grpSpPr bwMode="auto">
          <a:xfrm>
            <a:off x="684213" y="5516563"/>
            <a:ext cx="2374900" cy="1089025"/>
            <a:chOff x="431" y="3475"/>
            <a:chExt cx="1496" cy="686"/>
          </a:xfrm>
        </p:grpSpPr>
        <p:sp>
          <p:nvSpPr>
            <p:cNvPr id="1615905" name="Text Box 33"/>
            <p:cNvSpPr txBox="1">
              <a:spLocks noChangeArrowheads="1"/>
            </p:cNvSpPr>
            <p:nvPr/>
          </p:nvSpPr>
          <p:spPr bwMode="auto">
            <a:xfrm>
              <a:off x="431" y="3751"/>
              <a:ext cx="1274" cy="410"/>
            </a:xfrm>
            <a:prstGeom prst="rect">
              <a:avLst/>
            </a:prstGeom>
            <a:noFill/>
            <a:ln w="9525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两个原子形成分子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  成键态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-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反键态</a:t>
              </a:r>
            </a:p>
          </p:txBody>
        </p:sp>
        <p:sp>
          <p:nvSpPr>
            <p:cNvPr id="1615906" name="Line 34"/>
            <p:cNvSpPr>
              <a:spLocks noChangeShapeType="1"/>
            </p:cNvSpPr>
            <p:nvPr/>
          </p:nvSpPr>
          <p:spPr bwMode="auto">
            <a:xfrm>
              <a:off x="1565" y="3475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07" name="Line 35"/>
            <p:cNvSpPr>
              <a:spLocks noChangeShapeType="1"/>
            </p:cNvSpPr>
            <p:nvPr/>
          </p:nvSpPr>
          <p:spPr bwMode="auto">
            <a:xfrm flipH="1">
              <a:off x="1701" y="397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8" name="Group 36"/>
          <p:cNvGrpSpPr>
            <a:grpSpLocks/>
          </p:cNvGrpSpPr>
          <p:nvPr/>
        </p:nvGrpSpPr>
        <p:grpSpPr bwMode="auto">
          <a:xfrm>
            <a:off x="3203575" y="2997200"/>
            <a:ext cx="1866900" cy="622300"/>
            <a:chOff x="2018" y="1888"/>
            <a:chExt cx="1176" cy="392"/>
          </a:xfrm>
        </p:grpSpPr>
        <p:sp>
          <p:nvSpPr>
            <p:cNvPr id="1615909" name="Text Box 37"/>
            <p:cNvSpPr txBox="1">
              <a:spLocks noChangeArrowheads="1"/>
            </p:cNvSpPr>
            <p:nvPr/>
          </p:nvSpPr>
          <p:spPr bwMode="auto">
            <a:xfrm>
              <a:off x="2018" y="2024"/>
              <a:ext cx="1176" cy="256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晶格的周期性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</p:txBody>
        </p:sp>
        <p:sp>
          <p:nvSpPr>
            <p:cNvPr id="1615910" name="Line 38"/>
            <p:cNvSpPr>
              <a:spLocks noChangeShapeType="1"/>
            </p:cNvSpPr>
            <p:nvPr/>
          </p:nvSpPr>
          <p:spPr bwMode="auto">
            <a:xfrm>
              <a:off x="2245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11" name="Group 39"/>
          <p:cNvGrpSpPr>
            <a:grpSpLocks/>
          </p:cNvGrpSpPr>
          <p:nvPr/>
        </p:nvGrpSpPr>
        <p:grpSpPr bwMode="auto">
          <a:xfrm>
            <a:off x="2201863" y="3429000"/>
            <a:ext cx="1217612" cy="863600"/>
            <a:chOff x="1387" y="2160"/>
            <a:chExt cx="767" cy="544"/>
          </a:xfrm>
        </p:grpSpPr>
        <p:sp>
          <p:nvSpPr>
            <p:cNvPr id="1615912" name="Text Box 40"/>
            <p:cNvSpPr txBox="1">
              <a:spLocks noChangeArrowheads="1"/>
            </p:cNvSpPr>
            <p:nvPr/>
          </p:nvSpPr>
          <p:spPr bwMode="auto">
            <a:xfrm>
              <a:off x="1387" y="2332"/>
              <a:ext cx="767" cy="372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布拉格定律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线衍射</a:t>
              </a:r>
            </a:p>
          </p:txBody>
        </p:sp>
        <p:sp>
          <p:nvSpPr>
            <p:cNvPr id="1615913" name="Line 41"/>
            <p:cNvSpPr>
              <a:spLocks noChangeShapeType="1"/>
            </p:cNvSpPr>
            <p:nvPr/>
          </p:nvSpPr>
          <p:spPr bwMode="auto">
            <a:xfrm flipV="1">
              <a:off x="1791" y="2160"/>
              <a:ext cx="27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30" name="Group 58"/>
          <p:cNvGrpSpPr>
            <a:grpSpLocks/>
          </p:cNvGrpSpPr>
          <p:nvPr/>
        </p:nvGrpSpPr>
        <p:grpSpPr bwMode="auto">
          <a:xfrm>
            <a:off x="4154488" y="2286000"/>
            <a:ext cx="1425575" cy="927100"/>
            <a:chOff x="2617" y="1440"/>
            <a:chExt cx="898" cy="584"/>
          </a:xfrm>
        </p:grpSpPr>
        <p:sp>
          <p:nvSpPr>
            <p:cNvPr id="1615931" name="Text Box 59"/>
            <p:cNvSpPr txBox="1">
              <a:spLocks noChangeArrowheads="1"/>
            </p:cNvSpPr>
            <p:nvPr/>
          </p:nvSpPr>
          <p:spPr bwMode="auto">
            <a:xfrm>
              <a:off x="2617" y="1440"/>
              <a:ext cx="898" cy="448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倒格空间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-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布里渊区   </a:t>
              </a:r>
            </a:p>
          </p:txBody>
        </p:sp>
        <p:sp>
          <p:nvSpPr>
            <p:cNvPr id="1615932" name="Line 60"/>
            <p:cNvSpPr>
              <a:spLocks noChangeShapeType="1"/>
            </p:cNvSpPr>
            <p:nvPr/>
          </p:nvSpPr>
          <p:spPr bwMode="auto">
            <a:xfrm flipV="1">
              <a:off x="2880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晶格、布拉菲点阵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原胞、惯用晶胞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无序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固体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非晶体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准晶体</a:t>
            </a:r>
          </a:p>
        </p:txBody>
      </p:sp>
    </p:spTree>
    <p:extLst>
      <p:ext uri="{BB962C8B-B14F-4D97-AF65-F5344CB8AC3E}">
        <p14:creationId xmlns:p14="http://schemas.microsoft.com/office/powerpoint/2010/main" val="121253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15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7"/>
          <p:cNvGrpSpPr>
            <a:grpSpLocks/>
          </p:cNvGrpSpPr>
          <p:nvPr/>
        </p:nvGrpSpPr>
        <p:grpSpPr bwMode="auto">
          <a:xfrm>
            <a:off x="4498950" y="1550740"/>
            <a:ext cx="2881313" cy="1446212"/>
            <a:chOff x="3560" y="845"/>
            <a:chExt cx="1815" cy="911"/>
          </a:xfrm>
        </p:grpSpPr>
        <p:sp>
          <p:nvSpPr>
            <p:cNvPr id="26" name="Line 8"/>
            <p:cNvSpPr>
              <a:spLocks noChangeShapeType="1"/>
            </p:cNvSpPr>
            <p:nvPr/>
          </p:nvSpPr>
          <p:spPr bwMode="auto">
            <a:xfrm>
              <a:off x="3560" y="1525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4059" y="845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频域</a:t>
              </a: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V="1">
              <a:off x="4422" y="1071"/>
              <a:ext cx="0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 flipV="1">
              <a:off x="4604" y="1207"/>
              <a:ext cx="0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flipV="1">
              <a:off x="4785" y="1298"/>
              <a:ext cx="0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flipV="1">
              <a:off x="4105" y="1071"/>
              <a:ext cx="0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 flipV="1">
              <a:off x="3923" y="1207"/>
              <a:ext cx="0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3" name="Line 15"/>
            <p:cNvSpPr>
              <a:spLocks noChangeShapeType="1"/>
            </p:cNvSpPr>
            <p:nvPr/>
          </p:nvSpPr>
          <p:spPr bwMode="auto">
            <a:xfrm flipV="1">
              <a:off x="4967" y="1298"/>
              <a:ext cx="0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4" name="Text Box 16"/>
            <p:cNvSpPr txBox="1">
              <a:spLocks noChangeArrowheads="1"/>
            </p:cNvSpPr>
            <p:nvPr/>
          </p:nvSpPr>
          <p:spPr bwMode="auto">
            <a:xfrm>
              <a:off x="4286" y="1525"/>
              <a:ext cx="2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  <a:cs typeface="+mn-cs"/>
                </a:rPr>
                <a:t>w</a:t>
              </a:r>
            </a:p>
          </p:txBody>
        </p:sp>
        <p:sp>
          <p:nvSpPr>
            <p:cNvPr id="35" name="Text Box 17"/>
            <p:cNvSpPr txBox="1">
              <a:spLocks noChangeArrowheads="1"/>
            </p:cNvSpPr>
            <p:nvPr/>
          </p:nvSpPr>
          <p:spPr bwMode="auto">
            <a:xfrm>
              <a:off x="4468" y="1525"/>
              <a:ext cx="2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  <a:cs typeface="+mn-cs"/>
                </a:rPr>
                <a:t>2w</a:t>
              </a:r>
            </a:p>
          </p:txBody>
        </p:sp>
        <p:sp>
          <p:nvSpPr>
            <p:cNvPr id="36" name="Text Box 18"/>
            <p:cNvSpPr txBox="1">
              <a:spLocks noChangeArrowheads="1"/>
            </p:cNvSpPr>
            <p:nvPr/>
          </p:nvSpPr>
          <p:spPr bwMode="auto">
            <a:xfrm>
              <a:off x="3969" y="1525"/>
              <a:ext cx="2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  <a:cs typeface="+mn-cs"/>
                </a:rPr>
                <a:t>-w</a:t>
              </a:r>
            </a:p>
          </p:txBody>
        </p:sp>
        <p:sp>
          <p:nvSpPr>
            <p:cNvPr id="37" name="Text Box 19"/>
            <p:cNvSpPr txBox="1">
              <a:spLocks noChangeArrowheads="1"/>
            </p:cNvSpPr>
            <p:nvPr/>
          </p:nvSpPr>
          <p:spPr bwMode="auto">
            <a:xfrm>
              <a:off x="4694" y="1480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……</a:t>
              </a:r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auto">
            <a:xfrm>
              <a:off x="3606" y="1480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……</a:t>
              </a:r>
            </a:p>
          </p:txBody>
        </p:sp>
      </p:grpSp>
      <p:grpSp>
        <p:nvGrpSpPr>
          <p:cNvPr id="39" name="Group 21"/>
          <p:cNvGrpSpPr>
            <a:grpSpLocks/>
          </p:cNvGrpSpPr>
          <p:nvPr/>
        </p:nvGrpSpPr>
        <p:grpSpPr bwMode="auto">
          <a:xfrm>
            <a:off x="1763688" y="1622177"/>
            <a:ext cx="2387600" cy="1087438"/>
            <a:chOff x="1837" y="890"/>
            <a:chExt cx="1504" cy="685"/>
          </a:xfrm>
        </p:grpSpPr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1837" y="1344"/>
              <a:ext cx="136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837" y="1162"/>
              <a:ext cx="1224" cy="363"/>
            </a:xfrm>
            <a:custGeom>
              <a:avLst/>
              <a:gdLst>
                <a:gd name="T0" fmla="*/ 0 w 1224"/>
                <a:gd name="T1" fmla="*/ 363 h 363"/>
                <a:gd name="T2" fmla="*/ 227 w 1224"/>
                <a:gd name="T3" fmla="*/ 0 h 363"/>
                <a:gd name="T4" fmla="*/ 408 w 1224"/>
                <a:gd name="T5" fmla="*/ 363 h 363"/>
                <a:gd name="T6" fmla="*/ 635 w 1224"/>
                <a:gd name="T7" fmla="*/ 0 h 363"/>
                <a:gd name="T8" fmla="*/ 816 w 1224"/>
                <a:gd name="T9" fmla="*/ 363 h 363"/>
                <a:gd name="T10" fmla="*/ 1043 w 1224"/>
                <a:gd name="T11" fmla="*/ 0 h 363"/>
                <a:gd name="T12" fmla="*/ 1224 w 1224"/>
                <a:gd name="T13" fmla="*/ 363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24"/>
                <a:gd name="T22" fmla="*/ 0 h 363"/>
                <a:gd name="T23" fmla="*/ 1224 w 1224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24" h="363">
                  <a:moveTo>
                    <a:pt x="0" y="363"/>
                  </a:moveTo>
                  <a:lnTo>
                    <a:pt x="227" y="0"/>
                  </a:lnTo>
                  <a:lnTo>
                    <a:pt x="408" y="363"/>
                  </a:lnTo>
                  <a:lnTo>
                    <a:pt x="635" y="0"/>
                  </a:lnTo>
                  <a:lnTo>
                    <a:pt x="816" y="363"/>
                  </a:lnTo>
                  <a:lnTo>
                    <a:pt x="1043" y="0"/>
                  </a:lnTo>
                  <a:lnTo>
                    <a:pt x="1224" y="36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2" name="Text Box 24"/>
            <p:cNvSpPr txBox="1">
              <a:spLocks noChangeArrowheads="1"/>
            </p:cNvSpPr>
            <p:nvPr/>
          </p:nvSpPr>
          <p:spPr bwMode="auto">
            <a:xfrm>
              <a:off x="3185" y="1265"/>
              <a:ext cx="1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</a:p>
          </p:txBody>
        </p:sp>
        <p:sp>
          <p:nvSpPr>
            <p:cNvPr id="43" name="Text Box 25"/>
            <p:cNvSpPr txBox="1">
              <a:spLocks noChangeArrowheads="1"/>
            </p:cNvSpPr>
            <p:nvPr/>
          </p:nvSpPr>
          <p:spPr bwMode="auto">
            <a:xfrm>
              <a:off x="2245" y="890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时域</a:t>
              </a:r>
            </a:p>
          </p:txBody>
        </p:sp>
        <p:sp>
          <p:nvSpPr>
            <p:cNvPr id="44" name="Line 26"/>
            <p:cNvSpPr>
              <a:spLocks noChangeShapeType="1"/>
            </p:cNvSpPr>
            <p:nvPr/>
          </p:nvSpPr>
          <p:spPr bwMode="auto">
            <a:xfrm>
              <a:off x="2245" y="1570"/>
              <a:ext cx="4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5" name="Text Box 27"/>
            <p:cNvSpPr txBox="1">
              <a:spLocks noChangeArrowheads="1"/>
            </p:cNvSpPr>
            <p:nvPr/>
          </p:nvSpPr>
          <p:spPr bwMode="auto">
            <a:xfrm>
              <a:off x="2381" y="1344"/>
              <a:ext cx="22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</a:p>
          </p:txBody>
        </p:sp>
      </p:grpSp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1403350" y="476250"/>
            <a:ext cx="38909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隶书" panose="02010509060101010101" pitchFamily="49" charset="-122"/>
                <a:ea typeface="华文隶书" panose="02010800040101010101" pitchFamily="2" charset="-122"/>
              </a:rPr>
              <a:t>倒格矢的概念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隶书" panose="02010800040101010101" pitchFamily="2" charset="-122"/>
            </a:endParaRPr>
          </a:p>
        </p:txBody>
      </p:sp>
      <p:sp>
        <p:nvSpPr>
          <p:cNvPr id="47" name="Text Box 29"/>
          <p:cNvSpPr txBox="1">
            <a:spLocks noChangeArrowheads="1"/>
          </p:cNvSpPr>
          <p:nvPr/>
        </p:nvSpPr>
        <p:spPr bwMode="auto">
          <a:xfrm>
            <a:off x="2411760" y="5693186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点阵</a:t>
            </a:r>
          </a:p>
        </p:txBody>
      </p:sp>
      <p:sp>
        <p:nvSpPr>
          <p:cNvPr id="48" name="Text Box 30"/>
          <p:cNvSpPr txBox="1">
            <a:spLocks noChangeArrowheads="1"/>
          </p:cNvSpPr>
          <p:nvPr/>
        </p:nvSpPr>
        <p:spPr bwMode="auto">
          <a:xfrm>
            <a:off x="5364510" y="5693186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倒格子</a:t>
            </a:r>
          </a:p>
        </p:txBody>
      </p:sp>
      <p:grpSp>
        <p:nvGrpSpPr>
          <p:cNvPr id="49" name="Group 31"/>
          <p:cNvGrpSpPr>
            <a:grpSpLocks/>
          </p:cNvGrpSpPr>
          <p:nvPr/>
        </p:nvGrpSpPr>
        <p:grpSpPr bwMode="auto">
          <a:xfrm>
            <a:off x="4780775" y="3340663"/>
            <a:ext cx="2565400" cy="2305050"/>
            <a:chOff x="3606" y="2069"/>
            <a:chExt cx="1616" cy="1452"/>
          </a:xfrm>
        </p:grpSpPr>
        <p:grpSp>
          <p:nvGrpSpPr>
            <p:cNvPr id="50" name="Group 32"/>
            <p:cNvGrpSpPr>
              <a:grpSpLocks/>
            </p:cNvGrpSpPr>
            <p:nvPr/>
          </p:nvGrpSpPr>
          <p:grpSpPr bwMode="auto">
            <a:xfrm rot="-5400000">
              <a:off x="3810" y="2273"/>
              <a:ext cx="862" cy="1180"/>
              <a:chOff x="2154" y="2432"/>
              <a:chExt cx="862" cy="1180"/>
            </a:xfrm>
          </p:grpSpPr>
          <p:sp>
            <p:nvSpPr>
              <p:cNvPr id="56" name="Oval 33"/>
              <p:cNvSpPr>
                <a:spLocks noChangeArrowheads="1"/>
              </p:cNvSpPr>
              <p:nvPr/>
            </p:nvSpPr>
            <p:spPr bwMode="auto">
              <a:xfrm>
                <a:off x="2155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Oval 34"/>
              <p:cNvSpPr>
                <a:spLocks noChangeArrowheads="1"/>
              </p:cNvSpPr>
              <p:nvPr/>
            </p:nvSpPr>
            <p:spPr bwMode="auto">
              <a:xfrm>
                <a:off x="2291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Oval 35"/>
              <p:cNvSpPr>
                <a:spLocks noChangeArrowheads="1"/>
              </p:cNvSpPr>
              <p:nvPr/>
            </p:nvSpPr>
            <p:spPr bwMode="auto">
              <a:xfrm>
                <a:off x="2427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Oval 36"/>
              <p:cNvSpPr>
                <a:spLocks noChangeArrowheads="1"/>
              </p:cNvSpPr>
              <p:nvPr/>
            </p:nvSpPr>
            <p:spPr bwMode="auto">
              <a:xfrm>
                <a:off x="2563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Oval 37"/>
              <p:cNvSpPr>
                <a:spLocks noChangeArrowheads="1"/>
              </p:cNvSpPr>
              <p:nvPr/>
            </p:nvSpPr>
            <p:spPr bwMode="auto">
              <a:xfrm>
                <a:off x="2699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Oval 38"/>
              <p:cNvSpPr>
                <a:spLocks noChangeArrowheads="1"/>
              </p:cNvSpPr>
              <p:nvPr/>
            </p:nvSpPr>
            <p:spPr bwMode="auto">
              <a:xfrm>
                <a:off x="2835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Oval 39"/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Oval 40"/>
              <p:cNvSpPr>
                <a:spLocks noChangeArrowheads="1"/>
              </p:cNvSpPr>
              <p:nvPr/>
            </p:nvSpPr>
            <p:spPr bwMode="auto">
              <a:xfrm>
                <a:off x="2154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Oval 41"/>
              <p:cNvSpPr>
                <a:spLocks noChangeArrowheads="1"/>
              </p:cNvSpPr>
              <p:nvPr/>
            </p:nvSpPr>
            <p:spPr bwMode="auto">
              <a:xfrm>
                <a:off x="2290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Oval 42"/>
              <p:cNvSpPr>
                <a:spLocks noChangeArrowheads="1"/>
              </p:cNvSpPr>
              <p:nvPr/>
            </p:nvSpPr>
            <p:spPr bwMode="auto">
              <a:xfrm>
                <a:off x="2426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Oval 43"/>
              <p:cNvSpPr>
                <a:spLocks noChangeArrowheads="1"/>
              </p:cNvSpPr>
              <p:nvPr/>
            </p:nvSpPr>
            <p:spPr bwMode="auto">
              <a:xfrm>
                <a:off x="2562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Oval 44"/>
              <p:cNvSpPr>
                <a:spLocks noChangeArrowheads="1"/>
              </p:cNvSpPr>
              <p:nvPr/>
            </p:nvSpPr>
            <p:spPr bwMode="auto">
              <a:xfrm>
                <a:off x="2698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Oval 45"/>
              <p:cNvSpPr>
                <a:spLocks noChangeArrowheads="1"/>
              </p:cNvSpPr>
              <p:nvPr/>
            </p:nvSpPr>
            <p:spPr bwMode="auto">
              <a:xfrm>
                <a:off x="2834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Oval 46"/>
              <p:cNvSpPr>
                <a:spLocks noChangeArrowheads="1"/>
              </p:cNvSpPr>
              <p:nvPr/>
            </p:nvSpPr>
            <p:spPr bwMode="auto">
              <a:xfrm>
                <a:off x="2970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Oval 47"/>
              <p:cNvSpPr>
                <a:spLocks noChangeArrowheads="1"/>
              </p:cNvSpPr>
              <p:nvPr/>
            </p:nvSpPr>
            <p:spPr bwMode="auto">
              <a:xfrm>
                <a:off x="2155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Oval 48"/>
              <p:cNvSpPr>
                <a:spLocks noChangeArrowheads="1"/>
              </p:cNvSpPr>
              <p:nvPr/>
            </p:nvSpPr>
            <p:spPr bwMode="auto">
              <a:xfrm>
                <a:off x="2291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Oval 49"/>
              <p:cNvSpPr>
                <a:spLocks noChangeArrowheads="1"/>
              </p:cNvSpPr>
              <p:nvPr/>
            </p:nvSpPr>
            <p:spPr bwMode="auto">
              <a:xfrm>
                <a:off x="2427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Oval 50"/>
              <p:cNvSpPr>
                <a:spLocks noChangeArrowheads="1"/>
              </p:cNvSpPr>
              <p:nvPr/>
            </p:nvSpPr>
            <p:spPr bwMode="auto">
              <a:xfrm>
                <a:off x="2563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Oval 51"/>
              <p:cNvSpPr>
                <a:spLocks noChangeArrowheads="1"/>
              </p:cNvSpPr>
              <p:nvPr/>
            </p:nvSpPr>
            <p:spPr bwMode="auto">
              <a:xfrm>
                <a:off x="2699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Oval 52"/>
              <p:cNvSpPr>
                <a:spLocks noChangeArrowheads="1"/>
              </p:cNvSpPr>
              <p:nvPr/>
            </p:nvSpPr>
            <p:spPr bwMode="auto">
              <a:xfrm>
                <a:off x="2835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Oval 53"/>
              <p:cNvSpPr>
                <a:spLocks noChangeArrowheads="1"/>
              </p:cNvSpPr>
              <p:nvPr/>
            </p:nvSpPr>
            <p:spPr bwMode="auto">
              <a:xfrm>
                <a:off x="2971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Oval 54"/>
              <p:cNvSpPr>
                <a:spLocks noChangeArrowheads="1"/>
              </p:cNvSpPr>
              <p:nvPr/>
            </p:nvSpPr>
            <p:spPr bwMode="auto">
              <a:xfrm>
                <a:off x="2154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2290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2426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Oval 57"/>
              <p:cNvSpPr>
                <a:spLocks noChangeArrowheads="1"/>
              </p:cNvSpPr>
              <p:nvPr/>
            </p:nvSpPr>
            <p:spPr bwMode="auto">
              <a:xfrm>
                <a:off x="2562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Oval 58"/>
              <p:cNvSpPr>
                <a:spLocks noChangeArrowheads="1"/>
              </p:cNvSpPr>
              <p:nvPr/>
            </p:nvSpPr>
            <p:spPr bwMode="auto">
              <a:xfrm>
                <a:off x="2698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Oval 59"/>
              <p:cNvSpPr>
                <a:spLocks noChangeArrowheads="1"/>
              </p:cNvSpPr>
              <p:nvPr/>
            </p:nvSpPr>
            <p:spPr bwMode="auto">
              <a:xfrm>
                <a:off x="2834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Oval 60"/>
              <p:cNvSpPr>
                <a:spLocks noChangeArrowheads="1"/>
              </p:cNvSpPr>
              <p:nvPr/>
            </p:nvSpPr>
            <p:spPr bwMode="auto">
              <a:xfrm>
                <a:off x="2970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Oval 61"/>
              <p:cNvSpPr>
                <a:spLocks noChangeArrowheads="1"/>
              </p:cNvSpPr>
              <p:nvPr/>
            </p:nvSpPr>
            <p:spPr bwMode="auto">
              <a:xfrm>
                <a:off x="2154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Oval 62"/>
              <p:cNvSpPr>
                <a:spLocks noChangeArrowheads="1"/>
              </p:cNvSpPr>
              <p:nvPr/>
            </p:nvSpPr>
            <p:spPr bwMode="auto">
              <a:xfrm>
                <a:off x="2290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Oval 63"/>
              <p:cNvSpPr>
                <a:spLocks noChangeArrowheads="1"/>
              </p:cNvSpPr>
              <p:nvPr/>
            </p:nvSpPr>
            <p:spPr bwMode="auto">
              <a:xfrm>
                <a:off x="2426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Oval 64"/>
              <p:cNvSpPr>
                <a:spLocks noChangeArrowheads="1"/>
              </p:cNvSpPr>
              <p:nvPr/>
            </p:nvSpPr>
            <p:spPr bwMode="auto">
              <a:xfrm>
                <a:off x="2562" y="3340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Oval 65"/>
              <p:cNvSpPr>
                <a:spLocks noChangeArrowheads="1"/>
              </p:cNvSpPr>
              <p:nvPr/>
            </p:nvSpPr>
            <p:spPr bwMode="auto">
              <a:xfrm>
                <a:off x="2698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Oval 66"/>
              <p:cNvSpPr>
                <a:spLocks noChangeArrowheads="1"/>
              </p:cNvSpPr>
              <p:nvPr/>
            </p:nvSpPr>
            <p:spPr bwMode="auto">
              <a:xfrm>
                <a:off x="2834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Oval 67"/>
              <p:cNvSpPr>
                <a:spLocks noChangeArrowheads="1"/>
              </p:cNvSpPr>
              <p:nvPr/>
            </p:nvSpPr>
            <p:spPr bwMode="auto">
              <a:xfrm>
                <a:off x="2970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Oval 68"/>
              <p:cNvSpPr>
                <a:spLocks noChangeArrowheads="1"/>
              </p:cNvSpPr>
              <p:nvPr/>
            </p:nvSpPr>
            <p:spPr bwMode="auto">
              <a:xfrm>
                <a:off x="2154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Oval 69"/>
              <p:cNvSpPr>
                <a:spLocks noChangeArrowheads="1"/>
              </p:cNvSpPr>
              <p:nvPr/>
            </p:nvSpPr>
            <p:spPr bwMode="auto">
              <a:xfrm>
                <a:off x="2290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Oval 70"/>
              <p:cNvSpPr>
                <a:spLocks noChangeArrowheads="1"/>
              </p:cNvSpPr>
              <p:nvPr/>
            </p:nvSpPr>
            <p:spPr bwMode="auto">
              <a:xfrm>
                <a:off x="2426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Oval 71"/>
              <p:cNvSpPr>
                <a:spLocks noChangeArrowheads="1"/>
              </p:cNvSpPr>
              <p:nvPr/>
            </p:nvSpPr>
            <p:spPr bwMode="auto">
              <a:xfrm>
                <a:off x="2562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5" name="Oval 72"/>
              <p:cNvSpPr>
                <a:spLocks noChangeArrowheads="1"/>
              </p:cNvSpPr>
              <p:nvPr/>
            </p:nvSpPr>
            <p:spPr bwMode="auto">
              <a:xfrm>
                <a:off x="2698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Oval 73"/>
              <p:cNvSpPr>
                <a:spLocks noChangeArrowheads="1"/>
              </p:cNvSpPr>
              <p:nvPr/>
            </p:nvSpPr>
            <p:spPr bwMode="auto">
              <a:xfrm>
                <a:off x="2834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7" name="Oval 74"/>
              <p:cNvSpPr>
                <a:spLocks noChangeArrowheads="1"/>
              </p:cNvSpPr>
              <p:nvPr/>
            </p:nvSpPr>
            <p:spPr bwMode="auto">
              <a:xfrm>
                <a:off x="2970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1" name="Line 75"/>
            <p:cNvSpPr>
              <a:spLocks noChangeShapeType="1"/>
            </p:cNvSpPr>
            <p:nvPr/>
          </p:nvSpPr>
          <p:spPr bwMode="auto">
            <a:xfrm>
              <a:off x="3606" y="2996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2" name="Line 76"/>
            <p:cNvSpPr>
              <a:spLocks noChangeShapeType="1"/>
            </p:cNvSpPr>
            <p:nvPr/>
          </p:nvSpPr>
          <p:spPr bwMode="auto">
            <a:xfrm flipV="1">
              <a:off x="4126" y="2115"/>
              <a:ext cx="0" cy="14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3" name="Text Box 77"/>
            <p:cNvSpPr txBox="1">
              <a:spLocks noChangeArrowheads="1"/>
            </p:cNvSpPr>
            <p:nvPr/>
          </p:nvSpPr>
          <p:spPr bwMode="auto">
            <a:xfrm>
              <a:off x="5012" y="2976"/>
              <a:ext cx="2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k</a:t>
              </a:r>
              <a:r>
                <a:rPr kumimoji="0" lang="en-US" altLang="zh-CN" sz="1400" b="0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x</a:t>
              </a:r>
              <a:endParaRPr kumimoji="0" lang="en-US" altLang="zh-CN" sz="14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Text Box 78"/>
            <p:cNvSpPr txBox="1">
              <a:spLocks noChangeArrowheads="1"/>
            </p:cNvSpPr>
            <p:nvPr/>
          </p:nvSpPr>
          <p:spPr bwMode="auto">
            <a:xfrm>
              <a:off x="4105" y="2069"/>
              <a:ext cx="2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k</a:t>
              </a:r>
              <a:r>
                <a:rPr kumimoji="0" lang="en-US" altLang="zh-CN" sz="1400" b="0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y</a:t>
              </a:r>
              <a:endParaRPr kumimoji="0" lang="en-US" altLang="zh-CN" sz="14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5" name="Text Box 79"/>
            <p:cNvSpPr txBox="1">
              <a:spLocks noChangeArrowheads="1"/>
            </p:cNvSpPr>
            <p:nvPr/>
          </p:nvSpPr>
          <p:spPr bwMode="auto">
            <a:xfrm>
              <a:off x="3969" y="2976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O’</a:t>
              </a:r>
            </a:p>
          </p:txBody>
        </p:sp>
      </p:grpSp>
      <p:grpSp>
        <p:nvGrpSpPr>
          <p:cNvPr id="157" name="Group 140"/>
          <p:cNvGrpSpPr>
            <a:grpSpLocks/>
          </p:cNvGrpSpPr>
          <p:nvPr/>
        </p:nvGrpSpPr>
        <p:grpSpPr bwMode="auto">
          <a:xfrm>
            <a:off x="4852213" y="4780525"/>
            <a:ext cx="1873250" cy="73025"/>
            <a:chOff x="3651" y="2976"/>
            <a:chExt cx="1180" cy="46"/>
          </a:xfrm>
        </p:grpSpPr>
        <p:sp>
          <p:nvSpPr>
            <p:cNvPr id="158" name="Oval 141"/>
            <p:cNvSpPr>
              <a:spLocks noChangeArrowheads="1"/>
            </p:cNvSpPr>
            <p:nvPr/>
          </p:nvSpPr>
          <p:spPr bwMode="auto">
            <a:xfrm>
              <a:off x="4332" y="2976"/>
              <a:ext cx="46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9" name="Oval 142"/>
            <p:cNvSpPr>
              <a:spLocks noChangeArrowheads="1"/>
            </p:cNvSpPr>
            <p:nvPr/>
          </p:nvSpPr>
          <p:spPr bwMode="auto">
            <a:xfrm>
              <a:off x="4558" y="2976"/>
              <a:ext cx="46" cy="4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0" name="Oval 143"/>
            <p:cNvSpPr>
              <a:spLocks noChangeArrowheads="1"/>
            </p:cNvSpPr>
            <p:nvPr/>
          </p:nvSpPr>
          <p:spPr bwMode="auto">
            <a:xfrm>
              <a:off x="4785" y="2976"/>
              <a:ext cx="46" cy="4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1" name="Oval 144"/>
            <p:cNvSpPr>
              <a:spLocks noChangeArrowheads="1"/>
            </p:cNvSpPr>
            <p:nvPr/>
          </p:nvSpPr>
          <p:spPr bwMode="auto">
            <a:xfrm>
              <a:off x="4105" y="2976"/>
              <a:ext cx="46" cy="4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2" name="Oval 145"/>
            <p:cNvSpPr>
              <a:spLocks noChangeArrowheads="1"/>
            </p:cNvSpPr>
            <p:nvPr/>
          </p:nvSpPr>
          <p:spPr bwMode="auto">
            <a:xfrm>
              <a:off x="3878" y="2976"/>
              <a:ext cx="46" cy="4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3" name="Oval 146"/>
            <p:cNvSpPr>
              <a:spLocks noChangeArrowheads="1"/>
            </p:cNvSpPr>
            <p:nvPr/>
          </p:nvSpPr>
          <p:spPr bwMode="auto">
            <a:xfrm>
              <a:off x="3651" y="2976"/>
              <a:ext cx="46" cy="4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64" name="Text Box 147"/>
          <p:cNvSpPr txBox="1">
            <a:spLocks noChangeArrowheads="1"/>
          </p:cNvSpPr>
          <p:nvPr/>
        </p:nvSpPr>
        <p:spPr bwMode="auto">
          <a:xfrm>
            <a:off x="5715813" y="4780525"/>
            <a:ext cx="479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765816" y="3277163"/>
            <a:ext cx="2314577" cy="2516189"/>
            <a:chOff x="1765816" y="3277163"/>
            <a:chExt cx="2314577" cy="2516189"/>
          </a:xfrm>
        </p:grpSpPr>
        <p:grpSp>
          <p:nvGrpSpPr>
            <p:cNvPr id="105" name="Group 87"/>
            <p:cNvGrpSpPr>
              <a:grpSpLocks/>
            </p:cNvGrpSpPr>
            <p:nvPr/>
          </p:nvGrpSpPr>
          <p:grpSpPr bwMode="auto">
            <a:xfrm>
              <a:off x="1765816" y="3277163"/>
              <a:ext cx="2314577" cy="2516189"/>
              <a:chOff x="1707" y="2031"/>
              <a:chExt cx="1458" cy="1585"/>
            </a:xfrm>
          </p:grpSpPr>
          <p:grpSp>
            <p:nvGrpSpPr>
              <p:cNvPr id="106" name="Group 88"/>
              <p:cNvGrpSpPr>
                <a:grpSpLocks/>
              </p:cNvGrpSpPr>
              <p:nvPr/>
            </p:nvGrpSpPr>
            <p:grpSpPr bwMode="auto">
              <a:xfrm>
                <a:off x="1968" y="2031"/>
                <a:ext cx="1197" cy="1354"/>
                <a:chOff x="1968" y="2031"/>
                <a:chExt cx="1197" cy="1354"/>
              </a:xfrm>
            </p:grpSpPr>
            <p:grpSp>
              <p:nvGrpSpPr>
                <p:cNvPr id="109" name="Group 89"/>
                <p:cNvGrpSpPr>
                  <a:grpSpLocks/>
                </p:cNvGrpSpPr>
                <p:nvPr/>
              </p:nvGrpSpPr>
              <p:grpSpPr bwMode="auto">
                <a:xfrm>
                  <a:off x="1973" y="2205"/>
                  <a:ext cx="862" cy="1180"/>
                  <a:chOff x="2154" y="2432"/>
                  <a:chExt cx="862" cy="1180"/>
                </a:xfrm>
              </p:grpSpPr>
              <p:sp>
                <p:nvSpPr>
                  <p:cNvPr id="115" name="Oval 90"/>
                  <p:cNvSpPr>
                    <a:spLocks noChangeArrowheads="1"/>
                  </p:cNvSpPr>
                  <p:nvPr/>
                </p:nvSpPr>
                <p:spPr bwMode="auto">
                  <a:xfrm>
                    <a:off x="2155" y="2432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16" name="Oval 91"/>
                  <p:cNvSpPr>
                    <a:spLocks noChangeArrowheads="1"/>
                  </p:cNvSpPr>
                  <p:nvPr/>
                </p:nvSpPr>
                <p:spPr bwMode="auto">
                  <a:xfrm>
                    <a:off x="2291" y="2432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17" name="Oval 92"/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2432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18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2563" y="2432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19" name="Oval 94"/>
                  <p:cNvSpPr>
                    <a:spLocks noChangeArrowheads="1"/>
                  </p:cNvSpPr>
                  <p:nvPr/>
                </p:nvSpPr>
                <p:spPr bwMode="auto">
                  <a:xfrm>
                    <a:off x="2699" y="2432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20" name="Oval 95"/>
                  <p:cNvSpPr>
                    <a:spLocks noChangeArrowheads="1"/>
                  </p:cNvSpPr>
                  <p:nvPr/>
                </p:nvSpPr>
                <p:spPr bwMode="auto">
                  <a:xfrm>
                    <a:off x="2835" y="2432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21" name="Oval 96"/>
                  <p:cNvSpPr>
                    <a:spLocks noChangeArrowheads="1"/>
                  </p:cNvSpPr>
                  <p:nvPr/>
                </p:nvSpPr>
                <p:spPr bwMode="auto">
                  <a:xfrm>
                    <a:off x="2971" y="2432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22" name="Oval 97"/>
                  <p:cNvSpPr>
                    <a:spLocks noChangeArrowheads="1"/>
                  </p:cNvSpPr>
                  <p:nvPr/>
                </p:nvSpPr>
                <p:spPr bwMode="auto">
                  <a:xfrm>
                    <a:off x="2154" y="265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23" name="Oval 98"/>
                  <p:cNvSpPr>
                    <a:spLocks noChangeArrowheads="1"/>
                  </p:cNvSpPr>
                  <p:nvPr/>
                </p:nvSpPr>
                <p:spPr bwMode="auto">
                  <a:xfrm>
                    <a:off x="2290" y="265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24" name="Oval 99"/>
                  <p:cNvSpPr>
                    <a:spLocks noChangeArrowheads="1"/>
                  </p:cNvSpPr>
                  <p:nvPr/>
                </p:nvSpPr>
                <p:spPr bwMode="auto">
                  <a:xfrm>
                    <a:off x="2426" y="265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25" name="Oval 100"/>
                  <p:cNvSpPr>
                    <a:spLocks noChangeArrowheads="1"/>
                  </p:cNvSpPr>
                  <p:nvPr/>
                </p:nvSpPr>
                <p:spPr bwMode="auto">
                  <a:xfrm>
                    <a:off x="2562" y="265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26" name="Oval 101"/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265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27" name="Oval 102"/>
                  <p:cNvSpPr>
                    <a:spLocks noChangeArrowheads="1"/>
                  </p:cNvSpPr>
                  <p:nvPr/>
                </p:nvSpPr>
                <p:spPr bwMode="auto">
                  <a:xfrm>
                    <a:off x="2834" y="265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28" name="Oval 103"/>
                  <p:cNvSpPr>
                    <a:spLocks noChangeArrowheads="1"/>
                  </p:cNvSpPr>
                  <p:nvPr/>
                </p:nvSpPr>
                <p:spPr bwMode="auto">
                  <a:xfrm>
                    <a:off x="2970" y="265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29" name="Oval 104"/>
                  <p:cNvSpPr>
                    <a:spLocks noChangeArrowheads="1"/>
                  </p:cNvSpPr>
                  <p:nvPr/>
                </p:nvSpPr>
                <p:spPr bwMode="auto">
                  <a:xfrm>
                    <a:off x="2155" y="288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0" name="Oval 105"/>
                  <p:cNvSpPr>
                    <a:spLocks noChangeArrowheads="1"/>
                  </p:cNvSpPr>
                  <p:nvPr/>
                </p:nvSpPr>
                <p:spPr bwMode="auto">
                  <a:xfrm>
                    <a:off x="2291" y="288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1" name="Oval 106"/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288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2" name="Oval 107"/>
                  <p:cNvSpPr>
                    <a:spLocks noChangeArrowheads="1"/>
                  </p:cNvSpPr>
                  <p:nvPr/>
                </p:nvSpPr>
                <p:spPr bwMode="auto">
                  <a:xfrm>
                    <a:off x="2563" y="288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3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2699" y="288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4" name="Oval 109"/>
                  <p:cNvSpPr>
                    <a:spLocks noChangeArrowheads="1"/>
                  </p:cNvSpPr>
                  <p:nvPr/>
                </p:nvSpPr>
                <p:spPr bwMode="auto">
                  <a:xfrm>
                    <a:off x="2835" y="288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5" name="Oval 110"/>
                  <p:cNvSpPr>
                    <a:spLocks noChangeArrowheads="1"/>
                  </p:cNvSpPr>
                  <p:nvPr/>
                </p:nvSpPr>
                <p:spPr bwMode="auto">
                  <a:xfrm>
                    <a:off x="2971" y="288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6" name="Oval 111"/>
                  <p:cNvSpPr>
                    <a:spLocks noChangeArrowheads="1"/>
                  </p:cNvSpPr>
                  <p:nvPr/>
                </p:nvSpPr>
                <p:spPr bwMode="auto">
                  <a:xfrm>
                    <a:off x="2154" y="3113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7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2290" y="3113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8" name="Oval 113"/>
                  <p:cNvSpPr>
                    <a:spLocks noChangeArrowheads="1"/>
                  </p:cNvSpPr>
                  <p:nvPr/>
                </p:nvSpPr>
                <p:spPr bwMode="auto">
                  <a:xfrm>
                    <a:off x="2426" y="3113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39" name="Oval 114"/>
                  <p:cNvSpPr>
                    <a:spLocks noChangeArrowheads="1"/>
                  </p:cNvSpPr>
                  <p:nvPr/>
                </p:nvSpPr>
                <p:spPr bwMode="auto">
                  <a:xfrm>
                    <a:off x="2562" y="3113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0" name="Oval 115"/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3113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1" name="Oval 116"/>
                  <p:cNvSpPr>
                    <a:spLocks noChangeArrowheads="1"/>
                  </p:cNvSpPr>
                  <p:nvPr/>
                </p:nvSpPr>
                <p:spPr bwMode="auto">
                  <a:xfrm>
                    <a:off x="2834" y="3113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2" name="Oval 117"/>
                  <p:cNvSpPr>
                    <a:spLocks noChangeArrowheads="1"/>
                  </p:cNvSpPr>
                  <p:nvPr/>
                </p:nvSpPr>
                <p:spPr bwMode="auto">
                  <a:xfrm>
                    <a:off x="2970" y="3113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3" name="Oval 118"/>
                  <p:cNvSpPr>
                    <a:spLocks noChangeArrowheads="1"/>
                  </p:cNvSpPr>
                  <p:nvPr/>
                </p:nvSpPr>
                <p:spPr bwMode="auto">
                  <a:xfrm>
                    <a:off x="2154" y="333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4" name="Oval 119"/>
                  <p:cNvSpPr>
                    <a:spLocks noChangeArrowheads="1"/>
                  </p:cNvSpPr>
                  <p:nvPr/>
                </p:nvSpPr>
                <p:spPr bwMode="auto">
                  <a:xfrm>
                    <a:off x="2290" y="333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5" name="Oval 120"/>
                  <p:cNvSpPr>
                    <a:spLocks noChangeArrowheads="1"/>
                  </p:cNvSpPr>
                  <p:nvPr/>
                </p:nvSpPr>
                <p:spPr bwMode="auto">
                  <a:xfrm>
                    <a:off x="2426" y="333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6" name="Oval 121"/>
                  <p:cNvSpPr>
                    <a:spLocks noChangeArrowheads="1"/>
                  </p:cNvSpPr>
                  <p:nvPr/>
                </p:nvSpPr>
                <p:spPr bwMode="auto">
                  <a:xfrm>
                    <a:off x="2562" y="3340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7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333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8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2834" y="333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49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2970" y="3339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0" name="Oval 125"/>
                  <p:cNvSpPr>
                    <a:spLocks noChangeArrowheads="1"/>
                  </p:cNvSpPr>
                  <p:nvPr/>
                </p:nvSpPr>
                <p:spPr bwMode="auto">
                  <a:xfrm>
                    <a:off x="2154" y="356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1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2290" y="356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2" name="Oval 127"/>
                  <p:cNvSpPr>
                    <a:spLocks noChangeArrowheads="1"/>
                  </p:cNvSpPr>
                  <p:nvPr/>
                </p:nvSpPr>
                <p:spPr bwMode="auto">
                  <a:xfrm>
                    <a:off x="2426" y="356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3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2562" y="356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4" name="Oval 129"/>
                  <p:cNvSpPr>
                    <a:spLocks noChangeArrowheads="1"/>
                  </p:cNvSpPr>
                  <p:nvPr/>
                </p:nvSpPr>
                <p:spPr bwMode="auto">
                  <a:xfrm>
                    <a:off x="2698" y="356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5" name="Oval 130"/>
                  <p:cNvSpPr>
                    <a:spLocks noChangeArrowheads="1"/>
                  </p:cNvSpPr>
                  <p:nvPr/>
                </p:nvSpPr>
                <p:spPr bwMode="auto">
                  <a:xfrm>
                    <a:off x="2834" y="356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156" name="Oval 131"/>
                  <p:cNvSpPr>
                    <a:spLocks noChangeArrowheads="1"/>
                  </p:cNvSpPr>
                  <p:nvPr/>
                </p:nvSpPr>
                <p:spPr bwMode="auto">
                  <a:xfrm>
                    <a:off x="2970" y="3566"/>
                    <a:ext cx="45" cy="46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p:grpSp>
            <p:sp>
              <p:nvSpPr>
                <p:cNvPr id="110" name="Line 132"/>
                <p:cNvSpPr>
                  <a:spLocks noChangeShapeType="1"/>
                </p:cNvSpPr>
                <p:nvPr/>
              </p:nvSpPr>
              <p:spPr bwMode="auto">
                <a:xfrm>
                  <a:off x="2011" y="3135"/>
                  <a:ext cx="108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111" name="Line 133"/>
                <p:cNvSpPr>
                  <a:spLocks noChangeShapeType="1"/>
                </p:cNvSpPr>
                <p:nvPr/>
              </p:nvSpPr>
              <p:spPr bwMode="auto">
                <a:xfrm flipH="1" flipV="1">
                  <a:off x="2121" y="2063"/>
                  <a:ext cx="8" cy="130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itchFamily="2" charset="-122"/>
                    <a:cs typeface="+mn-cs"/>
                  </a:endParaRPr>
                </a:p>
              </p:txBody>
            </p:sp>
            <p:sp>
              <p:nvSpPr>
                <p:cNvPr id="112" name="Text Box 134"/>
                <p:cNvSpPr txBox="1">
                  <a:spLocks noChangeArrowheads="1"/>
                </p:cNvSpPr>
                <p:nvPr/>
              </p:nvSpPr>
              <p:spPr bwMode="auto">
                <a:xfrm>
                  <a:off x="2993" y="3113"/>
                  <a:ext cx="172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x</a:t>
                  </a:r>
                </a:p>
              </p:txBody>
            </p:sp>
            <p:sp>
              <p:nvSpPr>
                <p:cNvPr id="113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1968" y="2031"/>
                  <a:ext cx="172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400" b="0" i="0" u="none" strike="noStrike" kern="120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宋体" panose="02010600030101010101" pitchFamily="2" charset="-122"/>
                      <a:cs typeface="+mn-cs"/>
                    </a:rPr>
                    <a:t>y</a:t>
                  </a:r>
                </a:p>
              </p:txBody>
            </p:sp>
          </p:grpSp>
          <p:sp>
            <p:nvSpPr>
              <p:cNvPr id="107" name="Text Box 137"/>
              <p:cNvSpPr txBox="1">
                <a:spLocks noChangeArrowheads="1"/>
              </p:cNvSpPr>
              <p:nvPr/>
            </p:nvSpPr>
            <p:spPr bwMode="auto">
              <a:xfrm>
                <a:off x="2074" y="3364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108" name="Text Box 138"/>
              <p:cNvSpPr txBox="1">
                <a:spLocks noChangeArrowheads="1"/>
              </p:cNvSpPr>
              <p:nvPr/>
            </p:nvSpPr>
            <p:spPr bwMode="auto">
              <a:xfrm>
                <a:off x="1707" y="2771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</a:p>
            </p:txBody>
          </p:sp>
        </p:grpSp>
        <p:sp>
          <p:nvSpPr>
            <p:cNvPr id="165" name="Line 149"/>
            <p:cNvSpPr>
              <a:spLocks noChangeShapeType="1"/>
            </p:cNvSpPr>
            <p:nvPr/>
          </p:nvSpPr>
          <p:spPr bwMode="auto">
            <a:xfrm>
              <a:off x="2099488" y="4309038"/>
              <a:ext cx="1657350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000328" y="4707501"/>
              <a:ext cx="656870" cy="801688"/>
              <a:chOff x="2000328" y="4707501"/>
              <a:chExt cx="656870" cy="801688"/>
            </a:xfrm>
          </p:grpSpPr>
          <p:cxnSp>
            <p:nvCxnSpPr>
              <p:cNvPr id="169" name="直接箭头连接符 168"/>
              <p:cNvCxnSpPr/>
              <p:nvPr/>
            </p:nvCxnSpPr>
            <p:spPr bwMode="auto">
              <a:xfrm>
                <a:off x="2435741" y="5031351"/>
                <a:ext cx="221457" cy="0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0000FF"/>
                </a:solidFill>
                <a:prstDash val="solid"/>
                <a:round/>
                <a:headEnd type="arrow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2" name="直接连接符 171"/>
              <p:cNvCxnSpPr/>
              <p:nvPr/>
            </p:nvCxnSpPr>
            <p:spPr bwMode="auto">
              <a:xfrm flipV="1">
                <a:off x="2507477" y="5025001"/>
                <a:ext cx="38019" cy="4841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3" name="直接箭头连接符 172"/>
              <p:cNvCxnSpPr>
                <a:stCxn id="136" idx="4"/>
              </p:cNvCxnSpPr>
              <p:nvPr/>
            </p:nvCxnSpPr>
            <p:spPr bwMode="auto">
              <a:xfrm>
                <a:off x="2223811" y="4707501"/>
                <a:ext cx="3529" cy="303482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rgbClr val="0000FF"/>
                </a:solidFill>
                <a:prstDash val="solid"/>
                <a:round/>
                <a:headEnd type="arrow" w="med" len="med"/>
                <a:tailEnd type="arrow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1" name="直接连接符 180"/>
              <p:cNvCxnSpPr/>
              <p:nvPr/>
            </p:nvCxnSpPr>
            <p:spPr bwMode="auto">
              <a:xfrm>
                <a:off x="2000328" y="4727726"/>
                <a:ext cx="216495" cy="124237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66" name="Group 80"/>
          <p:cNvGrpSpPr>
            <a:grpSpLocks/>
          </p:cNvGrpSpPr>
          <p:nvPr/>
        </p:nvGrpSpPr>
        <p:grpSpPr bwMode="auto">
          <a:xfrm>
            <a:off x="2434605" y="3148575"/>
            <a:ext cx="1079500" cy="2320925"/>
            <a:chOff x="2133" y="1984"/>
            <a:chExt cx="680" cy="1462"/>
          </a:xfrm>
        </p:grpSpPr>
        <p:sp>
          <p:nvSpPr>
            <p:cNvPr id="167" name="Line 81"/>
            <p:cNvSpPr>
              <a:spLocks noChangeShapeType="1"/>
            </p:cNvSpPr>
            <p:nvPr/>
          </p:nvSpPr>
          <p:spPr bwMode="auto">
            <a:xfrm>
              <a:off x="2269" y="1987"/>
              <a:ext cx="0" cy="145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68" name="Line 82"/>
            <p:cNvSpPr>
              <a:spLocks noChangeShapeType="1"/>
            </p:cNvSpPr>
            <p:nvPr/>
          </p:nvSpPr>
          <p:spPr bwMode="auto">
            <a:xfrm>
              <a:off x="2397" y="1991"/>
              <a:ext cx="0" cy="145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0" name="Line 83"/>
            <p:cNvSpPr>
              <a:spLocks noChangeShapeType="1"/>
            </p:cNvSpPr>
            <p:nvPr/>
          </p:nvSpPr>
          <p:spPr bwMode="auto">
            <a:xfrm>
              <a:off x="2534" y="1989"/>
              <a:ext cx="0" cy="145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1" name="Line 84"/>
            <p:cNvSpPr>
              <a:spLocks noChangeShapeType="1"/>
            </p:cNvSpPr>
            <p:nvPr/>
          </p:nvSpPr>
          <p:spPr bwMode="auto">
            <a:xfrm>
              <a:off x="2677" y="1994"/>
              <a:ext cx="0" cy="145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4" name="Line 85"/>
            <p:cNvSpPr>
              <a:spLocks noChangeShapeType="1"/>
            </p:cNvSpPr>
            <p:nvPr/>
          </p:nvSpPr>
          <p:spPr bwMode="auto">
            <a:xfrm>
              <a:off x="2813" y="1984"/>
              <a:ext cx="0" cy="145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5" name="Line 86"/>
            <p:cNvSpPr>
              <a:spLocks noChangeShapeType="1"/>
            </p:cNvSpPr>
            <p:nvPr/>
          </p:nvSpPr>
          <p:spPr bwMode="auto">
            <a:xfrm>
              <a:off x="2133" y="1989"/>
              <a:ext cx="0" cy="145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</p:grpSp>
      <p:graphicFrame>
        <p:nvGraphicFramePr>
          <p:cNvPr id="176" name="对象 175"/>
          <p:cNvGraphicFramePr>
            <a:graphicFrameLocks noChangeAspect="1"/>
          </p:cNvGraphicFramePr>
          <p:nvPr>
            <p:extLst/>
          </p:nvPr>
        </p:nvGraphicFramePr>
        <p:xfrm>
          <a:off x="7038975" y="644525"/>
          <a:ext cx="113347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0" name="Equation" r:id="rId3" imgW="507960" imgH="393480" progId="Equation.DSMT4">
                  <p:embed/>
                </p:oleObj>
              </mc:Choice>
              <mc:Fallback>
                <p:oleObj name="Equation" r:id="rId3" imgW="507960" imgH="393480" progId="Equation.DSMT4">
                  <p:embed/>
                  <p:pic>
                    <p:nvPicPr>
                      <p:cNvPr id="176" name="对象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8975" y="644525"/>
                        <a:ext cx="1133475" cy="8763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678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16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7"/>
          <p:cNvGrpSpPr>
            <a:grpSpLocks/>
          </p:cNvGrpSpPr>
          <p:nvPr/>
        </p:nvGrpSpPr>
        <p:grpSpPr bwMode="auto">
          <a:xfrm>
            <a:off x="4498950" y="1550740"/>
            <a:ext cx="2881313" cy="1446212"/>
            <a:chOff x="3560" y="845"/>
            <a:chExt cx="1815" cy="911"/>
          </a:xfrm>
        </p:grpSpPr>
        <p:sp>
          <p:nvSpPr>
            <p:cNvPr id="26" name="Line 8"/>
            <p:cNvSpPr>
              <a:spLocks noChangeShapeType="1"/>
            </p:cNvSpPr>
            <p:nvPr/>
          </p:nvSpPr>
          <p:spPr bwMode="auto">
            <a:xfrm>
              <a:off x="3560" y="1525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4059" y="845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频域</a:t>
              </a: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V="1">
              <a:off x="4422" y="1071"/>
              <a:ext cx="0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 flipV="1">
              <a:off x="4604" y="1207"/>
              <a:ext cx="0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flipV="1">
              <a:off x="4785" y="1298"/>
              <a:ext cx="0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flipV="1">
              <a:off x="4105" y="1071"/>
              <a:ext cx="0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 flipV="1">
              <a:off x="3923" y="1207"/>
              <a:ext cx="0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3" name="Line 15"/>
            <p:cNvSpPr>
              <a:spLocks noChangeShapeType="1"/>
            </p:cNvSpPr>
            <p:nvPr/>
          </p:nvSpPr>
          <p:spPr bwMode="auto">
            <a:xfrm flipV="1">
              <a:off x="4967" y="1298"/>
              <a:ext cx="0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4" name="Text Box 16"/>
            <p:cNvSpPr txBox="1">
              <a:spLocks noChangeArrowheads="1"/>
            </p:cNvSpPr>
            <p:nvPr/>
          </p:nvSpPr>
          <p:spPr bwMode="auto">
            <a:xfrm>
              <a:off x="4286" y="1525"/>
              <a:ext cx="2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  <a:cs typeface="+mn-cs"/>
                </a:rPr>
                <a:t>w</a:t>
              </a:r>
            </a:p>
          </p:txBody>
        </p:sp>
        <p:sp>
          <p:nvSpPr>
            <p:cNvPr id="35" name="Text Box 17"/>
            <p:cNvSpPr txBox="1">
              <a:spLocks noChangeArrowheads="1"/>
            </p:cNvSpPr>
            <p:nvPr/>
          </p:nvSpPr>
          <p:spPr bwMode="auto">
            <a:xfrm>
              <a:off x="4468" y="1525"/>
              <a:ext cx="2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  <a:cs typeface="+mn-cs"/>
                </a:rPr>
                <a:t>2w</a:t>
              </a:r>
            </a:p>
          </p:txBody>
        </p:sp>
        <p:sp>
          <p:nvSpPr>
            <p:cNvPr id="36" name="Text Box 18"/>
            <p:cNvSpPr txBox="1">
              <a:spLocks noChangeArrowheads="1"/>
            </p:cNvSpPr>
            <p:nvPr/>
          </p:nvSpPr>
          <p:spPr bwMode="auto">
            <a:xfrm>
              <a:off x="3969" y="1525"/>
              <a:ext cx="2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  <a:cs typeface="+mn-cs"/>
                </a:rPr>
                <a:t>-w</a:t>
              </a:r>
            </a:p>
          </p:txBody>
        </p:sp>
        <p:sp>
          <p:nvSpPr>
            <p:cNvPr id="37" name="Text Box 19"/>
            <p:cNvSpPr txBox="1">
              <a:spLocks noChangeArrowheads="1"/>
            </p:cNvSpPr>
            <p:nvPr/>
          </p:nvSpPr>
          <p:spPr bwMode="auto">
            <a:xfrm>
              <a:off x="4694" y="1480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……</a:t>
              </a:r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auto">
            <a:xfrm>
              <a:off x="3606" y="1480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……</a:t>
              </a:r>
            </a:p>
          </p:txBody>
        </p:sp>
      </p:grpSp>
      <p:grpSp>
        <p:nvGrpSpPr>
          <p:cNvPr id="39" name="Group 21"/>
          <p:cNvGrpSpPr>
            <a:grpSpLocks/>
          </p:cNvGrpSpPr>
          <p:nvPr/>
        </p:nvGrpSpPr>
        <p:grpSpPr bwMode="auto">
          <a:xfrm>
            <a:off x="1763688" y="1622177"/>
            <a:ext cx="2387600" cy="1087438"/>
            <a:chOff x="1837" y="890"/>
            <a:chExt cx="1504" cy="685"/>
          </a:xfrm>
        </p:grpSpPr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1837" y="1344"/>
              <a:ext cx="136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837" y="1162"/>
              <a:ext cx="1224" cy="363"/>
            </a:xfrm>
            <a:custGeom>
              <a:avLst/>
              <a:gdLst>
                <a:gd name="T0" fmla="*/ 0 w 1224"/>
                <a:gd name="T1" fmla="*/ 363 h 363"/>
                <a:gd name="T2" fmla="*/ 227 w 1224"/>
                <a:gd name="T3" fmla="*/ 0 h 363"/>
                <a:gd name="T4" fmla="*/ 408 w 1224"/>
                <a:gd name="T5" fmla="*/ 363 h 363"/>
                <a:gd name="T6" fmla="*/ 635 w 1224"/>
                <a:gd name="T7" fmla="*/ 0 h 363"/>
                <a:gd name="T8" fmla="*/ 816 w 1224"/>
                <a:gd name="T9" fmla="*/ 363 h 363"/>
                <a:gd name="T10" fmla="*/ 1043 w 1224"/>
                <a:gd name="T11" fmla="*/ 0 h 363"/>
                <a:gd name="T12" fmla="*/ 1224 w 1224"/>
                <a:gd name="T13" fmla="*/ 363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24"/>
                <a:gd name="T22" fmla="*/ 0 h 363"/>
                <a:gd name="T23" fmla="*/ 1224 w 1224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24" h="363">
                  <a:moveTo>
                    <a:pt x="0" y="363"/>
                  </a:moveTo>
                  <a:lnTo>
                    <a:pt x="227" y="0"/>
                  </a:lnTo>
                  <a:lnTo>
                    <a:pt x="408" y="363"/>
                  </a:lnTo>
                  <a:lnTo>
                    <a:pt x="635" y="0"/>
                  </a:lnTo>
                  <a:lnTo>
                    <a:pt x="816" y="363"/>
                  </a:lnTo>
                  <a:lnTo>
                    <a:pt x="1043" y="0"/>
                  </a:lnTo>
                  <a:lnTo>
                    <a:pt x="1224" y="36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2" name="Text Box 24"/>
            <p:cNvSpPr txBox="1">
              <a:spLocks noChangeArrowheads="1"/>
            </p:cNvSpPr>
            <p:nvPr/>
          </p:nvSpPr>
          <p:spPr bwMode="auto">
            <a:xfrm>
              <a:off x="3185" y="1265"/>
              <a:ext cx="1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</a:p>
          </p:txBody>
        </p:sp>
        <p:sp>
          <p:nvSpPr>
            <p:cNvPr id="43" name="Text Box 25"/>
            <p:cNvSpPr txBox="1">
              <a:spLocks noChangeArrowheads="1"/>
            </p:cNvSpPr>
            <p:nvPr/>
          </p:nvSpPr>
          <p:spPr bwMode="auto">
            <a:xfrm>
              <a:off x="2245" y="890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时域</a:t>
              </a:r>
            </a:p>
          </p:txBody>
        </p:sp>
        <p:sp>
          <p:nvSpPr>
            <p:cNvPr id="44" name="Line 26"/>
            <p:cNvSpPr>
              <a:spLocks noChangeShapeType="1"/>
            </p:cNvSpPr>
            <p:nvPr/>
          </p:nvSpPr>
          <p:spPr bwMode="auto">
            <a:xfrm>
              <a:off x="2245" y="1570"/>
              <a:ext cx="4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5" name="Text Box 27"/>
            <p:cNvSpPr txBox="1">
              <a:spLocks noChangeArrowheads="1"/>
            </p:cNvSpPr>
            <p:nvPr/>
          </p:nvSpPr>
          <p:spPr bwMode="auto">
            <a:xfrm>
              <a:off x="2381" y="1344"/>
              <a:ext cx="22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</a:p>
          </p:txBody>
        </p:sp>
      </p:grpSp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1403350" y="476250"/>
            <a:ext cx="38909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隶书" panose="02010509060101010101" pitchFamily="49" charset="-122"/>
                <a:ea typeface="华文隶书" panose="02010800040101010101" pitchFamily="2" charset="-122"/>
              </a:rPr>
              <a:t>倒格矢的概念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隶书" panose="02010800040101010101" pitchFamily="2" charset="-122"/>
            </a:endParaRPr>
          </a:p>
        </p:txBody>
      </p:sp>
      <p:sp>
        <p:nvSpPr>
          <p:cNvPr id="166" name="Text Box 28"/>
          <p:cNvSpPr txBox="1">
            <a:spLocks noChangeArrowheads="1"/>
          </p:cNvSpPr>
          <p:nvPr/>
        </p:nvSpPr>
        <p:spPr bwMode="auto">
          <a:xfrm>
            <a:off x="2472049" y="5571155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点阵</a:t>
            </a:r>
          </a:p>
        </p:txBody>
      </p:sp>
      <p:sp>
        <p:nvSpPr>
          <p:cNvPr id="167" name="Text Box 29"/>
          <p:cNvSpPr txBox="1">
            <a:spLocks noChangeArrowheads="1"/>
          </p:cNvSpPr>
          <p:nvPr/>
        </p:nvSpPr>
        <p:spPr bwMode="auto">
          <a:xfrm>
            <a:off x="5424799" y="5571155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倒格子</a:t>
            </a:r>
          </a:p>
        </p:txBody>
      </p:sp>
      <p:grpSp>
        <p:nvGrpSpPr>
          <p:cNvPr id="168" name="Group 30"/>
          <p:cNvGrpSpPr>
            <a:grpSpLocks/>
          </p:cNvGrpSpPr>
          <p:nvPr/>
        </p:nvGrpSpPr>
        <p:grpSpPr bwMode="auto">
          <a:xfrm>
            <a:off x="2176774" y="3278805"/>
            <a:ext cx="1900238" cy="2149475"/>
            <a:chOff x="1968" y="2031"/>
            <a:chExt cx="1197" cy="1354"/>
          </a:xfrm>
        </p:grpSpPr>
        <p:grpSp>
          <p:nvGrpSpPr>
            <p:cNvPr id="169" name="Group 31"/>
            <p:cNvGrpSpPr>
              <a:grpSpLocks/>
            </p:cNvGrpSpPr>
            <p:nvPr/>
          </p:nvGrpSpPr>
          <p:grpSpPr bwMode="auto">
            <a:xfrm>
              <a:off x="1973" y="2205"/>
              <a:ext cx="862" cy="1180"/>
              <a:chOff x="2154" y="2432"/>
              <a:chExt cx="862" cy="1180"/>
            </a:xfrm>
          </p:grpSpPr>
          <p:sp>
            <p:nvSpPr>
              <p:cNvPr id="175" name="Oval 32"/>
              <p:cNvSpPr>
                <a:spLocks noChangeArrowheads="1"/>
              </p:cNvSpPr>
              <p:nvPr/>
            </p:nvSpPr>
            <p:spPr bwMode="auto">
              <a:xfrm>
                <a:off x="2155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6" name="Oval 33"/>
              <p:cNvSpPr>
                <a:spLocks noChangeArrowheads="1"/>
              </p:cNvSpPr>
              <p:nvPr/>
            </p:nvSpPr>
            <p:spPr bwMode="auto">
              <a:xfrm>
                <a:off x="2291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7" name="Oval 34"/>
              <p:cNvSpPr>
                <a:spLocks noChangeArrowheads="1"/>
              </p:cNvSpPr>
              <p:nvPr/>
            </p:nvSpPr>
            <p:spPr bwMode="auto">
              <a:xfrm>
                <a:off x="2427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8" name="Oval 35"/>
              <p:cNvSpPr>
                <a:spLocks noChangeArrowheads="1"/>
              </p:cNvSpPr>
              <p:nvPr/>
            </p:nvSpPr>
            <p:spPr bwMode="auto">
              <a:xfrm>
                <a:off x="2563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9" name="Oval 36"/>
              <p:cNvSpPr>
                <a:spLocks noChangeArrowheads="1"/>
              </p:cNvSpPr>
              <p:nvPr/>
            </p:nvSpPr>
            <p:spPr bwMode="auto">
              <a:xfrm>
                <a:off x="2699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0" name="Oval 37"/>
              <p:cNvSpPr>
                <a:spLocks noChangeArrowheads="1"/>
              </p:cNvSpPr>
              <p:nvPr/>
            </p:nvSpPr>
            <p:spPr bwMode="auto">
              <a:xfrm>
                <a:off x="2835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1" name="Oval 38"/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2" name="Oval 39"/>
              <p:cNvSpPr>
                <a:spLocks noChangeArrowheads="1"/>
              </p:cNvSpPr>
              <p:nvPr/>
            </p:nvSpPr>
            <p:spPr bwMode="auto">
              <a:xfrm>
                <a:off x="2154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3" name="Oval 40"/>
              <p:cNvSpPr>
                <a:spLocks noChangeArrowheads="1"/>
              </p:cNvSpPr>
              <p:nvPr/>
            </p:nvSpPr>
            <p:spPr bwMode="auto">
              <a:xfrm>
                <a:off x="2290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4" name="Oval 41"/>
              <p:cNvSpPr>
                <a:spLocks noChangeArrowheads="1"/>
              </p:cNvSpPr>
              <p:nvPr/>
            </p:nvSpPr>
            <p:spPr bwMode="auto">
              <a:xfrm>
                <a:off x="2426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5" name="Oval 42"/>
              <p:cNvSpPr>
                <a:spLocks noChangeArrowheads="1"/>
              </p:cNvSpPr>
              <p:nvPr/>
            </p:nvSpPr>
            <p:spPr bwMode="auto">
              <a:xfrm>
                <a:off x="2562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6" name="Oval 43"/>
              <p:cNvSpPr>
                <a:spLocks noChangeArrowheads="1"/>
              </p:cNvSpPr>
              <p:nvPr/>
            </p:nvSpPr>
            <p:spPr bwMode="auto">
              <a:xfrm>
                <a:off x="2698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7" name="Oval 44"/>
              <p:cNvSpPr>
                <a:spLocks noChangeArrowheads="1"/>
              </p:cNvSpPr>
              <p:nvPr/>
            </p:nvSpPr>
            <p:spPr bwMode="auto">
              <a:xfrm>
                <a:off x="2834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8" name="Oval 45"/>
              <p:cNvSpPr>
                <a:spLocks noChangeArrowheads="1"/>
              </p:cNvSpPr>
              <p:nvPr/>
            </p:nvSpPr>
            <p:spPr bwMode="auto">
              <a:xfrm>
                <a:off x="2970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9" name="Oval 46"/>
              <p:cNvSpPr>
                <a:spLocks noChangeArrowheads="1"/>
              </p:cNvSpPr>
              <p:nvPr/>
            </p:nvSpPr>
            <p:spPr bwMode="auto">
              <a:xfrm>
                <a:off x="2155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0" name="Oval 47"/>
              <p:cNvSpPr>
                <a:spLocks noChangeArrowheads="1"/>
              </p:cNvSpPr>
              <p:nvPr/>
            </p:nvSpPr>
            <p:spPr bwMode="auto">
              <a:xfrm>
                <a:off x="2291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1" name="Oval 48"/>
              <p:cNvSpPr>
                <a:spLocks noChangeArrowheads="1"/>
              </p:cNvSpPr>
              <p:nvPr/>
            </p:nvSpPr>
            <p:spPr bwMode="auto">
              <a:xfrm>
                <a:off x="2427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2" name="Oval 49"/>
              <p:cNvSpPr>
                <a:spLocks noChangeArrowheads="1"/>
              </p:cNvSpPr>
              <p:nvPr/>
            </p:nvSpPr>
            <p:spPr bwMode="auto">
              <a:xfrm>
                <a:off x="2563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3" name="Oval 50"/>
              <p:cNvSpPr>
                <a:spLocks noChangeArrowheads="1"/>
              </p:cNvSpPr>
              <p:nvPr/>
            </p:nvSpPr>
            <p:spPr bwMode="auto">
              <a:xfrm>
                <a:off x="2699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4" name="Oval 51"/>
              <p:cNvSpPr>
                <a:spLocks noChangeArrowheads="1"/>
              </p:cNvSpPr>
              <p:nvPr/>
            </p:nvSpPr>
            <p:spPr bwMode="auto">
              <a:xfrm>
                <a:off x="2835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5" name="Oval 52"/>
              <p:cNvSpPr>
                <a:spLocks noChangeArrowheads="1"/>
              </p:cNvSpPr>
              <p:nvPr/>
            </p:nvSpPr>
            <p:spPr bwMode="auto">
              <a:xfrm>
                <a:off x="2971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6" name="Oval 53"/>
              <p:cNvSpPr>
                <a:spLocks noChangeArrowheads="1"/>
              </p:cNvSpPr>
              <p:nvPr/>
            </p:nvSpPr>
            <p:spPr bwMode="auto">
              <a:xfrm>
                <a:off x="2154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7" name="Oval 54"/>
              <p:cNvSpPr>
                <a:spLocks noChangeArrowheads="1"/>
              </p:cNvSpPr>
              <p:nvPr/>
            </p:nvSpPr>
            <p:spPr bwMode="auto">
              <a:xfrm>
                <a:off x="2290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8" name="Oval 55"/>
              <p:cNvSpPr>
                <a:spLocks noChangeArrowheads="1"/>
              </p:cNvSpPr>
              <p:nvPr/>
            </p:nvSpPr>
            <p:spPr bwMode="auto">
              <a:xfrm>
                <a:off x="2426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9" name="Oval 56"/>
              <p:cNvSpPr>
                <a:spLocks noChangeArrowheads="1"/>
              </p:cNvSpPr>
              <p:nvPr/>
            </p:nvSpPr>
            <p:spPr bwMode="auto">
              <a:xfrm>
                <a:off x="2562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0" name="Oval 57"/>
              <p:cNvSpPr>
                <a:spLocks noChangeArrowheads="1"/>
              </p:cNvSpPr>
              <p:nvPr/>
            </p:nvSpPr>
            <p:spPr bwMode="auto">
              <a:xfrm>
                <a:off x="2698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1" name="Oval 58"/>
              <p:cNvSpPr>
                <a:spLocks noChangeArrowheads="1"/>
              </p:cNvSpPr>
              <p:nvPr/>
            </p:nvSpPr>
            <p:spPr bwMode="auto">
              <a:xfrm>
                <a:off x="2834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2" name="Oval 59"/>
              <p:cNvSpPr>
                <a:spLocks noChangeArrowheads="1"/>
              </p:cNvSpPr>
              <p:nvPr/>
            </p:nvSpPr>
            <p:spPr bwMode="auto">
              <a:xfrm>
                <a:off x="2970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3" name="Oval 60"/>
              <p:cNvSpPr>
                <a:spLocks noChangeArrowheads="1"/>
              </p:cNvSpPr>
              <p:nvPr/>
            </p:nvSpPr>
            <p:spPr bwMode="auto">
              <a:xfrm>
                <a:off x="2154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4" name="Oval 61"/>
              <p:cNvSpPr>
                <a:spLocks noChangeArrowheads="1"/>
              </p:cNvSpPr>
              <p:nvPr/>
            </p:nvSpPr>
            <p:spPr bwMode="auto">
              <a:xfrm>
                <a:off x="2290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5" name="Oval 62"/>
              <p:cNvSpPr>
                <a:spLocks noChangeArrowheads="1"/>
              </p:cNvSpPr>
              <p:nvPr/>
            </p:nvSpPr>
            <p:spPr bwMode="auto">
              <a:xfrm>
                <a:off x="2426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6" name="Oval 63"/>
              <p:cNvSpPr>
                <a:spLocks noChangeArrowheads="1"/>
              </p:cNvSpPr>
              <p:nvPr/>
            </p:nvSpPr>
            <p:spPr bwMode="auto">
              <a:xfrm>
                <a:off x="2562" y="3340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7" name="Oval 64"/>
              <p:cNvSpPr>
                <a:spLocks noChangeArrowheads="1"/>
              </p:cNvSpPr>
              <p:nvPr/>
            </p:nvSpPr>
            <p:spPr bwMode="auto">
              <a:xfrm>
                <a:off x="2698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8" name="Oval 65"/>
              <p:cNvSpPr>
                <a:spLocks noChangeArrowheads="1"/>
              </p:cNvSpPr>
              <p:nvPr/>
            </p:nvSpPr>
            <p:spPr bwMode="auto">
              <a:xfrm>
                <a:off x="2834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9" name="Oval 66"/>
              <p:cNvSpPr>
                <a:spLocks noChangeArrowheads="1"/>
              </p:cNvSpPr>
              <p:nvPr/>
            </p:nvSpPr>
            <p:spPr bwMode="auto">
              <a:xfrm>
                <a:off x="2970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0" name="Oval 67"/>
              <p:cNvSpPr>
                <a:spLocks noChangeArrowheads="1"/>
              </p:cNvSpPr>
              <p:nvPr/>
            </p:nvSpPr>
            <p:spPr bwMode="auto">
              <a:xfrm>
                <a:off x="2154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1" name="Oval 68"/>
              <p:cNvSpPr>
                <a:spLocks noChangeArrowheads="1"/>
              </p:cNvSpPr>
              <p:nvPr/>
            </p:nvSpPr>
            <p:spPr bwMode="auto">
              <a:xfrm>
                <a:off x="2290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2" name="Oval 69"/>
              <p:cNvSpPr>
                <a:spLocks noChangeArrowheads="1"/>
              </p:cNvSpPr>
              <p:nvPr/>
            </p:nvSpPr>
            <p:spPr bwMode="auto">
              <a:xfrm>
                <a:off x="2426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3" name="Oval 70"/>
              <p:cNvSpPr>
                <a:spLocks noChangeArrowheads="1"/>
              </p:cNvSpPr>
              <p:nvPr/>
            </p:nvSpPr>
            <p:spPr bwMode="auto">
              <a:xfrm>
                <a:off x="2562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4" name="Oval 71"/>
              <p:cNvSpPr>
                <a:spLocks noChangeArrowheads="1"/>
              </p:cNvSpPr>
              <p:nvPr/>
            </p:nvSpPr>
            <p:spPr bwMode="auto">
              <a:xfrm>
                <a:off x="2698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5" name="Oval 72"/>
              <p:cNvSpPr>
                <a:spLocks noChangeArrowheads="1"/>
              </p:cNvSpPr>
              <p:nvPr/>
            </p:nvSpPr>
            <p:spPr bwMode="auto">
              <a:xfrm>
                <a:off x="2834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6" name="Oval 73"/>
              <p:cNvSpPr>
                <a:spLocks noChangeArrowheads="1"/>
              </p:cNvSpPr>
              <p:nvPr/>
            </p:nvSpPr>
            <p:spPr bwMode="auto">
              <a:xfrm>
                <a:off x="2970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0" name="Line 74"/>
            <p:cNvSpPr>
              <a:spLocks noChangeShapeType="1"/>
            </p:cNvSpPr>
            <p:nvPr/>
          </p:nvSpPr>
          <p:spPr bwMode="auto">
            <a:xfrm>
              <a:off x="2011" y="3135"/>
              <a:ext cx="10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1" name="Line 75"/>
            <p:cNvSpPr>
              <a:spLocks noChangeShapeType="1"/>
            </p:cNvSpPr>
            <p:nvPr/>
          </p:nvSpPr>
          <p:spPr bwMode="auto">
            <a:xfrm flipH="1" flipV="1">
              <a:off x="2121" y="2063"/>
              <a:ext cx="8" cy="13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72" name="Text Box 76"/>
            <p:cNvSpPr txBox="1">
              <a:spLocks noChangeArrowheads="1"/>
            </p:cNvSpPr>
            <p:nvPr/>
          </p:nvSpPr>
          <p:spPr bwMode="auto">
            <a:xfrm>
              <a:off x="2993" y="3113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73" name="Text Box 77"/>
            <p:cNvSpPr txBox="1">
              <a:spLocks noChangeArrowheads="1"/>
            </p:cNvSpPr>
            <p:nvPr/>
          </p:nvSpPr>
          <p:spPr bwMode="auto">
            <a:xfrm>
              <a:off x="1968" y="2031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</p:grpSp>
      <p:grpSp>
        <p:nvGrpSpPr>
          <p:cNvPr id="217" name="Group 79"/>
          <p:cNvGrpSpPr>
            <a:grpSpLocks/>
          </p:cNvGrpSpPr>
          <p:nvPr/>
        </p:nvGrpSpPr>
        <p:grpSpPr bwMode="auto">
          <a:xfrm>
            <a:off x="4777099" y="3339130"/>
            <a:ext cx="2565400" cy="2305050"/>
            <a:chOff x="3606" y="2069"/>
            <a:chExt cx="1616" cy="1452"/>
          </a:xfrm>
        </p:grpSpPr>
        <p:grpSp>
          <p:nvGrpSpPr>
            <p:cNvPr id="218" name="Group 80"/>
            <p:cNvGrpSpPr>
              <a:grpSpLocks/>
            </p:cNvGrpSpPr>
            <p:nvPr/>
          </p:nvGrpSpPr>
          <p:grpSpPr bwMode="auto">
            <a:xfrm rot="-5400000">
              <a:off x="3810" y="2273"/>
              <a:ext cx="862" cy="1180"/>
              <a:chOff x="2154" y="2432"/>
              <a:chExt cx="862" cy="1180"/>
            </a:xfrm>
          </p:grpSpPr>
          <p:sp>
            <p:nvSpPr>
              <p:cNvPr id="224" name="Oval 81"/>
              <p:cNvSpPr>
                <a:spLocks noChangeArrowheads="1"/>
              </p:cNvSpPr>
              <p:nvPr/>
            </p:nvSpPr>
            <p:spPr bwMode="auto">
              <a:xfrm>
                <a:off x="2155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5" name="Oval 82"/>
              <p:cNvSpPr>
                <a:spLocks noChangeArrowheads="1"/>
              </p:cNvSpPr>
              <p:nvPr/>
            </p:nvSpPr>
            <p:spPr bwMode="auto">
              <a:xfrm>
                <a:off x="2291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6" name="Oval 83"/>
              <p:cNvSpPr>
                <a:spLocks noChangeArrowheads="1"/>
              </p:cNvSpPr>
              <p:nvPr/>
            </p:nvSpPr>
            <p:spPr bwMode="auto">
              <a:xfrm>
                <a:off x="2427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7" name="Oval 84"/>
              <p:cNvSpPr>
                <a:spLocks noChangeArrowheads="1"/>
              </p:cNvSpPr>
              <p:nvPr/>
            </p:nvSpPr>
            <p:spPr bwMode="auto">
              <a:xfrm>
                <a:off x="2563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8" name="Oval 85"/>
              <p:cNvSpPr>
                <a:spLocks noChangeArrowheads="1"/>
              </p:cNvSpPr>
              <p:nvPr/>
            </p:nvSpPr>
            <p:spPr bwMode="auto">
              <a:xfrm>
                <a:off x="2699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9" name="Oval 86"/>
              <p:cNvSpPr>
                <a:spLocks noChangeArrowheads="1"/>
              </p:cNvSpPr>
              <p:nvPr/>
            </p:nvSpPr>
            <p:spPr bwMode="auto">
              <a:xfrm>
                <a:off x="2835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0" name="Oval 87"/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1" name="Oval 88"/>
              <p:cNvSpPr>
                <a:spLocks noChangeArrowheads="1"/>
              </p:cNvSpPr>
              <p:nvPr/>
            </p:nvSpPr>
            <p:spPr bwMode="auto">
              <a:xfrm>
                <a:off x="2154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2" name="Oval 89"/>
              <p:cNvSpPr>
                <a:spLocks noChangeArrowheads="1"/>
              </p:cNvSpPr>
              <p:nvPr/>
            </p:nvSpPr>
            <p:spPr bwMode="auto">
              <a:xfrm>
                <a:off x="2290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3" name="Oval 90"/>
              <p:cNvSpPr>
                <a:spLocks noChangeArrowheads="1"/>
              </p:cNvSpPr>
              <p:nvPr/>
            </p:nvSpPr>
            <p:spPr bwMode="auto">
              <a:xfrm>
                <a:off x="2426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4" name="Oval 91"/>
              <p:cNvSpPr>
                <a:spLocks noChangeArrowheads="1"/>
              </p:cNvSpPr>
              <p:nvPr/>
            </p:nvSpPr>
            <p:spPr bwMode="auto">
              <a:xfrm>
                <a:off x="2562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5" name="Oval 92"/>
              <p:cNvSpPr>
                <a:spLocks noChangeArrowheads="1"/>
              </p:cNvSpPr>
              <p:nvPr/>
            </p:nvSpPr>
            <p:spPr bwMode="auto">
              <a:xfrm>
                <a:off x="2698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6" name="Oval 93"/>
              <p:cNvSpPr>
                <a:spLocks noChangeArrowheads="1"/>
              </p:cNvSpPr>
              <p:nvPr/>
            </p:nvSpPr>
            <p:spPr bwMode="auto">
              <a:xfrm>
                <a:off x="2834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7" name="Oval 94"/>
              <p:cNvSpPr>
                <a:spLocks noChangeArrowheads="1"/>
              </p:cNvSpPr>
              <p:nvPr/>
            </p:nvSpPr>
            <p:spPr bwMode="auto">
              <a:xfrm>
                <a:off x="2970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8" name="Oval 95"/>
              <p:cNvSpPr>
                <a:spLocks noChangeArrowheads="1"/>
              </p:cNvSpPr>
              <p:nvPr/>
            </p:nvSpPr>
            <p:spPr bwMode="auto">
              <a:xfrm>
                <a:off x="2155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9" name="Oval 96"/>
              <p:cNvSpPr>
                <a:spLocks noChangeArrowheads="1"/>
              </p:cNvSpPr>
              <p:nvPr/>
            </p:nvSpPr>
            <p:spPr bwMode="auto">
              <a:xfrm>
                <a:off x="2291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0" name="Oval 97"/>
              <p:cNvSpPr>
                <a:spLocks noChangeArrowheads="1"/>
              </p:cNvSpPr>
              <p:nvPr/>
            </p:nvSpPr>
            <p:spPr bwMode="auto">
              <a:xfrm>
                <a:off x="2427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1" name="Oval 98"/>
              <p:cNvSpPr>
                <a:spLocks noChangeArrowheads="1"/>
              </p:cNvSpPr>
              <p:nvPr/>
            </p:nvSpPr>
            <p:spPr bwMode="auto">
              <a:xfrm>
                <a:off x="2563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2" name="Oval 99"/>
              <p:cNvSpPr>
                <a:spLocks noChangeArrowheads="1"/>
              </p:cNvSpPr>
              <p:nvPr/>
            </p:nvSpPr>
            <p:spPr bwMode="auto">
              <a:xfrm>
                <a:off x="2699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3" name="Oval 100"/>
              <p:cNvSpPr>
                <a:spLocks noChangeArrowheads="1"/>
              </p:cNvSpPr>
              <p:nvPr/>
            </p:nvSpPr>
            <p:spPr bwMode="auto">
              <a:xfrm>
                <a:off x="2835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4" name="Oval 101"/>
              <p:cNvSpPr>
                <a:spLocks noChangeArrowheads="1"/>
              </p:cNvSpPr>
              <p:nvPr/>
            </p:nvSpPr>
            <p:spPr bwMode="auto">
              <a:xfrm>
                <a:off x="2971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5" name="Oval 102"/>
              <p:cNvSpPr>
                <a:spLocks noChangeArrowheads="1"/>
              </p:cNvSpPr>
              <p:nvPr/>
            </p:nvSpPr>
            <p:spPr bwMode="auto">
              <a:xfrm>
                <a:off x="2154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6" name="Oval 103"/>
              <p:cNvSpPr>
                <a:spLocks noChangeArrowheads="1"/>
              </p:cNvSpPr>
              <p:nvPr/>
            </p:nvSpPr>
            <p:spPr bwMode="auto">
              <a:xfrm>
                <a:off x="2290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7" name="Oval 104"/>
              <p:cNvSpPr>
                <a:spLocks noChangeArrowheads="1"/>
              </p:cNvSpPr>
              <p:nvPr/>
            </p:nvSpPr>
            <p:spPr bwMode="auto">
              <a:xfrm>
                <a:off x="2426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8" name="Oval 105"/>
              <p:cNvSpPr>
                <a:spLocks noChangeArrowheads="1"/>
              </p:cNvSpPr>
              <p:nvPr/>
            </p:nvSpPr>
            <p:spPr bwMode="auto">
              <a:xfrm>
                <a:off x="2562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9" name="Oval 106"/>
              <p:cNvSpPr>
                <a:spLocks noChangeArrowheads="1"/>
              </p:cNvSpPr>
              <p:nvPr/>
            </p:nvSpPr>
            <p:spPr bwMode="auto">
              <a:xfrm>
                <a:off x="2698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0" name="Oval 107"/>
              <p:cNvSpPr>
                <a:spLocks noChangeArrowheads="1"/>
              </p:cNvSpPr>
              <p:nvPr/>
            </p:nvSpPr>
            <p:spPr bwMode="auto">
              <a:xfrm>
                <a:off x="2834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1" name="Oval 108"/>
              <p:cNvSpPr>
                <a:spLocks noChangeArrowheads="1"/>
              </p:cNvSpPr>
              <p:nvPr/>
            </p:nvSpPr>
            <p:spPr bwMode="auto">
              <a:xfrm>
                <a:off x="2970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2" name="Oval 109"/>
              <p:cNvSpPr>
                <a:spLocks noChangeArrowheads="1"/>
              </p:cNvSpPr>
              <p:nvPr/>
            </p:nvSpPr>
            <p:spPr bwMode="auto">
              <a:xfrm>
                <a:off x="2154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3" name="Oval 110"/>
              <p:cNvSpPr>
                <a:spLocks noChangeArrowheads="1"/>
              </p:cNvSpPr>
              <p:nvPr/>
            </p:nvSpPr>
            <p:spPr bwMode="auto">
              <a:xfrm>
                <a:off x="2290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4" name="Oval 111"/>
              <p:cNvSpPr>
                <a:spLocks noChangeArrowheads="1"/>
              </p:cNvSpPr>
              <p:nvPr/>
            </p:nvSpPr>
            <p:spPr bwMode="auto">
              <a:xfrm>
                <a:off x="2426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5" name="Oval 112"/>
              <p:cNvSpPr>
                <a:spLocks noChangeArrowheads="1"/>
              </p:cNvSpPr>
              <p:nvPr/>
            </p:nvSpPr>
            <p:spPr bwMode="auto">
              <a:xfrm>
                <a:off x="2562" y="3340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6" name="Oval 113"/>
              <p:cNvSpPr>
                <a:spLocks noChangeArrowheads="1"/>
              </p:cNvSpPr>
              <p:nvPr/>
            </p:nvSpPr>
            <p:spPr bwMode="auto">
              <a:xfrm>
                <a:off x="2698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7" name="Oval 114"/>
              <p:cNvSpPr>
                <a:spLocks noChangeArrowheads="1"/>
              </p:cNvSpPr>
              <p:nvPr/>
            </p:nvSpPr>
            <p:spPr bwMode="auto">
              <a:xfrm>
                <a:off x="2834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8" name="Oval 115"/>
              <p:cNvSpPr>
                <a:spLocks noChangeArrowheads="1"/>
              </p:cNvSpPr>
              <p:nvPr/>
            </p:nvSpPr>
            <p:spPr bwMode="auto">
              <a:xfrm>
                <a:off x="2970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9" name="Oval 116"/>
              <p:cNvSpPr>
                <a:spLocks noChangeArrowheads="1"/>
              </p:cNvSpPr>
              <p:nvPr/>
            </p:nvSpPr>
            <p:spPr bwMode="auto">
              <a:xfrm>
                <a:off x="2154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0" name="Oval 117"/>
              <p:cNvSpPr>
                <a:spLocks noChangeArrowheads="1"/>
              </p:cNvSpPr>
              <p:nvPr/>
            </p:nvSpPr>
            <p:spPr bwMode="auto">
              <a:xfrm>
                <a:off x="2290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1" name="Oval 118"/>
              <p:cNvSpPr>
                <a:spLocks noChangeArrowheads="1"/>
              </p:cNvSpPr>
              <p:nvPr/>
            </p:nvSpPr>
            <p:spPr bwMode="auto">
              <a:xfrm>
                <a:off x="2426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2" name="Oval 119"/>
              <p:cNvSpPr>
                <a:spLocks noChangeArrowheads="1"/>
              </p:cNvSpPr>
              <p:nvPr/>
            </p:nvSpPr>
            <p:spPr bwMode="auto">
              <a:xfrm>
                <a:off x="2562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3" name="Oval 120"/>
              <p:cNvSpPr>
                <a:spLocks noChangeArrowheads="1"/>
              </p:cNvSpPr>
              <p:nvPr/>
            </p:nvSpPr>
            <p:spPr bwMode="auto">
              <a:xfrm>
                <a:off x="2698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4" name="Oval 121"/>
              <p:cNvSpPr>
                <a:spLocks noChangeArrowheads="1"/>
              </p:cNvSpPr>
              <p:nvPr/>
            </p:nvSpPr>
            <p:spPr bwMode="auto">
              <a:xfrm>
                <a:off x="2834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5" name="Oval 122"/>
              <p:cNvSpPr>
                <a:spLocks noChangeArrowheads="1"/>
              </p:cNvSpPr>
              <p:nvPr/>
            </p:nvSpPr>
            <p:spPr bwMode="auto">
              <a:xfrm>
                <a:off x="2970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19" name="Line 123"/>
            <p:cNvSpPr>
              <a:spLocks noChangeShapeType="1"/>
            </p:cNvSpPr>
            <p:nvPr/>
          </p:nvSpPr>
          <p:spPr bwMode="auto">
            <a:xfrm>
              <a:off x="3606" y="2996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20" name="Line 124"/>
            <p:cNvSpPr>
              <a:spLocks noChangeShapeType="1"/>
            </p:cNvSpPr>
            <p:nvPr/>
          </p:nvSpPr>
          <p:spPr bwMode="auto">
            <a:xfrm flipV="1">
              <a:off x="4126" y="2115"/>
              <a:ext cx="0" cy="14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21" name="Text Box 125"/>
            <p:cNvSpPr txBox="1">
              <a:spLocks noChangeArrowheads="1"/>
            </p:cNvSpPr>
            <p:nvPr/>
          </p:nvSpPr>
          <p:spPr bwMode="auto">
            <a:xfrm>
              <a:off x="5012" y="2976"/>
              <a:ext cx="2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k</a:t>
              </a:r>
              <a:r>
                <a:rPr kumimoji="0" lang="en-US" altLang="zh-CN" sz="1400" b="0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x</a:t>
              </a:r>
              <a:endParaRPr kumimoji="0" lang="en-US" altLang="zh-CN" sz="14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2" name="Text Box 126"/>
            <p:cNvSpPr txBox="1">
              <a:spLocks noChangeArrowheads="1"/>
            </p:cNvSpPr>
            <p:nvPr/>
          </p:nvSpPr>
          <p:spPr bwMode="auto">
            <a:xfrm>
              <a:off x="4105" y="2069"/>
              <a:ext cx="2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k</a:t>
              </a:r>
              <a:r>
                <a:rPr kumimoji="0" lang="en-US" altLang="zh-CN" sz="1400" b="0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y</a:t>
              </a:r>
              <a:endParaRPr kumimoji="0" lang="en-US" altLang="zh-CN" sz="14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3" name="Text Box 127"/>
            <p:cNvSpPr txBox="1">
              <a:spLocks noChangeArrowheads="1"/>
            </p:cNvSpPr>
            <p:nvPr/>
          </p:nvSpPr>
          <p:spPr bwMode="auto">
            <a:xfrm>
              <a:off x="3969" y="2976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O’</a:t>
              </a:r>
            </a:p>
          </p:txBody>
        </p:sp>
      </p:grpSp>
      <p:sp>
        <p:nvSpPr>
          <p:cNvPr id="266" name="Oval 129"/>
          <p:cNvSpPr>
            <a:spLocks noChangeArrowheads="1"/>
          </p:cNvSpPr>
          <p:nvPr/>
        </p:nvSpPr>
        <p:spPr bwMode="auto">
          <a:xfrm>
            <a:off x="5569262" y="4563092"/>
            <a:ext cx="7302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7" name="Oval 130"/>
          <p:cNvSpPr>
            <a:spLocks noChangeArrowheads="1"/>
          </p:cNvSpPr>
          <p:nvPr/>
        </p:nvSpPr>
        <p:spPr bwMode="auto">
          <a:xfrm>
            <a:off x="5569262" y="4347192"/>
            <a:ext cx="73025" cy="730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8" name="Oval 131"/>
          <p:cNvSpPr>
            <a:spLocks noChangeArrowheads="1"/>
          </p:cNvSpPr>
          <p:nvPr/>
        </p:nvSpPr>
        <p:spPr bwMode="auto">
          <a:xfrm>
            <a:off x="5569262" y="4131292"/>
            <a:ext cx="73025" cy="730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9" name="Oval 132"/>
          <p:cNvSpPr>
            <a:spLocks noChangeArrowheads="1"/>
          </p:cNvSpPr>
          <p:nvPr/>
        </p:nvSpPr>
        <p:spPr bwMode="auto">
          <a:xfrm>
            <a:off x="5569262" y="4778992"/>
            <a:ext cx="73025" cy="730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0" name="Oval 133"/>
          <p:cNvSpPr>
            <a:spLocks noChangeArrowheads="1"/>
          </p:cNvSpPr>
          <p:nvPr/>
        </p:nvSpPr>
        <p:spPr bwMode="auto">
          <a:xfrm>
            <a:off x="5569262" y="4996480"/>
            <a:ext cx="73025" cy="730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1" name="Oval 134"/>
          <p:cNvSpPr>
            <a:spLocks noChangeArrowheads="1"/>
          </p:cNvSpPr>
          <p:nvPr/>
        </p:nvSpPr>
        <p:spPr bwMode="auto">
          <a:xfrm>
            <a:off x="5569262" y="5212380"/>
            <a:ext cx="73025" cy="730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2" name="Oval 135"/>
          <p:cNvSpPr>
            <a:spLocks noChangeArrowheads="1"/>
          </p:cNvSpPr>
          <p:nvPr/>
        </p:nvSpPr>
        <p:spPr bwMode="auto">
          <a:xfrm>
            <a:off x="5569262" y="3915392"/>
            <a:ext cx="73025" cy="730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3" name="Line 136"/>
          <p:cNvSpPr>
            <a:spLocks noChangeShapeType="1"/>
          </p:cNvSpPr>
          <p:nvPr/>
        </p:nvSpPr>
        <p:spPr bwMode="auto">
          <a:xfrm>
            <a:off x="1968812" y="3589955"/>
            <a:ext cx="20161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74" name="Line 137"/>
          <p:cNvSpPr>
            <a:spLocks noChangeShapeType="1"/>
          </p:cNvSpPr>
          <p:nvPr/>
        </p:nvSpPr>
        <p:spPr bwMode="auto">
          <a:xfrm>
            <a:off x="1941824" y="3956667"/>
            <a:ext cx="20161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75" name="Line 138"/>
          <p:cNvSpPr>
            <a:spLocks noChangeShapeType="1"/>
          </p:cNvSpPr>
          <p:nvPr/>
        </p:nvSpPr>
        <p:spPr bwMode="auto">
          <a:xfrm>
            <a:off x="1957699" y="4318617"/>
            <a:ext cx="20161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76" name="Line 139"/>
          <p:cNvSpPr>
            <a:spLocks noChangeShapeType="1"/>
          </p:cNvSpPr>
          <p:nvPr/>
        </p:nvSpPr>
        <p:spPr bwMode="auto">
          <a:xfrm>
            <a:off x="1941824" y="4674217"/>
            <a:ext cx="20161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77" name="Line 140"/>
          <p:cNvSpPr>
            <a:spLocks noChangeShapeType="1"/>
          </p:cNvSpPr>
          <p:nvPr/>
        </p:nvSpPr>
        <p:spPr bwMode="auto">
          <a:xfrm>
            <a:off x="1971987" y="5028230"/>
            <a:ext cx="20161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78" name="Line 141"/>
          <p:cNvSpPr>
            <a:spLocks noChangeShapeType="1"/>
          </p:cNvSpPr>
          <p:nvPr/>
        </p:nvSpPr>
        <p:spPr bwMode="auto">
          <a:xfrm>
            <a:off x="1991037" y="5394942"/>
            <a:ext cx="201612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281" name="Text Box 144"/>
          <p:cNvSpPr txBox="1">
            <a:spLocks noChangeArrowheads="1"/>
          </p:cNvSpPr>
          <p:nvPr/>
        </p:nvSpPr>
        <p:spPr bwMode="auto">
          <a:xfrm>
            <a:off x="5173166" y="4538273"/>
            <a:ext cx="4667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1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284" name="直接箭头连接符 283"/>
          <p:cNvCxnSpPr/>
          <p:nvPr/>
        </p:nvCxnSpPr>
        <p:spPr bwMode="auto">
          <a:xfrm>
            <a:off x="2435741" y="5031351"/>
            <a:ext cx="221457" cy="0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5" name="直接连接符 284"/>
          <p:cNvCxnSpPr/>
          <p:nvPr/>
        </p:nvCxnSpPr>
        <p:spPr bwMode="auto">
          <a:xfrm flipV="1">
            <a:off x="2507477" y="5025001"/>
            <a:ext cx="38019" cy="4841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6" name="直接箭头连接符 285"/>
          <p:cNvCxnSpPr/>
          <p:nvPr/>
        </p:nvCxnSpPr>
        <p:spPr bwMode="auto">
          <a:xfrm>
            <a:off x="2216823" y="4709143"/>
            <a:ext cx="0" cy="285749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7" name="直接连接符 286"/>
          <p:cNvCxnSpPr/>
          <p:nvPr/>
        </p:nvCxnSpPr>
        <p:spPr bwMode="auto">
          <a:xfrm>
            <a:off x="1894864" y="4850431"/>
            <a:ext cx="321959" cy="15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8" name="Text Box 138"/>
          <p:cNvSpPr txBox="1">
            <a:spLocks noChangeArrowheads="1"/>
          </p:cNvSpPr>
          <p:nvPr/>
        </p:nvSpPr>
        <p:spPr bwMode="auto">
          <a:xfrm>
            <a:off x="1621150" y="4595708"/>
            <a:ext cx="401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89" name="Text Box 137"/>
          <p:cNvSpPr txBox="1">
            <a:spLocks noChangeArrowheads="1"/>
          </p:cNvSpPr>
          <p:nvPr/>
        </p:nvSpPr>
        <p:spPr bwMode="auto">
          <a:xfrm>
            <a:off x="2348429" y="5393302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</a:p>
        </p:txBody>
      </p:sp>
      <p:graphicFrame>
        <p:nvGraphicFramePr>
          <p:cNvPr id="146" name="对象 145"/>
          <p:cNvGraphicFramePr>
            <a:graphicFrameLocks noChangeAspect="1"/>
          </p:cNvGraphicFramePr>
          <p:nvPr>
            <p:extLst/>
          </p:nvPr>
        </p:nvGraphicFramePr>
        <p:xfrm>
          <a:off x="7038975" y="644525"/>
          <a:ext cx="113347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4" name="Equation" r:id="rId3" imgW="507960" imgH="393480" progId="Equation.DSMT4">
                  <p:embed/>
                </p:oleObj>
              </mc:Choice>
              <mc:Fallback>
                <p:oleObj name="Equation" r:id="rId3" imgW="507960" imgH="393480" progId="Equation.DSMT4">
                  <p:embed/>
                  <p:pic>
                    <p:nvPicPr>
                      <p:cNvPr id="146" name="对象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8975" y="644525"/>
                        <a:ext cx="1133475" cy="8763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25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7"/>
          <p:cNvGrpSpPr>
            <a:grpSpLocks/>
          </p:cNvGrpSpPr>
          <p:nvPr/>
        </p:nvGrpSpPr>
        <p:grpSpPr bwMode="auto">
          <a:xfrm>
            <a:off x="4498950" y="1550740"/>
            <a:ext cx="2881313" cy="1446212"/>
            <a:chOff x="3560" y="845"/>
            <a:chExt cx="1815" cy="911"/>
          </a:xfrm>
        </p:grpSpPr>
        <p:sp>
          <p:nvSpPr>
            <p:cNvPr id="26" name="Line 8"/>
            <p:cNvSpPr>
              <a:spLocks noChangeShapeType="1"/>
            </p:cNvSpPr>
            <p:nvPr/>
          </p:nvSpPr>
          <p:spPr bwMode="auto">
            <a:xfrm>
              <a:off x="3560" y="1525"/>
              <a:ext cx="181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4059" y="845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频域</a:t>
              </a:r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V="1">
              <a:off x="4422" y="1071"/>
              <a:ext cx="0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9" name="Line 11"/>
            <p:cNvSpPr>
              <a:spLocks noChangeShapeType="1"/>
            </p:cNvSpPr>
            <p:nvPr/>
          </p:nvSpPr>
          <p:spPr bwMode="auto">
            <a:xfrm flipV="1">
              <a:off x="4604" y="1207"/>
              <a:ext cx="0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0" name="Line 12"/>
            <p:cNvSpPr>
              <a:spLocks noChangeShapeType="1"/>
            </p:cNvSpPr>
            <p:nvPr/>
          </p:nvSpPr>
          <p:spPr bwMode="auto">
            <a:xfrm flipV="1">
              <a:off x="4785" y="1298"/>
              <a:ext cx="0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" name="Line 13"/>
            <p:cNvSpPr>
              <a:spLocks noChangeShapeType="1"/>
            </p:cNvSpPr>
            <p:nvPr/>
          </p:nvSpPr>
          <p:spPr bwMode="auto">
            <a:xfrm flipV="1">
              <a:off x="4105" y="1071"/>
              <a:ext cx="0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" name="Line 14"/>
            <p:cNvSpPr>
              <a:spLocks noChangeShapeType="1"/>
            </p:cNvSpPr>
            <p:nvPr/>
          </p:nvSpPr>
          <p:spPr bwMode="auto">
            <a:xfrm flipV="1">
              <a:off x="3923" y="1207"/>
              <a:ext cx="0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3" name="Line 15"/>
            <p:cNvSpPr>
              <a:spLocks noChangeShapeType="1"/>
            </p:cNvSpPr>
            <p:nvPr/>
          </p:nvSpPr>
          <p:spPr bwMode="auto">
            <a:xfrm flipV="1">
              <a:off x="4967" y="1298"/>
              <a:ext cx="0" cy="2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4" name="Text Box 16"/>
            <p:cNvSpPr txBox="1">
              <a:spLocks noChangeArrowheads="1"/>
            </p:cNvSpPr>
            <p:nvPr/>
          </p:nvSpPr>
          <p:spPr bwMode="auto">
            <a:xfrm>
              <a:off x="4286" y="1525"/>
              <a:ext cx="21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  <a:cs typeface="+mn-cs"/>
                </a:rPr>
                <a:t>w</a:t>
              </a:r>
            </a:p>
          </p:txBody>
        </p:sp>
        <p:sp>
          <p:nvSpPr>
            <p:cNvPr id="35" name="Text Box 17"/>
            <p:cNvSpPr txBox="1">
              <a:spLocks noChangeArrowheads="1"/>
            </p:cNvSpPr>
            <p:nvPr/>
          </p:nvSpPr>
          <p:spPr bwMode="auto">
            <a:xfrm>
              <a:off x="4468" y="1525"/>
              <a:ext cx="28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  <a:cs typeface="+mn-cs"/>
                </a:rPr>
                <a:t>2w</a:t>
              </a:r>
            </a:p>
          </p:txBody>
        </p:sp>
        <p:sp>
          <p:nvSpPr>
            <p:cNvPr id="36" name="Text Box 18"/>
            <p:cNvSpPr txBox="1">
              <a:spLocks noChangeArrowheads="1"/>
            </p:cNvSpPr>
            <p:nvPr/>
          </p:nvSpPr>
          <p:spPr bwMode="auto">
            <a:xfrm>
              <a:off x="3969" y="1525"/>
              <a:ext cx="2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  <a:cs typeface="+mn-cs"/>
                </a:rPr>
                <a:t>-w</a:t>
              </a:r>
            </a:p>
          </p:txBody>
        </p:sp>
        <p:sp>
          <p:nvSpPr>
            <p:cNvPr id="37" name="Text Box 19"/>
            <p:cNvSpPr txBox="1">
              <a:spLocks noChangeArrowheads="1"/>
            </p:cNvSpPr>
            <p:nvPr/>
          </p:nvSpPr>
          <p:spPr bwMode="auto">
            <a:xfrm>
              <a:off x="4694" y="1480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……</a:t>
              </a:r>
            </a:p>
          </p:txBody>
        </p:sp>
        <p:sp>
          <p:nvSpPr>
            <p:cNvPr id="38" name="Text Box 20"/>
            <p:cNvSpPr txBox="1">
              <a:spLocks noChangeArrowheads="1"/>
            </p:cNvSpPr>
            <p:nvPr/>
          </p:nvSpPr>
          <p:spPr bwMode="auto">
            <a:xfrm>
              <a:off x="3606" y="1480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……</a:t>
              </a:r>
            </a:p>
          </p:txBody>
        </p:sp>
      </p:grpSp>
      <p:grpSp>
        <p:nvGrpSpPr>
          <p:cNvPr id="39" name="Group 21"/>
          <p:cNvGrpSpPr>
            <a:grpSpLocks/>
          </p:cNvGrpSpPr>
          <p:nvPr/>
        </p:nvGrpSpPr>
        <p:grpSpPr bwMode="auto">
          <a:xfrm>
            <a:off x="1763688" y="1622177"/>
            <a:ext cx="2387600" cy="1087438"/>
            <a:chOff x="1837" y="890"/>
            <a:chExt cx="1504" cy="685"/>
          </a:xfrm>
        </p:grpSpPr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1837" y="1344"/>
              <a:ext cx="136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837" y="1162"/>
              <a:ext cx="1224" cy="363"/>
            </a:xfrm>
            <a:custGeom>
              <a:avLst/>
              <a:gdLst>
                <a:gd name="T0" fmla="*/ 0 w 1224"/>
                <a:gd name="T1" fmla="*/ 363 h 363"/>
                <a:gd name="T2" fmla="*/ 227 w 1224"/>
                <a:gd name="T3" fmla="*/ 0 h 363"/>
                <a:gd name="T4" fmla="*/ 408 w 1224"/>
                <a:gd name="T5" fmla="*/ 363 h 363"/>
                <a:gd name="T6" fmla="*/ 635 w 1224"/>
                <a:gd name="T7" fmla="*/ 0 h 363"/>
                <a:gd name="T8" fmla="*/ 816 w 1224"/>
                <a:gd name="T9" fmla="*/ 363 h 363"/>
                <a:gd name="T10" fmla="*/ 1043 w 1224"/>
                <a:gd name="T11" fmla="*/ 0 h 363"/>
                <a:gd name="T12" fmla="*/ 1224 w 1224"/>
                <a:gd name="T13" fmla="*/ 363 h 3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24"/>
                <a:gd name="T22" fmla="*/ 0 h 363"/>
                <a:gd name="T23" fmla="*/ 1224 w 1224"/>
                <a:gd name="T24" fmla="*/ 363 h 3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24" h="363">
                  <a:moveTo>
                    <a:pt x="0" y="363"/>
                  </a:moveTo>
                  <a:lnTo>
                    <a:pt x="227" y="0"/>
                  </a:lnTo>
                  <a:lnTo>
                    <a:pt x="408" y="363"/>
                  </a:lnTo>
                  <a:lnTo>
                    <a:pt x="635" y="0"/>
                  </a:lnTo>
                  <a:lnTo>
                    <a:pt x="816" y="363"/>
                  </a:lnTo>
                  <a:lnTo>
                    <a:pt x="1043" y="0"/>
                  </a:lnTo>
                  <a:lnTo>
                    <a:pt x="1224" y="363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2" name="Text Box 24"/>
            <p:cNvSpPr txBox="1">
              <a:spLocks noChangeArrowheads="1"/>
            </p:cNvSpPr>
            <p:nvPr/>
          </p:nvSpPr>
          <p:spPr bwMode="auto">
            <a:xfrm>
              <a:off x="3185" y="1265"/>
              <a:ext cx="1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</a:p>
          </p:txBody>
        </p:sp>
        <p:sp>
          <p:nvSpPr>
            <p:cNvPr id="43" name="Text Box 25"/>
            <p:cNvSpPr txBox="1">
              <a:spLocks noChangeArrowheads="1"/>
            </p:cNvSpPr>
            <p:nvPr/>
          </p:nvSpPr>
          <p:spPr bwMode="auto">
            <a:xfrm>
              <a:off x="2245" y="890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黑体" panose="02010609060101010101" pitchFamily="49" charset="-122"/>
                  <a:cs typeface="+mn-cs"/>
                </a:rPr>
                <a:t>时域</a:t>
              </a:r>
            </a:p>
          </p:txBody>
        </p:sp>
        <p:sp>
          <p:nvSpPr>
            <p:cNvPr id="44" name="Line 26"/>
            <p:cNvSpPr>
              <a:spLocks noChangeShapeType="1"/>
            </p:cNvSpPr>
            <p:nvPr/>
          </p:nvSpPr>
          <p:spPr bwMode="auto">
            <a:xfrm>
              <a:off x="2245" y="1570"/>
              <a:ext cx="40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5" name="Text Box 27"/>
            <p:cNvSpPr txBox="1">
              <a:spLocks noChangeArrowheads="1"/>
            </p:cNvSpPr>
            <p:nvPr/>
          </p:nvSpPr>
          <p:spPr bwMode="auto">
            <a:xfrm>
              <a:off x="2381" y="1344"/>
              <a:ext cx="22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T</a:t>
              </a:r>
            </a:p>
          </p:txBody>
        </p:sp>
      </p:grpSp>
      <p:sp>
        <p:nvSpPr>
          <p:cNvPr id="46" name="Rectangle 9"/>
          <p:cNvSpPr>
            <a:spLocks noChangeArrowheads="1"/>
          </p:cNvSpPr>
          <p:nvPr/>
        </p:nvSpPr>
        <p:spPr bwMode="auto">
          <a:xfrm>
            <a:off x="1403350" y="476250"/>
            <a:ext cx="3890963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隶书" panose="02010509060101010101" pitchFamily="49" charset="-122"/>
                <a:ea typeface="华文隶书" panose="02010800040101010101" pitchFamily="2" charset="-122"/>
              </a:rPr>
              <a:t>倒格矢的概念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华文隶书" panose="02010800040101010101" pitchFamily="2" charset="-122"/>
            </a:endParaRPr>
          </a:p>
        </p:txBody>
      </p:sp>
      <p:grpSp>
        <p:nvGrpSpPr>
          <p:cNvPr id="140" name="Group 2"/>
          <p:cNvGrpSpPr>
            <a:grpSpLocks/>
          </p:cNvGrpSpPr>
          <p:nvPr/>
        </p:nvGrpSpPr>
        <p:grpSpPr bwMode="auto">
          <a:xfrm>
            <a:off x="2033871" y="3582318"/>
            <a:ext cx="2227263" cy="2124075"/>
            <a:chOff x="1882" y="2215"/>
            <a:chExt cx="1403" cy="1338"/>
          </a:xfrm>
        </p:grpSpPr>
        <p:sp>
          <p:nvSpPr>
            <p:cNvPr id="141" name="Line 3"/>
            <p:cNvSpPr>
              <a:spLocks noChangeShapeType="1"/>
            </p:cNvSpPr>
            <p:nvPr/>
          </p:nvSpPr>
          <p:spPr bwMode="auto">
            <a:xfrm>
              <a:off x="1882" y="2750"/>
              <a:ext cx="454" cy="7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2" name="Line 4"/>
            <p:cNvSpPr>
              <a:spLocks noChangeShapeType="1"/>
            </p:cNvSpPr>
            <p:nvPr/>
          </p:nvSpPr>
          <p:spPr bwMode="auto">
            <a:xfrm>
              <a:off x="1973" y="2659"/>
              <a:ext cx="454" cy="7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3" name="Line 5"/>
            <p:cNvSpPr>
              <a:spLocks noChangeShapeType="1"/>
            </p:cNvSpPr>
            <p:nvPr/>
          </p:nvSpPr>
          <p:spPr bwMode="auto">
            <a:xfrm>
              <a:off x="1973" y="2432"/>
              <a:ext cx="614" cy="100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4" name="Line 6"/>
            <p:cNvSpPr>
              <a:spLocks noChangeShapeType="1"/>
            </p:cNvSpPr>
            <p:nvPr/>
          </p:nvSpPr>
          <p:spPr bwMode="auto">
            <a:xfrm>
              <a:off x="1982" y="2215"/>
              <a:ext cx="782" cy="129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5" name="Line 7"/>
            <p:cNvSpPr>
              <a:spLocks noChangeShapeType="1"/>
            </p:cNvSpPr>
            <p:nvPr/>
          </p:nvSpPr>
          <p:spPr bwMode="auto">
            <a:xfrm>
              <a:off x="2127" y="2223"/>
              <a:ext cx="804" cy="133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6" name="Line 8"/>
            <p:cNvSpPr>
              <a:spLocks noChangeShapeType="1"/>
            </p:cNvSpPr>
            <p:nvPr/>
          </p:nvSpPr>
          <p:spPr bwMode="auto">
            <a:xfrm flipV="1">
              <a:off x="2124" y="2795"/>
              <a:ext cx="575" cy="3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7" name="Text Box 9"/>
            <p:cNvSpPr txBox="1">
              <a:spLocks noChangeArrowheads="1"/>
            </p:cNvSpPr>
            <p:nvPr/>
          </p:nvSpPr>
          <p:spPr bwMode="auto">
            <a:xfrm>
              <a:off x="2653" y="2659"/>
              <a:ext cx="63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阵面方向</a:t>
              </a:r>
            </a:p>
          </p:txBody>
        </p:sp>
      </p:grpSp>
      <p:sp>
        <p:nvSpPr>
          <p:cNvPr id="148" name="Line 10"/>
          <p:cNvSpPr>
            <a:spLocks noChangeShapeType="1"/>
          </p:cNvSpPr>
          <p:nvPr/>
        </p:nvSpPr>
        <p:spPr bwMode="auto">
          <a:xfrm flipH="1">
            <a:off x="5202521" y="3423568"/>
            <a:ext cx="971550" cy="2376487"/>
          </a:xfrm>
          <a:prstGeom prst="line">
            <a:avLst/>
          </a:prstGeom>
          <a:noFill/>
          <a:ln w="9525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149" name="Text Box 37"/>
          <p:cNvSpPr txBox="1">
            <a:spLocks noChangeArrowheads="1"/>
          </p:cNvSpPr>
          <p:nvPr/>
        </p:nvSpPr>
        <p:spPr bwMode="auto">
          <a:xfrm>
            <a:off x="2465671" y="5582568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点阵</a:t>
            </a:r>
          </a:p>
        </p:txBody>
      </p:sp>
      <p:sp>
        <p:nvSpPr>
          <p:cNvPr id="150" name="Text Box 38"/>
          <p:cNvSpPr txBox="1">
            <a:spLocks noChangeArrowheads="1"/>
          </p:cNvSpPr>
          <p:nvPr/>
        </p:nvSpPr>
        <p:spPr bwMode="auto">
          <a:xfrm>
            <a:off x="5418421" y="5582568"/>
            <a:ext cx="954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倒格子</a:t>
            </a:r>
          </a:p>
        </p:txBody>
      </p:sp>
      <p:grpSp>
        <p:nvGrpSpPr>
          <p:cNvPr id="151" name="Group 39"/>
          <p:cNvGrpSpPr>
            <a:grpSpLocks/>
          </p:cNvGrpSpPr>
          <p:nvPr/>
        </p:nvGrpSpPr>
        <p:grpSpPr bwMode="auto">
          <a:xfrm>
            <a:off x="2170396" y="3290218"/>
            <a:ext cx="1900238" cy="2149475"/>
            <a:chOff x="1968" y="2031"/>
            <a:chExt cx="1197" cy="1354"/>
          </a:xfrm>
        </p:grpSpPr>
        <p:grpSp>
          <p:nvGrpSpPr>
            <p:cNvPr id="152" name="Group 40"/>
            <p:cNvGrpSpPr>
              <a:grpSpLocks/>
            </p:cNvGrpSpPr>
            <p:nvPr/>
          </p:nvGrpSpPr>
          <p:grpSpPr bwMode="auto">
            <a:xfrm>
              <a:off x="1973" y="2205"/>
              <a:ext cx="862" cy="1180"/>
              <a:chOff x="2154" y="2432"/>
              <a:chExt cx="862" cy="1180"/>
            </a:xfrm>
          </p:grpSpPr>
          <p:sp>
            <p:nvSpPr>
              <p:cNvPr id="158" name="Oval 41"/>
              <p:cNvSpPr>
                <a:spLocks noChangeArrowheads="1"/>
              </p:cNvSpPr>
              <p:nvPr/>
            </p:nvSpPr>
            <p:spPr bwMode="auto">
              <a:xfrm>
                <a:off x="2155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9" name="Oval 42"/>
              <p:cNvSpPr>
                <a:spLocks noChangeArrowheads="1"/>
              </p:cNvSpPr>
              <p:nvPr/>
            </p:nvSpPr>
            <p:spPr bwMode="auto">
              <a:xfrm>
                <a:off x="2291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0" name="Oval 43"/>
              <p:cNvSpPr>
                <a:spLocks noChangeArrowheads="1"/>
              </p:cNvSpPr>
              <p:nvPr/>
            </p:nvSpPr>
            <p:spPr bwMode="auto">
              <a:xfrm>
                <a:off x="2427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1" name="Oval 44"/>
              <p:cNvSpPr>
                <a:spLocks noChangeArrowheads="1"/>
              </p:cNvSpPr>
              <p:nvPr/>
            </p:nvSpPr>
            <p:spPr bwMode="auto">
              <a:xfrm>
                <a:off x="2563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2" name="Oval 45"/>
              <p:cNvSpPr>
                <a:spLocks noChangeArrowheads="1"/>
              </p:cNvSpPr>
              <p:nvPr/>
            </p:nvSpPr>
            <p:spPr bwMode="auto">
              <a:xfrm>
                <a:off x="2699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3" name="Oval 46"/>
              <p:cNvSpPr>
                <a:spLocks noChangeArrowheads="1"/>
              </p:cNvSpPr>
              <p:nvPr/>
            </p:nvSpPr>
            <p:spPr bwMode="auto">
              <a:xfrm>
                <a:off x="2835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4" name="Oval 47"/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5" name="Oval 48"/>
              <p:cNvSpPr>
                <a:spLocks noChangeArrowheads="1"/>
              </p:cNvSpPr>
              <p:nvPr/>
            </p:nvSpPr>
            <p:spPr bwMode="auto">
              <a:xfrm>
                <a:off x="2154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2" name="Oval 49"/>
              <p:cNvSpPr>
                <a:spLocks noChangeArrowheads="1"/>
              </p:cNvSpPr>
              <p:nvPr/>
            </p:nvSpPr>
            <p:spPr bwMode="auto">
              <a:xfrm>
                <a:off x="2290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3" name="Oval 50"/>
              <p:cNvSpPr>
                <a:spLocks noChangeArrowheads="1"/>
              </p:cNvSpPr>
              <p:nvPr/>
            </p:nvSpPr>
            <p:spPr bwMode="auto">
              <a:xfrm>
                <a:off x="2426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4" name="Oval 51"/>
              <p:cNvSpPr>
                <a:spLocks noChangeArrowheads="1"/>
              </p:cNvSpPr>
              <p:nvPr/>
            </p:nvSpPr>
            <p:spPr bwMode="auto">
              <a:xfrm>
                <a:off x="2562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5" name="Oval 52"/>
              <p:cNvSpPr>
                <a:spLocks noChangeArrowheads="1"/>
              </p:cNvSpPr>
              <p:nvPr/>
            </p:nvSpPr>
            <p:spPr bwMode="auto">
              <a:xfrm>
                <a:off x="2698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6" name="Oval 53"/>
              <p:cNvSpPr>
                <a:spLocks noChangeArrowheads="1"/>
              </p:cNvSpPr>
              <p:nvPr/>
            </p:nvSpPr>
            <p:spPr bwMode="auto">
              <a:xfrm>
                <a:off x="2834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7" name="Oval 54"/>
              <p:cNvSpPr>
                <a:spLocks noChangeArrowheads="1"/>
              </p:cNvSpPr>
              <p:nvPr/>
            </p:nvSpPr>
            <p:spPr bwMode="auto">
              <a:xfrm>
                <a:off x="2970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8" name="Oval 55"/>
              <p:cNvSpPr>
                <a:spLocks noChangeArrowheads="1"/>
              </p:cNvSpPr>
              <p:nvPr/>
            </p:nvSpPr>
            <p:spPr bwMode="auto">
              <a:xfrm>
                <a:off x="2155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9" name="Oval 56"/>
              <p:cNvSpPr>
                <a:spLocks noChangeArrowheads="1"/>
              </p:cNvSpPr>
              <p:nvPr/>
            </p:nvSpPr>
            <p:spPr bwMode="auto">
              <a:xfrm>
                <a:off x="2291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0" name="Oval 57"/>
              <p:cNvSpPr>
                <a:spLocks noChangeArrowheads="1"/>
              </p:cNvSpPr>
              <p:nvPr/>
            </p:nvSpPr>
            <p:spPr bwMode="auto">
              <a:xfrm>
                <a:off x="2427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1" name="Oval 58"/>
              <p:cNvSpPr>
                <a:spLocks noChangeArrowheads="1"/>
              </p:cNvSpPr>
              <p:nvPr/>
            </p:nvSpPr>
            <p:spPr bwMode="auto">
              <a:xfrm>
                <a:off x="2563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2" name="Oval 59"/>
              <p:cNvSpPr>
                <a:spLocks noChangeArrowheads="1"/>
              </p:cNvSpPr>
              <p:nvPr/>
            </p:nvSpPr>
            <p:spPr bwMode="auto">
              <a:xfrm>
                <a:off x="2699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3" name="Oval 60"/>
              <p:cNvSpPr>
                <a:spLocks noChangeArrowheads="1"/>
              </p:cNvSpPr>
              <p:nvPr/>
            </p:nvSpPr>
            <p:spPr bwMode="auto">
              <a:xfrm>
                <a:off x="2835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4" name="Oval 61"/>
              <p:cNvSpPr>
                <a:spLocks noChangeArrowheads="1"/>
              </p:cNvSpPr>
              <p:nvPr/>
            </p:nvSpPr>
            <p:spPr bwMode="auto">
              <a:xfrm>
                <a:off x="2971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5" name="Oval 62"/>
              <p:cNvSpPr>
                <a:spLocks noChangeArrowheads="1"/>
              </p:cNvSpPr>
              <p:nvPr/>
            </p:nvSpPr>
            <p:spPr bwMode="auto">
              <a:xfrm>
                <a:off x="2154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6" name="Oval 63"/>
              <p:cNvSpPr>
                <a:spLocks noChangeArrowheads="1"/>
              </p:cNvSpPr>
              <p:nvPr/>
            </p:nvSpPr>
            <p:spPr bwMode="auto">
              <a:xfrm>
                <a:off x="2290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7" name="Oval 64"/>
              <p:cNvSpPr>
                <a:spLocks noChangeArrowheads="1"/>
              </p:cNvSpPr>
              <p:nvPr/>
            </p:nvSpPr>
            <p:spPr bwMode="auto">
              <a:xfrm>
                <a:off x="2426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8" name="Oval 65"/>
              <p:cNvSpPr>
                <a:spLocks noChangeArrowheads="1"/>
              </p:cNvSpPr>
              <p:nvPr/>
            </p:nvSpPr>
            <p:spPr bwMode="auto">
              <a:xfrm>
                <a:off x="2562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9" name="Oval 66"/>
              <p:cNvSpPr>
                <a:spLocks noChangeArrowheads="1"/>
              </p:cNvSpPr>
              <p:nvPr/>
            </p:nvSpPr>
            <p:spPr bwMode="auto">
              <a:xfrm>
                <a:off x="2698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0" name="Oval 67"/>
              <p:cNvSpPr>
                <a:spLocks noChangeArrowheads="1"/>
              </p:cNvSpPr>
              <p:nvPr/>
            </p:nvSpPr>
            <p:spPr bwMode="auto">
              <a:xfrm>
                <a:off x="2834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1" name="Oval 68"/>
              <p:cNvSpPr>
                <a:spLocks noChangeArrowheads="1"/>
              </p:cNvSpPr>
              <p:nvPr/>
            </p:nvSpPr>
            <p:spPr bwMode="auto">
              <a:xfrm>
                <a:off x="2970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2" name="Oval 69"/>
              <p:cNvSpPr>
                <a:spLocks noChangeArrowheads="1"/>
              </p:cNvSpPr>
              <p:nvPr/>
            </p:nvSpPr>
            <p:spPr bwMode="auto">
              <a:xfrm>
                <a:off x="2154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3" name="Oval 70"/>
              <p:cNvSpPr>
                <a:spLocks noChangeArrowheads="1"/>
              </p:cNvSpPr>
              <p:nvPr/>
            </p:nvSpPr>
            <p:spPr bwMode="auto">
              <a:xfrm>
                <a:off x="2290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4" name="Oval 71"/>
              <p:cNvSpPr>
                <a:spLocks noChangeArrowheads="1"/>
              </p:cNvSpPr>
              <p:nvPr/>
            </p:nvSpPr>
            <p:spPr bwMode="auto">
              <a:xfrm>
                <a:off x="2426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5" name="Oval 72"/>
              <p:cNvSpPr>
                <a:spLocks noChangeArrowheads="1"/>
              </p:cNvSpPr>
              <p:nvPr/>
            </p:nvSpPr>
            <p:spPr bwMode="auto">
              <a:xfrm>
                <a:off x="2562" y="3340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6" name="Oval 73"/>
              <p:cNvSpPr>
                <a:spLocks noChangeArrowheads="1"/>
              </p:cNvSpPr>
              <p:nvPr/>
            </p:nvSpPr>
            <p:spPr bwMode="auto">
              <a:xfrm>
                <a:off x="2698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7" name="Oval 74"/>
              <p:cNvSpPr>
                <a:spLocks noChangeArrowheads="1"/>
              </p:cNvSpPr>
              <p:nvPr/>
            </p:nvSpPr>
            <p:spPr bwMode="auto">
              <a:xfrm>
                <a:off x="2834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8" name="Oval 75"/>
              <p:cNvSpPr>
                <a:spLocks noChangeArrowheads="1"/>
              </p:cNvSpPr>
              <p:nvPr/>
            </p:nvSpPr>
            <p:spPr bwMode="auto">
              <a:xfrm>
                <a:off x="2970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9" name="Oval 76"/>
              <p:cNvSpPr>
                <a:spLocks noChangeArrowheads="1"/>
              </p:cNvSpPr>
              <p:nvPr/>
            </p:nvSpPr>
            <p:spPr bwMode="auto">
              <a:xfrm>
                <a:off x="2154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0" name="Oval 77"/>
              <p:cNvSpPr>
                <a:spLocks noChangeArrowheads="1"/>
              </p:cNvSpPr>
              <p:nvPr/>
            </p:nvSpPr>
            <p:spPr bwMode="auto">
              <a:xfrm>
                <a:off x="2290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1" name="Oval 78"/>
              <p:cNvSpPr>
                <a:spLocks noChangeArrowheads="1"/>
              </p:cNvSpPr>
              <p:nvPr/>
            </p:nvSpPr>
            <p:spPr bwMode="auto">
              <a:xfrm>
                <a:off x="2426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2" name="Oval 79"/>
              <p:cNvSpPr>
                <a:spLocks noChangeArrowheads="1"/>
              </p:cNvSpPr>
              <p:nvPr/>
            </p:nvSpPr>
            <p:spPr bwMode="auto">
              <a:xfrm>
                <a:off x="2562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3" name="Oval 80"/>
              <p:cNvSpPr>
                <a:spLocks noChangeArrowheads="1"/>
              </p:cNvSpPr>
              <p:nvPr/>
            </p:nvSpPr>
            <p:spPr bwMode="auto">
              <a:xfrm>
                <a:off x="2698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4" name="Oval 81"/>
              <p:cNvSpPr>
                <a:spLocks noChangeArrowheads="1"/>
              </p:cNvSpPr>
              <p:nvPr/>
            </p:nvSpPr>
            <p:spPr bwMode="auto">
              <a:xfrm>
                <a:off x="2834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5" name="Oval 82"/>
              <p:cNvSpPr>
                <a:spLocks noChangeArrowheads="1"/>
              </p:cNvSpPr>
              <p:nvPr/>
            </p:nvSpPr>
            <p:spPr bwMode="auto">
              <a:xfrm>
                <a:off x="2970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53" name="Line 83"/>
            <p:cNvSpPr>
              <a:spLocks noChangeShapeType="1"/>
            </p:cNvSpPr>
            <p:nvPr/>
          </p:nvSpPr>
          <p:spPr bwMode="auto">
            <a:xfrm>
              <a:off x="2011" y="3135"/>
              <a:ext cx="10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54" name="Line 84"/>
            <p:cNvSpPr>
              <a:spLocks noChangeShapeType="1"/>
            </p:cNvSpPr>
            <p:nvPr/>
          </p:nvSpPr>
          <p:spPr bwMode="auto">
            <a:xfrm flipH="1" flipV="1">
              <a:off x="2121" y="2063"/>
              <a:ext cx="8" cy="13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55" name="Text Box 85"/>
            <p:cNvSpPr txBox="1">
              <a:spLocks noChangeArrowheads="1"/>
            </p:cNvSpPr>
            <p:nvPr/>
          </p:nvSpPr>
          <p:spPr bwMode="auto">
            <a:xfrm>
              <a:off x="2993" y="3113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x</a:t>
              </a:r>
            </a:p>
          </p:txBody>
        </p:sp>
        <p:sp>
          <p:nvSpPr>
            <p:cNvPr id="156" name="Text Box 86"/>
            <p:cNvSpPr txBox="1">
              <a:spLocks noChangeArrowheads="1"/>
            </p:cNvSpPr>
            <p:nvPr/>
          </p:nvSpPr>
          <p:spPr bwMode="auto">
            <a:xfrm>
              <a:off x="1968" y="2031"/>
              <a:ext cx="1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y</a:t>
              </a:r>
            </a:p>
          </p:txBody>
        </p:sp>
      </p:grpSp>
      <p:grpSp>
        <p:nvGrpSpPr>
          <p:cNvPr id="316" name="Group 88"/>
          <p:cNvGrpSpPr>
            <a:grpSpLocks/>
          </p:cNvGrpSpPr>
          <p:nvPr/>
        </p:nvGrpSpPr>
        <p:grpSpPr bwMode="auto">
          <a:xfrm>
            <a:off x="4770721" y="3350543"/>
            <a:ext cx="2565400" cy="2305050"/>
            <a:chOff x="3606" y="2069"/>
            <a:chExt cx="1616" cy="1452"/>
          </a:xfrm>
        </p:grpSpPr>
        <p:grpSp>
          <p:nvGrpSpPr>
            <p:cNvPr id="317" name="Group 89"/>
            <p:cNvGrpSpPr>
              <a:grpSpLocks/>
            </p:cNvGrpSpPr>
            <p:nvPr/>
          </p:nvGrpSpPr>
          <p:grpSpPr bwMode="auto">
            <a:xfrm rot="-5400000">
              <a:off x="3810" y="2273"/>
              <a:ext cx="862" cy="1180"/>
              <a:chOff x="2154" y="2432"/>
              <a:chExt cx="862" cy="1180"/>
            </a:xfrm>
          </p:grpSpPr>
          <p:sp>
            <p:nvSpPr>
              <p:cNvPr id="323" name="Oval 90"/>
              <p:cNvSpPr>
                <a:spLocks noChangeArrowheads="1"/>
              </p:cNvSpPr>
              <p:nvPr/>
            </p:nvSpPr>
            <p:spPr bwMode="auto">
              <a:xfrm>
                <a:off x="2155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4" name="Oval 91"/>
              <p:cNvSpPr>
                <a:spLocks noChangeArrowheads="1"/>
              </p:cNvSpPr>
              <p:nvPr/>
            </p:nvSpPr>
            <p:spPr bwMode="auto">
              <a:xfrm>
                <a:off x="2291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5" name="Oval 92"/>
              <p:cNvSpPr>
                <a:spLocks noChangeArrowheads="1"/>
              </p:cNvSpPr>
              <p:nvPr/>
            </p:nvSpPr>
            <p:spPr bwMode="auto">
              <a:xfrm>
                <a:off x="2427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6" name="Oval 93"/>
              <p:cNvSpPr>
                <a:spLocks noChangeArrowheads="1"/>
              </p:cNvSpPr>
              <p:nvPr/>
            </p:nvSpPr>
            <p:spPr bwMode="auto">
              <a:xfrm>
                <a:off x="2563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7" name="Oval 94"/>
              <p:cNvSpPr>
                <a:spLocks noChangeArrowheads="1"/>
              </p:cNvSpPr>
              <p:nvPr/>
            </p:nvSpPr>
            <p:spPr bwMode="auto">
              <a:xfrm>
                <a:off x="2699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8" name="Oval 95"/>
              <p:cNvSpPr>
                <a:spLocks noChangeArrowheads="1"/>
              </p:cNvSpPr>
              <p:nvPr/>
            </p:nvSpPr>
            <p:spPr bwMode="auto">
              <a:xfrm>
                <a:off x="2835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9" name="Oval 96"/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0" name="Oval 97"/>
              <p:cNvSpPr>
                <a:spLocks noChangeArrowheads="1"/>
              </p:cNvSpPr>
              <p:nvPr/>
            </p:nvSpPr>
            <p:spPr bwMode="auto">
              <a:xfrm>
                <a:off x="2154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1" name="Oval 98"/>
              <p:cNvSpPr>
                <a:spLocks noChangeArrowheads="1"/>
              </p:cNvSpPr>
              <p:nvPr/>
            </p:nvSpPr>
            <p:spPr bwMode="auto">
              <a:xfrm>
                <a:off x="2290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2" name="Oval 99"/>
              <p:cNvSpPr>
                <a:spLocks noChangeArrowheads="1"/>
              </p:cNvSpPr>
              <p:nvPr/>
            </p:nvSpPr>
            <p:spPr bwMode="auto">
              <a:xfrm>
                <a:off x="2426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3" name="Oval 100"/>
              <p:cNvSpPr>
                <a:spLocks noChangeArrowheads="1"/>
              </p:cNvSpPr>
              <p:nvPr/>
            </p:nvSpPr>
            <p:spPr bwMode="auto">
              <a:xfrm>
                <a:off x="2562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4" name="Oval 101"/>
              <p:cNvSpPr>
                <a:spLocks noChangeArrowheads="1"/>
              </p:cNvSpPr>
              <p:nvPr/>
            </p:nvSpPr>
            <p:spPr bwMode="auto">
              <a:xfrm>
                <a:off x="2698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5" name="Oval 102"/>
              <p:cNvSpPr>
                <a:spLocks noChangeArrowheads="1"/>
              </p:cNvSpPr>
              <p:nvPr/>
            </p:nvSpPr>
            <p:spPr bwMode="auto">
              <a:xfrm>
                <a:off x="2834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6" name="Oval 103"/>
              <p:cNvSpPr>
                <a:spLocks noChangeArrowheads="1"/>
              </p:cNvSpPr>
              <p:nvPr/>
            </p:nvSpPr>
            <p:spPr bwMode="auto">
              <a:xfrm>
                <a:off x="2970" y="265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7" name="Oval 104"/>
              <p:cNvSpPr>
                <a:spLocks noChangeArrowheads="1"/>
              </p:cNvSpPr>
              <p:nvPr/>
            </p:nvSpPr>
            <p:spPr bwMode="auto">
              <a:xfrm>
                <a:off x="2155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8" name="Oval 105"/>
              <p:cNvSpPr>
                <a:spLocks noChangeArrowheads="1"/>
              </p:cNvSpPr>
              <p:nvPr/>
            </p:nvSpPr>
            <p:spPr bwMode="auto">
              <a:xfrm>
                <a:off x="2291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9" name="Oval 106"/>
              <p:cNvSpPr>
                <a:spLocks noChangeArrowheads="1"/>
              </p:cNvSpPr>
              <p:nvPr/>
            </p:nvSpPr>
            <p:spPr bwMode="auto">
              <a:xfrm>
                <a:off x="2427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0" name="Oval 107"/>
              <p:cNvSpPr>
                <a:spLocks noChangeArrowheads="1"/>
              </p:cNvSpPr>
              <p:nvPr/>
            </p:nvSpPr>
            <p:spPr bwMode="auto">
              <a:xfrm>
                <a:off x="2563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1" name="Oval 108"/>
              <p:cNvSpPr>
                <a:spLocks noChangeArrowheads="1"/>
              </p:cNvSpPr>
              <p:nvPr/>
            </p:nvSpPr>
            <p:spPr bwMode="auto">
              <a:xfrm>
                <a:off x="2699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2" name="Oval 109"/>
              <p:cNvSpPr>
                <a:spLocks noChangeArrowheads="1"/>
              </p:cNvSpPr>
              <p:nvPr/>
            </p:nvSpPr>
            <p:spPr bwMode="auto">
              <a:xfrm>
                <a:off x="2835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3" name="Oval 110"/>
              <p:cNvSpPr>
                <a:spLocks noChangeArrowheads="1"/>
              </p:cNvSpPr>
              <p:nvPr/>
            </p:nvSpPr>
            <p:spPr bwMode="auto">
              <a:xfrm>
                <a:off x="2971" y="288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4" name="Oval 111"/>
              <p:cNvSpPr>
                <a:spLocks noChangeArrowheads="1"/>
              </p:cNvSpPr>
              <p:nvPr/>
            </p:nvSpPr>
            <p:spPr bwMode="auto">
              <a:xfrm>
                <a:off x="2154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5" name="Oval 112"/>
              <p:cNvSpPr>
                <a:spLocks noChangeArrowheads="1"/>
              </p:cNvSpPr>
              <p:nvPr/>
            </p:nvSpPr>
            <p:spPr bwMode="auto">
              <a:xfrm>
                <a:off x="2290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6" name="Oval 113"/>
              <p:cNvSpPr>
                <a:spLocks noChangeArrowheads="1"/>
              </p:cNvSpPr>
              <p:nvPr/>
            </p:nvSpPr>
            <p:spPr bwMode="auto">
              <a:xfrm>
                <a:off x="2426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7" name="Oval 114"/>
              <p:cNvSpPr>
                <a:spLocks noChangeArrowheads="1"/>
              </p:cNvSpPr>
              <p:nvPr/>
            </p:nvSpPr>
            <p:spPr bwMode="auto">
              <a:xfrm>
                <a:off x="2562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8" name="Oval 115"/>
              <p:cNvSpPr>
                <a:spLocks noChangeArrowheads="1"/>
              </p:cNvSpPr>
              <p:nvPr/>
            </p:nvSpPr>
            <p:spPr bwMode="auto">
              <a:xfrm>
                <a:off x="2698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9" name="Oval 116"/>
              <p:cNvSpPr>
                <a:spLocks noChangeArrowheads="1"/>
              </p:cNvSpPr>
              <p:nvPr/>
            </p:nvSpPr>
            <p:spPr bwMode="auto">
              <a:xfrm>
                <a:off x="2834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0" name="Oval 117"/>
              <p:cNvSpPr>
                <a:spLocks noChangeArrowheads="1"/>
              </p:cNvSpPr>
              <p:nvPr/>
            </p:nvSpPr>
            <p:spPr bwMode="auto">
              <a:xfrm>
                <a:off x="2970" y="3113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1" name="Oval 118"/>
              <p:cNvSpPr>
                <a:spLocks noChangeArrowheads="1"/>
              </p:cNvSpPr>
              <p:nvPr/>
            </p:nvSpPr>
            <p:spPr bwMode="auto">
              <a:xfrm>
                <a:off x="2154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2" name="Oval 119"/>
              <p:cNvSpPr>
                <a:spLocks noChangeArrowheads="1"/>
              </p:cNvSpPr>
              <p:nvPr/>
            </p:nvSpPr>
            <p:spPr bwMode="auto">
              <a:xfrm>
                <a:off x="2290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3" name="Oval 120"/>
              <p:cNvSpPr>
                <a:spLocks noChangeArrowheads="1"/>
              </p:cNvSpPr>
              <p:nvPr/>
            </p:nvSpPr>
            <p:spPr bwMode="auto">
              <a:xfrm>
                <a:off x="2426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4" name="Oval 121"/>
              <p:cNvSpPr>
                <a:spLocks noChangeArrowheads="1"/>
              </p:cNvSpPr>
              <p:nvPr/>
            </p:nvSpPr>
            <p:spPr bwMode="auto">
              <a:xfrm>
                <a:off x="2562" y="3340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5" name="Oval 122"/>
              <p:cNvSpPr>
                <a:spLocks noChangeArrowheads="1"/>
              </p:cNvSpPr>
              <p:nvPr/>
            </p:nvSpPr>
            <p:spPr bwMode="auto">
              <a:xfrm>
                <a:off x="2698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6" name="Oval 123"/>
              <p:cNvSpPr>
                <a:spLocks noChangeArrowheads="1"/>
              </p:cNvSpPr>
              <p:nvPr/>
            </p:nvSpPr>
            <p:spPr bwMode="auto">
              <a:xfrm>
                <a:off x="2834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7" name="Oval 124"/>
              <p:cNvSpPr>
                <a:spLocks noChangeArrowheads="1"/>
              </p:cNvSpPr>
              <p:nvPr/>
            </p:nvSpPr>
            <p:spPr bwMode="auto">
              <a:xfrm>
                <a:off x="2970" y="3339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8" name="Oval 125"/>
              <p:cNvSpPr>
                <a:spLocks noChangeArrowheads="1"/>
              </p:cNvSpPr>
              <p:nvPr/>
            </p:nvSpPr>
            <p:spPr bwMode="auto">
              <a:xfrm>
                <a:off x="2154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9" name="Oval 126"/>
              <p:cNvSpPr>
                <a:spLocks noChangeArrowheads="1"/>
              </p:cNvSpPr>
              <p:nvPr/>
            </p:nvSpPr>
            <p:spPr bwMode="auto">
              <a:xfrm>
                <a:off x="2290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0" name="Oval 127"/>
              <p:cNvSpPr>
                <a:spLocks noChangeArrowheads="1"/>
              </p:cNvSpPr>
              <p:nvPr/>
            </p:nvSpPr>
            <p:spPr bwMode="auto">
              <a:xfrm>
                <a:off x="2426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1" name="Oval 128"/>
              <p:cNvSpPr>
                <a:spLocks noChangeArrowheads="1"/>
              </p:cNvSpPr>
              <p:nvPr/>
            </p:nvSpPr>
            <p:spPr bwMode="auto">
              <a:xfrm>
                <a:off x="2562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2" name="Oval 129"/>
              <p:cNvSpPr>
                <a:spLocks noChangeArrowheads="1"/>
              </p:cNvSpPr>
              <p:nvPr/>
            </p:nvSpPr>
            <p:spPr bwMode="auto">
              <a:xfrm>
                <a:off x="2698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3" name="Oval 130"/>
              <p:cNvSpPr>
                <a:spLocks noChangeArrowheads="1"/>
              </p:cNvSpPr>
              <p:nvPr/>
            </p:nvSpPr>
            <p:spPr bwMode="auto">
              <a:xfrm>
                <a:off x="2834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4" name="Oval 131"/>
              <p:cNvSpPr>
                <a:spLocks noChangeArrowheads="1"/>
              </p:cNvSpPr>
              <p:nvPr/>
            </p:nvSpPr>
            <p:spPr bwMode="auto">
              <a:xfrm>
                <a:off x="2970" y="3566"/>
                <a:ext cx="45" cy="46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18" name="Line 132"/>
            <p:cNvSpPr>
              <a:spLocks noChangeShapeType="1"/>
            </p:cNvSpPr>
            <p:nvPr/>
          </p:nvSpPr>
          <p:spPr bwMode="auto">
            <a:xfrm>
              <a:off x="3606" y="2996"/>
              <a:ext cx="15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19" name="Line 133"/>
            <p:cNvSpPr>
              <a:spLocks noChangeShapeType="1"/>
            </p:cNvSpPr>
            <p:nvPr/>
          </p:nvSpPr>
          <p:spPr bwMode="auto">
            <a:xfrm flipV="1">
              <a:off x="4126" y="2115"/>
              <a:ext cx="0" cy="14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0" name="Text Box 134"/>
            <p:cNvSpPr txBox="1">
              <a:spLocks noChangeArrowheads="1"/>
            </p:cNvSpPr>
            <p:nvPr/>
          </p:nvSpPr>
          <p:spPr bwMode="auto">
            <a:xfrm>
              <a:off x="5012" y="2976"/>
              <a:ext cx="2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k</a:t>
              </a:r>
              <a:r>
                <a:rPr kumimoji="0" lang="en-US" altLang="zh-CN" sz="1400" b="0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x</a:t>
              </a:r>
              <a:endParaRPr kumimoji="0" lang="en-US" altLang="zh-CN" sz="14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1" name="Text Box 135"/>
            <p:cNvSpPr txBox="1">
              <a:spLocks noChangeArrowheads="1"/>
            </p:cNvSpPr>
            <p:nvPr/>
          </p:nvSpPr>
          <p:spPr bwMode="auto">
            <a:xfrm>
              <a:off x="4105" y="2069"/>
              <a:ext cx="21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k</a:t>
              </a:r>
              <a:r>
                <a:rPr kumimoji="0" lang="en-US" altLang="zh-CN" sz="1400" b="0" i="0" u="none" strike="noStrike" kern="120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y</a:t>
              </a:r>
              <a:endParaRPr kumimoji="0" lang="en-US" altLang="zh-CN" sz="1400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2" name="Text Box 136"/>
            <p:cNvSpPr txBox="1">
              <a:spLocks noChangeArrowheads="1"/>
            </p:cNvSpPr>
            <p:nvPr/>
          </p:nvSpPr>
          <p:spPr bwMode="auto">
            <a:xfrm>
              <a:off x="3969" y="2976"/>
              <a:ext cx="19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120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O’</a:t>
              </a:r>
            </a:p>
          </p:txBody>
        </p:sp>
      </p:grpSp>
      <p:sp>
        <p:nvSpPr>
          <p:cNvPr id="365" name="Oval 138"/>
          <p:cNvSpPr>
            <a:spLocks noChangeArrowheads="1"/>
          </p:cNvSpPr>
          <p:nvPr/>
        </p:nvSpPr>
        <p:spPr bwMode="auto">
          <a:xfrm>
            <a:off x="5562884" y="4790405"/>
            <a:ext cx="73025" cy="730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hlink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68" name="Group 141"/>
          <p:cNvGrpSpPr>
            <a:grpSpLocks/>
          </p:cNvGrpSpPr>
          <p:nvPr/>
        </p:nvGrpSpPr>
        <p:grpSpPr bwMode="auto">
          <a:xfrm>
            <a:off x="1777976" y="3633736"/>
            <a:ext cx="2146300" cy="2011363"/>
            <a:chOff x="1729" y="2259"/>
            <a:chExt cx="1352" cy="1267"/>
          </a:xfrm>
        </p:grpSpPr>
        <p:sp>
          <p:nvSpPr>
            <p:cNvPr id="369" name="Line 142"/>
            <p:cNvSpPr>
              <a:spLocks noChangeShapeType="1"/>
            </p:cNvSpPr>
            <p:nvPr/>
          </p:nvSpPr>
          <p:spPr bwMode="auto">
            <a:xfrm>
              <a:off x="1746" y="3024"/>
              <a:ext cx="1188" cy="502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70" name="Line 143"/>
            <p:cNvSpPr>
              <a:spLocks noChangeShapeType="1"/>
            </p:cNvSpPr>
            <p:nvPr/>
          </p:nvSpPr>
          <p:spPr bwMode="auto">
            <a:xfrm flipV="1">
              <a:off x="2131" y="2296"/>
              <a:ext cx="295" cy="840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71" name="Text Box 144"/>
            <p:cNvSpPr txBox="1">
              <a:spLocks noChangeArrowheads="1"/>
            </p:cNvSpPr>
            <p:nvPr/>
          </p:nvSpPr>
          <p:spPr bwMode="auto">
            <a:xfrm>
              <a:off x="2449" y="2259"/>
              <a:ext cx="63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阵面方向</a:t>
              </a:r>
            </a:p>
          </p:txBody>
        </p:sp>
        <p:sp>
          <p:nvSpPr>
            <p:cNvPr id="372" name="Line 145"/>
            <p:cNvSpPr>
              <a:spLocks noChangeShapeType="1"/>
            </p:cNvSpPr>
            <p:nvPr/>
          </p:nvSpPr>
          <p:spPr bwMode="auto">
            <a:xfrm>
              <a:off x="1746" y="2976"/>
              <a:ext cx="1188" cy="502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73" name="Line 146"/>
            <p:cNvSpPr>
              <a:spLocks noChangeShapeType="1"/>
            </p:cNvSpPr>
            <p:nvPr/>
          </p:nvSpPr>
          <p:spPr bwMode="auto">
            <a:xfrm>
              <a:off x="1741" y="2910"/>
              <a:ext cx="1188" cy="502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74" name="Line 147"/>
            <p:cNvSpPr>
              <a:spLocks noChangeShapeType="1"/>
            </p:cNvSpPr>
            <p:nvPr/>
          </p:nvSpPr>
          <p:spPr bwMode="auto">
            <a:xfrm>
              <a:off x="1738" y="2848"/>
              <a:ext cx="1188" cy="502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75" name="Line 148"/>
            <p:cNvSpPr>
              <a:spLocks noChangeShapeType="1"/>
            </p:cNvSpPr>
            <p:nvPr/>
          </p:nvSpPr>
          <p:spPr bwMode="auto">
            <a:xfrm>
              <a:off x="1729" y="2795"/>
              <a:ext cx="1188" cy="502"/>
            </a:xfrm>
            <a:prstGeom prst="line">
              <a:avLst/>
            </a:prstGeom>
            <a:noFill/>
            <a:ln w="9525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376" name="Oval 149"/>
          <p:cNvSpPr>
            <a:spLocks noChangeArrowheads="1"/>
          </p:cNvSpPr>
          <p:nvPr/>
        </p:nvSpPr>
        <p:spPr bwMode="auto">
          <a:xfrm>
            <a:off x="5923246" y="3926805"/>
            <a:ext cx="7302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77" name="Group 151"/>
          <p:cNvGrpSpPr>
            <a:grpSpLocks/>
          </p:cNvGrpSpPr>
          <p:nvPr/>
        </p:nvGrpSpPr>
        <p:grpSpPr bwMode="auto">
          <a:xfrm>
            <a:off x="4626259" y="3855368"/>
            <a:ext cx="2592387" cy="1584325"/>
            <a:chOff x="3515" y="2387"/>
            <a:chExt cx="1633" cy="998"/>
          </a:xfrm>
        </p:grpSpPr>
        <p:sp>
          <p:nvSpPr>
            <p:cNvPr id="378" name="Line 152"/>
            <p:cNvSpPr>
              <a:spLocks noChangeShapeType="1"/>
            </p:cNvSpPr>
            <p:nvPr/>
          </p:nvSpPr>
          <p:spPr bwMode="auto">
            <a:xfrm flipV="1">
              <a:off x="3515" y="2387"/>
              <a:ext cx="1633" cy="99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79" name="Oval 153"/>
            <p:cNvSpPr>
              <a:spLocks noChangeArrowheads="1"/>
            </p:cNvSpPr>
            <p:nvPr/>
          </p:nvSpPr>
          <p:spPr bwMode="auto">
            <a:xfrm>
              <a:off x="4332" y="2840"/>
              <a:ext cx="46" cy="4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0" name="Oval 154"/>
            <p:cNvSpPr>
              <a:spLocks noChangeArrowheads="1"/>
            </p:cNvSpPr>
            <p:nvPr/>
          </p:nvSpPr>
          <p:spPr bwMode="auto">
            <a:xfrm>
              <a:off x="4558" y="2704"/>
              <a:ext cx="46" cy="4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1" name="Oval 155"/>
            <p:cNvSpPr>
              <a:spLocks noChangeArrowheads="1"/>
            </p:cNvSpPr>
            <p:nvPr/>
          </p:nvSpPr>
          <p:spPr bwMode="auto">
            <a:xfrm>
              <a:off x="4785" y="2568"/>
              <a:ext cx="46" cy="4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2" name="Oval 156"/>
            <p:cNvSpPr>
              <a:spLocks noChangeArrowheads="1"/>
            </p:cNvSpPr>
            <p:nvPr/>
          </p:nvSpPr>
          <p:spPr bwMode="auto">
            <a:xfrm>
              <a:off x="3878" y="3113"/>
              <a:ext cx="46" cy="4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3" name="Oval 157"/>
            <p:cNvSpPr>
              <a:spLocks noChangeArrowheads="1"/>
            </p:cNvSpPr>
            <p:nvPr/>
          </p:nvSpPr>
          <p:spPr bwMode="auto">
            <a:xfrm>
              <a:off x="3651" y="3249"/>
              <a:ext cx="46" cy="4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385" name="直接箭头连接符 384"/>
          <p:cNvCxnSpPr/>
          <p:nvPr/>
        </p:nvCxnSpPr>
        <p:spPr bwMode="auto">
          <a:xfrm>
            <a:off x="2435741" y="5038523"/>
            <a:ext cx="221457" cy="0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6" name="直接连接符 385"/>
          <p:cNvCxnSpPr/>
          <p:nvPr/>
        </p:nvCxnSpPr>
        <p:spPr bwMode="auto">
          <a:xfrm flipV="1">
            <a:off x="2507477" y="5042931"/>
            <a:ext cx="38019" cy="4841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7" name="直接箭头连接符 386"/>
          <p:cNvCxnSpPr/>
          <p:nvPr/>
        </p:nvCxnSpPr>
        <p:spPr bwMode="auto">
          <a:xfrm>
            <a:off x="2216823" y="4727726"/>
            <a:ext cx="0" cy="278579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rgbClr val="0000FF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8" name="直接连接符 387"/>
          <p:cNvCxnSpPr/>
          <p:nvPr/>
        </p:nvCxnSpPr>
        <p:spPr bwMode="auto">
          <a:xfrm>
            <a:off x="2000328" y="4727726"/>
            <a:ext cx="216495" cy="1242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9" name="Text Box 137"/>
          <p:cNvSpPr txBox="1">
            <a:spLocks noChangeArrowheads="1"/>
          </p:cNvSpPr>
          <p:nvPr/>
        </p:nvSpPr>
        <p:spPr bwMode="auto">
          <a:xfrm>
            <a:off x="2348429" y="5393302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390" name="Text Box 138"/>
          <p:cNvSpPr txBox="1">
            <a:spLocks noChangeArrowheads="1"/>
          </p:cNvSpPr>
          <p:nvPr/>
        </p:nvSpPr>
        <p:spPr bwMode="auto">
          <a:xfrm>
            <a:off x="1722091" y="4437112"/>
            <a:ext cx="4016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</a:p>
        </p:txBody>
      </p:sp>
      <p:graphicFrame>
        <p:nvGraphicFramePr>
          <p:cNvPr id="167" name="对象 166"/>
          <p:cNvGraphicFramePr>
            <a:graphicFrameLocks noChangeAspect="1"/>
          </p:cNvGraphicFramePr>
          <p:nvPr>
            <p:extLst/>
          </p:nvPr>
        </p:nvGraphicFramePr>
        <p:xfrm>
          <a:off x="7038975" y="644525"/>
          <a:ext cx="113347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8" name="Equation" r:id="rId3" imgW="507960" imgH="393480" progId="Equation.DSMT4">
                  <p:embed/>
                </p:oleObj>
              </mc:Choice>
              <mc:Fallback>
                <p:oleObj name="Equation" r:id="rId3" imgW="507960" imgH="393480" progId="Equation.DSMT4">
                  <p:embed/>
                  <p:pic>
                    <p:nvPicPr>
                      <p:cNvPr id="167" name="对象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8975" y="644525"/>
                        <a:ext cx="1133475" cy="8763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566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365" grpId="0" animBg="1"/>
      <p:bldP spid="365" grpId="1" animBg="1"/>
      <p:bldP spid="365" grpId="2" animBg="1"/>
      <p:bldP spid="3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晶格、布拉菲点阵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原胞、惯用晶胞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楷体_GB2312" pitchFamily="49" charset="-122"/>
                <a:cs typeface="+mn-cs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无序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固体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非晶体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准晶体</a:t>
            </a:r>
          </a:p>
        </p:txBody>
      </p:sp>
    </p:spTree>
    <p:extLst>
      <p:ext uri="{BB962C8B-B14F-4D97-AF65-F5344CB8AC3E}">
        <p14:creationId xmlns:p14="http://schemas.microsoft.com/office/powerpoint/2010/main" val="257674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5961" grpId="0" animBg="1"/>
      <p:bldP spid="9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0" descr="FigP57"/>
          <p:cNvPicPr>
            <a:picLocks noChangeAspect="1" noChangeArrowheads="1"/>
          </p:cNvPicPr>
          <p:nvPr/>
        </p:nvPicPr>
        <p:blipFill>
          <a:blip r:embed="rId3">
            <a:lum bright="-24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4724397" y="3988092"/>
            <a:ext cx="2120171" cy="19948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2117725" y="984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82724" name="Group 4"/>
          <p:cNvGrpSpPr>
            <a:grpSpLocks/>
          </p:cNvGrpSpPr>
          <p:nvPr/>
        </p:nvGrpSpPr>
        <p:grpSpPr bwMode="auto">
          <a:xfrm>
            <a:off x="4813301" y="2011653"/>
            <a:ext cx="3892553" cy="1946275"/>
            <a:chOff x="3032" y="1653"/>
            <a:chExt cx="2452" cy="1226"/>
          </a:xfrm>
        </p:grpSpPr>
        <p:graphicFrame>
          <p:nvGraphicFramePr>
            <p:cNvPr id="57468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8952770"/>
                </p:ext>
              </p:extLst>
            </p:nvPr>
          </p:nvGraphicFramePr>
          <p:xfrm>
            <a:off x="4269" y="1653"/>
            <a:ext cx="1215" cy="1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86" name="Photo Editor Photo" r:id="rId4" imgW="4067743" imgH="3820058" progId="MSPhotoEd.3">
                    <p:embed/>
                  </p:oleObj>
                </mc:Choice>
                <mc:Fallback>
                  <p:oleObj name="Photo Editor Photo" r:id="rId4" imgW="4067743" imgH="3820058" progId="MSPhotoEd.3">
                    <p:embed/>
                    <p:pic>
                      <p:nvPicPr>
                        <p:cNvPr id="5746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9" y="1653"/>
                          <a:ext cx="1215" cy="1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469" name="Text Box 6"/>
            <p:cNvSpPr txBox="1">
              <a:spLocks noChangeArrowheads="1"/>
            </p:cNvSpPr>
            <p:nvPr/>
          </p:nvSpPr>
          <p:spPr bwMode="auto">
            <a:xfrm>
              <a:off x="3032" y="2472"/>
              <a:ext cx="166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面心立方格子</a:t>
              </a:r>
              <a:r>
                <a:rPr kumimoji="1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的</a:t>
              </a:r>
              <a:endParaRPr kumimoji="1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第一</a:t>
              </a:r>
              <a:r>
                <a:rPr kumimoji="1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布里渊</a:t>
              </a:r>
              <a:r>
                <a:rPr kumimoji="1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区</a:t>
              </a:r>
              <a:r>
                <a:rPr kumimoji="1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-</a:t>
              </a:r>
              <a:r>
                <a:rPr kumimoji="1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十四面体 </a:t>
              </a: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82727" name="Group 7"/>
          <p:cNvGrpSpPr>
            <a:grpSpLocks/>
          </p:cNvGrpSpPr>
          <p:nvPr/>
        </p:nvGrpSpPr>
        <p:grpSpPr bwMode="auto">
          <a:xfrm>
            <a:off x="1524001" y="2405063"/>
            <a:ext cx="3200401" cy="3687762"/>
            <a:chOff x="960" y="1872"/>
            <a:chExt cx="2016" cy="2323"/>
          </a:xfrm>
        </p:grpSpPr>
        <p:sp>
          <p:nvSpPr>
            <p:cNvPr id="57441" name="Text Box 8"/>
            <p:cNvSpPr txBox="1">
              <a:spLocks noChangeArrowheads="1"/>
            </p:cNvSpPr>
            <p:nvPr/>
          </p:nvSpPr>
          <p:spPr bwMode="auto">
            <a:xfrm>
              <a:off x="1104" y="3901"/>
              <a:ext cx="1376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第一布里渊区  </a:t>
              </a:r>
            </a:p>
          </p:txBody>
        </p:sp>
        <p:grpSp>
          <p:nvGrpSpPr>
            <p:cNvPr id="57443" name="Group 10"/>
            <p:cNvGrpSpPr>
              <a:grpSpLocks/>
            </p:cNvGrpSpPr>
            <p:nvPr/>
          </p:nvGrpSpPr>
          <p:grpSpPr bwMode="auto">
            <a:xfrm>
              <a:off x="960" y="1872"/>
              <a:ext cx="2016" cy="1776"/>
              <a:chOff x="3072" y="432"/>
              <a:chExt cx="2016" cy="1776"/>
            </a:xfrm>
          </p:grpSpPr>
          <p:sp>
            <p:nvSpPr>
              <p:cNvPr id="57444" name="Rectangle 11"/>
              <p:cNvSpPr>
                <a:spLocks noChangeArrowheads="1"/>
              </p:cNvSpPr>
              <p:nvPr/>
            </p:nvSpPr>
            <p:spPr bwMode="auto">
              <a:xfrm>
                <a:off x="3744" y="912"/>
                <a:ext cx="672" cy="672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45" name="Line 12"/>
              <p:cNvSpPr>
                <a:spLocks noChangeShapeType="1"/>
              </p:cNvSpPr>
              <p:nvPr/>
            </p:nvSpPr>
            <p:spPr bwMode="auto">
              <a:xfrm>
                <a:off x="3072" y="622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46" name="Line 13"/>
              <p:cNvSpPr>
                <a:spLocks noChangeShapeType="1"/>
              </p:cNvSpPr>
              <p:nvPr/>
            </p:nvSpPr>
            <p:spPr bwMode="auto">
              <a:xfrm>
                <a:off x="3072" y="912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47" name="Line 14"/>
              <p:cNvSpPr>
                <a:spLocks noChangeShapeType="1"/>
              </p:cNvSpPr>
              <p:nvPr/>
            </p:nvSpPr>
            <p:spPr bwMode="auto">
              <a:xfrm>
                <a:off x="3072" y="1257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48" name="Line 15"/>
              <p:cNvSpPr>
                <a:spLocks noChangeShapeType="1"/>
              </p:cNvSpPr>
              <p:nvPr/>
            </p:nvSpPr>
            <p:spPr bwMode="auto">
              <a:xfrm>
                <a:off x="3072" y="1584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49" name="Line 16"/>
              <p:cNvSpPr>
                <a:spLocks noChangeShapeType="1"/>
              </p:cNvSpPr>
              <p:nvPr/>
            </p:nvSpPr>
            <p:spPr bwMode="auto">
              <a:xfrm>
                <a:off x="3072" y="1920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50" name="Line 17"/>
              <p:cNvSpPr>
                <a:spLocks noChangeShapeType="1"/>
              </p:cNvSpPr>
              <p:nvPr/>
            </p:nvSpPr>
            <p:spPr bwMode="auto">
              <a:xfrm>
                <a:off x="3408" y="4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51" name="Line 18"/>
              <p:cNvSpPr>
                <a:spLocks noChangeShapeType="1"/>
              </p:cNvSpPr>
              <p:nvPr/>
            </p:nvSpPr>
            <p:spPr bwMode="auto">
              <a:xfrm>
                <a:off x="3744" y="4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52" name="Line 19"/>
              <p:cNvSpPr>
                <a:spLocks noChangeShapeType="1"/>
              </p:cNvSpPr>
              <p:nvPr/>
            </p:nvSpPr>
            <p:spPr bwMode="auto">
              <a:xfrm>
                <a:off x="4080" y="4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53" name="Line 20"/>
              <p:cNvSpPr>
                <a:spLocks noChangeShapeType="1"/>
              </p:cNvSpPr>
              <p:nvPr/>
            </p:nvSpPr>
            <p:spPr bwMode="auto">
              <a:xfrm>
                <a:off x="4416" y="4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54" name="Line 21"/>
              <p:cNvSpPr>
                <a:spLocks noChangeShapeType="1"/>
              </p:cNvSpPr>
              <p:nvPr/>
            </p:nvSpPr>
            <p:spPr bwMode="auto">
              <a:xfrm>
                <a:off x="4752" y="4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55" name="Oval 22"/>
              <p:cNvSpPr>
                <a:spLocks noChangeArrowheads="1"/>
              </p:cNvSpPr>
              <p:nvPr/>
            </p:nvSpPr>
            <p:spPr bwMode="auto">
              <a:xfrm>
                <a:off x="4013" y="1193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56" name="Oval 23"/>
              <p:cNvSpPr>
                <a:spLocks noChangeArrowheads="1"/>
              </p:cNvSpPr>
              <p:nvPr/>
            </p:nvSpPr>
            <p:spPr bwMode="auto">
              <a:xfrm>
                <a:off x="3341" y="559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57" name="Oval 24"/>
              <p:cNvSpPr>
                <a:spLocks noChangeArrowheads="1"/>
              </p:cNvSpPr>
              <p:nvPr/>
            </p:nvSpPr>
            <p:spPr bwMode="auto">
              <a:xfrm>
                <a:off x="3341" y="1193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58" name="Oval 25"/>
              <p:cNvSpPr>
                <a:spLocks noChangeArrowheads="1"/>
              </p:cNvSpPr>
              <p:nvPr/>
            </p:nvSpPr>
            <p:spPr bwMode="auto">
              <a:xfrm>
                <a:off x="4013" y="559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59" name="Oval 26"/>
              <p:cNvSpPr>
                <a:spLocks noChangeArrowheads="1"/>
              </p:cNvSpPr>
              <p:nvPr/>
            </p:nvSpPr>
            <p:spPr bwMode="auto">
              <a:xfrm>
                <a:off x="4685" y="1193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60" name="Oval 27"/>
              <p:cNvSpPr>
                <a:spLocks noChangeArrowheads="1"/>
              </p:cNvSpPr>
              <p:nvPr/>
            </p:nvSpPr>
            <p:spPr bwMode="auto">
              <a:xfrm>
                <a:off x="4685" y="559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61" name="Oval 28"/>
              <p:cNvSpPr>
                <a:spLocks noChangeArrowheads="1"/>
              </p:cNvSpPr>
              <p:nvPr/>
            </p:nvSpPr>
            <p:spPr bwMode="auto">
              <a:xfrm>
                <a:off x="3341" y="1827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62" name="Oval 29"/>
              <p:cNvSpPr>
                <a:spLocks noChangeArrowheads="1"/>
              </p:cNvSpPr>
              <p:nvPr/>
            </p:nvSpPr>
            <p:spPr bwMode="auto">
              <a:xfrm>
                <a:off x="4013" y="1827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63" name="Oval 30"/>
              <p:cNvSpPr>
                <a:spLocks noChangeArrowheads="1"/>
              </p:cNvSpPr>
              <p:nvPr/>
            </p:nvSpPr>
            <p:spPr bwMode="auto">
              <a:xfrm>
                <a:off x="4685" y="1827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64" name="Line 31"/>
              <p:cNvSpPr>
                <a:spLocks noChangeShapeType="1"/>
              </p:cNvSpPr>
              <p:nvPr/>
            </p:nvSpPr>
            <p:spPr bwMode="auto">
              <a:xfrm flipV="1">
                <a:off x="4080" y="686"/>
                <a:ext cx="0" cy="50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65" name="Line 32"/>
              <p:cNvSpPr>
                <a:spLocks noChangeShapeType="1"/>
              </p:cNvSpPr>
              <p:nvPr/>
            </p:nvSpPr>
            <p:spPr bwMode="auto">
              <a:xfrm>
                <a:off x="4080" y="1320"/>
                <a:ext cx="0" cy="50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66" name="Line 33"/>
              <p:cNvSpPr>
                <a:spLocks noChangeShapeType="1"/>
              </p:cNvSpPr>
              <p:nvPr/>
            </p:nvSpPr>
            <p:spPr bwMode="auto">
              <a:xfrm rot="-5400000">
                <a:off x="4416" y="988"/>
                <a:ext cx="0" cy="53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67" name="Line 34"/>
              <p:cNvSpPr>
                <a:spLocks noChangeShapeType="1"/>
              </p:cNvSpPr>
              <p:nvPr/>
            </p:nvSpPr>
            <p:spPr bwMode="auto">
              <a:xfrm rot="5400000" flipH="1">
                <a:off x="3744" y="988"/>
                <a:ext cx="0" cy="53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</p:grpSp>
      </p:grpSp>
      <p:grpSp>
        <p:nvGrpSpPr>
          <p:cNvPr id="1182755" name="Group 35"/>
          <p:cNvGrpSpPr>
            <a:grpSpLocks/>
          </p:cNvGrpSpPr>
          <p:nvPr/>
        </p:nvGrpSpPr>
        <p:grpSpPr bwMode="auto">
          <a:xfrm>
            <a:off x="1524000" y="2024063"/>
            <a:ext cx="4394200" cy="3200400"/>
            <a:chOff x="960" y="1632"/>
            <a:chExt cx="2768" cy="2016"/>
          </a:xfrm>
        </p:grpSpPr>
        <p:grpSp>
          <p:nvGrpSpPr>
            <p:cNvPr id="57409" name="Group 36"/>
            <p:cNvGrpSpPr>
              <a:grpSpLocks/>
            </p:cNvGrpSpPr>
            <p:nvPr/>
          </p:nvGrpSpPr>
          <p:grpSpPr bwMode="auto">
            <a:xfrm>
              <a:off x="960" y="1872"/>
              <a:ext cx="2016" cy="1776"/>
              <a:chOff x="816" y="2112"/>
              <a:chExt cx="2016" cy="1776"/>
            </a:xfrm>
          </p:grpSpPr>
          <p:sp>
            <p:nvSpPr>
              <p:cNvPr id="57412" name="Freeform 37"/>
              <p:cNvSpPr>
                <a:spLocks/>
              </p:cNvSpPr>
              <p:nvPr/>
            </p:nvSpPr>
            <p:spPr bwMode="auto">
              <a:xfrm>
                <a:off x="1152" y="2302"/>
                <a:ext cx="1344" cy="1269"/>
              </a:xfrm>
              <a:custGeom>
                <a:avLst/>
                <a:gdLst>
                  <a:gd name="T0" fmla="*/ 0 w 960"/>
                  <a:gd name="T1" fmla="*/ 1938 h 960"/>
                  <a:gd name="T2" fmla="*/ 2582 w 960"/>
                  <a:gd name="T3" fmla="*/ 0 h 960"/>
                  <a:gd name="T4" fmla="*/ 5165 w 960"/>
                  <a:gd name="T5" fmla="*/ 1938 h 960"/>
                  <a:gd name="T6" fmla="*/ 2582 w 960"/>
                  <a:gd name="T7" fmla="*/ 3874 h 960"/>
                  <a:gd name="T8" fmla="*/ 0 w 960"/>
                  <a:gd name="T9" fmla="*/ 1938 h 9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60" h="960">
                    <a:moveTo>
                      <a:pt x="0" y="480"/>
                    </a:moveTo>
                    <a:lnTo>
                      <a:pt x="480" y="0"/>
                    </a:lnTo>
                    <a:lnTo>
                      <a:pt x="960" y="480"/>
                    </a:lnTo>
                    <a:lnTo>
                      <a:pt x="480" y="960"/>
                    </a:lnTo>
                    <a:lnTo>
                      <a:pt x="0" y="480"/>
                    </a:lnTo>
                    <a:close/>
                  </a:path>
                </a:pathLst>
              </a:custGeom>
              <a:solidFill>
                <a:srgbClr val="CCFF99">
                  <a:alpha val="50195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13" name="Rectangle 38"/>
              <p:cNvSpPr>
                <a:spLocks noChangeArrowheads="1"/>
              </p:cNvSpPr>
              <p:nvPr/>
            </p:nvSpPr>
            <p:spPr bwMode="auto">
              <a:xfrm>
                <a:off x="1488" y="2592"/>
                <a:ext cx="672" cy="672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14" name="Line 39"/>
              <p:cNvSpPr>
                <a:spLocks noChangeShapeType="1"/>
              </p:cNvSpPr>
              <p:nvPr/>
            </p:nvSpPr>
            <p:spPr bwMode="auto">
              <a:xfrm>
                <a:off x="816" y="2302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15" name="Line 40"/>
              <p:cNvSpPr>
                <a:spLocks noChangeShapeType="1"/>
              </p:cNvSpPr>
              <p:nvPr/>
            </p:nvSpPr>
            <p:spPr bwMode="auto">
              <a:xfrm>
                <a:off x="816" y="2592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16" name="Line 41"/>
              <p:cNvSpPr>
                <a:spLocks noChangeShapeType="1"/>
              </p:cNvSpPr>
              <p:nvPr/>
            </p:nvSpPr>
            <p:spPr bwMode="auto">
              <a:xfrm>
                <a:off x="816" y="2937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17" name="Line 42"/>
              <p:cNvSpPr>
                <a:spLocks noChangeShapeType="1"/>
              </p:cNvSpPr>
              <p:nvPr/>
            </p:nvSpPr>
            <p:spPr bwMode="auto">
              <a:xfrm>
                <a:off x="816" y="3264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18" name="Line 43"/>
              <p:cNvSpPr>
                <a:spLocks noChangeShapeType="1"/>
              </p:cNvSpPr>
              <p:nvPr/>
            </p:nvSpPr>
            <p:spPr bwMode="auto">
              <a:xfrm>
                <a:off x="816" y="3600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19" name="Line 44"/>
              <p:cNvSpPr>
                <a:spLocks noChangeShapeType="1"/>
              </p:cNvSpPr>
              <p:nvPr/>
            </p:nvSpPr>
            <p:spPr bwMode="auto">
              <a:xfrm>
                <a:off x="1152" y="211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20" name="Line 45"/>
              <p:cNvSpPr>
                <a:spLocks noChangeShapeType="1"/>
              </p:cNvSpPr>
              <p:nvPr/>
            </p:nvSpPr>
            <p:spPr bwMode="auto">
              <a:xfrm>
                <a:off x="1488" y="211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21" name="Line 46"/>
              <p:cNvSpPr>
                <a:spLocks noChangeShapeType="1"/>
              </p:cNvSpPr>
              <p:nvPr/>
            </p:nvSpPr>
            <p:spPr bwMode="auto">
              <a:xfrm>
                <a:off x="1824" y="211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22" name="Line 47"/>
              <p:cNvSpPr>
                <a:spLocks noChangeShapeType="1"/>
              </p:cNvSpPr>
              <p:nvPr/>
            </p:nvSpPr>
            <p:spPr bwMode="auto">
              <a:xfrm>
                <a:off x="2160" y="211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23" name="Line 48"/>
              <p:cNvSpPr>
                <a:spLocks noChangeShapeType="1"/>
              </p:cNvSpPr>
              <p:nvPr/>
            </p:nvSpPr>
            <p:spPr bwMode="auto">
              <a:xfrm>
                <a:off x="2496" y="211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24" name="Oval 49"/>
              <p:cNvSpPr>
                <a:spLocks noChangeArrowheads="1"/>
              </p:cNvSpPr>
              <p:nvPr/>
            </p:nvSpPr>
            <p:spPr bwMode="auto">
              <a:xfrm>
                <a:off x="1757" y="2873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25" name="Oval 50"/>
              <p:cNvSpPr>
                <a:spLocks noChangeArrowheads="1"/>
              </p:cNvSpPr>
              <p:nvPr/>
            </p:nvSpPr>
            <p:spPr bwMode="auto">
              <a:xfrm>
                <a:off x="1085" y="2239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26" name="Oval 51"/>
              <p:cNvSpPr>
                <a:spLocks noChangeArrowheads="1"/>
              </p:cNvSpPr>
              <p:nvPr/>
            </p:nvSpPr>
            <p:spPr bwMode="auto">
              <a:xfrm>
                <a:off x="1085" y="2873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27" name="Oval 52"/>
              <p:cNvSpPr>
                <a:spLocks noChangeArrowheads="1"/>
              </p:cNvSpPr>
              <p:nvPr/>
            </p:nvSpPr>
            <p:spPr bwMode="auto">
              <a:xfrm>
                <a:off x="1757" y="2239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28" name="Oval 53"/>
              <p:cNvSpPr>
                <a:spLocks noChangeArrowheads="1"/>
              </p:cNvSpPr>
              <p:nvPr/>
            </p:nvSpPr>
            <p:spPr bwMode="auto">
              <a:xfrm>
                <a:off x="2429" y="2873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29" name="Oval 54"/>
              <p:cNvSpPr>
                <a:spLocks noChangeArrowheads="1"/>
              </p:cNvSpPr>
              <p:nvPr/>
            </p:nvSpPr>
            <p:spPr bwMode="auto">
              <a:xfrm>
                <a:off x="2429" y="2239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30" name="Oval 55"/>
              <p:cNvSpPr>
                <a:spLocks noChangeArrowheads="1"/>
              </p:cNvSpPr>
              <p:nvPr/>
            </p:nvSpPr>
            <p:spPr bwMode="auto">
              <a:xfrm>
                <a:off x="1085" y="3507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31" name="Oval 56"/>
              <p:cNvSpPr>
                <a:spLocks noChangeArrowheads="1"/>
              </p:cNvSpPr>
              <p:nvPr/>
            </p:nvSpPr>
            <p:spPr bwMode="auto">
              <a:xfrm>
                <a:off x="1757" y="3507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32" name="Oval 57"/>
              <p:cNvSpPr>
                <a:spLocks noChangeArrowheads="1"/>
              </p:cNvSpPr>
              <p:nvPr/>
            </p:nvSpPr>
            <p:spPr bwMode="auto">
              <a:xfrm>
                <a:off x="2429" y="3507"/>
                <a:ext cx="134" cy="127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sp>
            <p:nvSpPr>
              <p:cNvPr id="57433" name="Line 58"/>
              <p:cNvSpPr>
                <a:spLocks noChangeShapeType="1"/>
              </p:cNvSpPr>
              <p:nvPr/>
            </p:nvSpPr>
            <p:spPr bwMode="auto">
              <a:xfrm flipV="1">
                <a:off x="1824" y="2366"/>
                <a:ext cx="0" cy="50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34" name="Line 59"/>
              <p:cNvSpPr>
                <a:spLocks noChangeShapeType="1"/>
              </p:cNvSpPr>
              <p:nvPr/>
            </p:nvSpPr>
            <p:spPr bwMode="auto">
              <a:xfrm>
                <a:off x="1824" y="3000"/>
                <a:ext cx="0" cy="50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35" name="Line 60"/>
              <p:cNvSpPr>
                <a:spLocks noChangeShapeType="1"/>
              </p:cNvSpPr>
              <p:nvPr/>
            </p:nvSpPr>
            <p:spPr bwMode="auto">
              <a:xfrm rot="-5400000">
                <a:off x="2160" y="2668"/>
                <a:ext cx="0" cy="53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36" name="Line 61"/>
              <p:cNvSpPr>
                <a:spLocks noChangeShapeType="1"/>
              </p:cNvSpPr>
              <p:nvPr/>
            </p:nvSpPr>
            <p:spPr bwMode="auto">
              <a:xfrm rot="5400000" flipH="1">
                <a:off x="1488" y="2668"/>
                <a:ext cx="0" cy="53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37" name="Line 62"/>
              <p:cNvSpPr>
                <a:spLocks noChangeShapeType="1"/>
              </p:cNvSpPr>
              <p:nvPr/>
            </p:nvSpPr>
            <p:spPr bwMode="auto">
              <a:xfrm flipH="1">
                <a:off x="1219" y="3000"/>
                <a:ext cx="538" cy="57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38" name="Line 63"/>
              <p:cNvSpPr>
                <a:spLocks noChangeShapeType="1"/>
              </p:cNvSpPr>
              <p:nvPr/>
            </p:nvSpPr>
            <p:spPr bwMode="auto">
              <a:xfrm flipV="1">
                <a:off x="1891" y="2366"/>
                <a:ext cx="538" cy="507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39" name="Line 64"/>
              <p:cNvSpPr>
                <a:spLocks noChangeShapeType="1"/>
              </p:cNvSpPr>
              <p:nvPr/>
            </p:nvSpPr>
            <p:spPr bwMode="auto">
              <a:xfrm>
                <a:off x="1891" y="3000"/>
                <a:ext cx="538" cy="507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  <p:sp>
            <p:nvSpPr>
              <p:cNvPr id="57440" name="Line 65"/>
              <p:cNvSpPr>
                <a:spLocks noChangeShapeType="1"/>
              </p:cNvSpPr>
              <p:nvPr/>
            </p:nvSpPr>
            <p:spPr bwMode="auto">
              <a:xfrm flipH="1" flipV="1">
                <a:off x="1219" y="2302"/>
                <a:ext cx="538" cy="57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  <a:cs typeface="+mn-cs"/>
                </a:endParaRPr>
              </a:p>
            </p:txBody>
          </p:sp>
        </p:grpSp>
        <p:sp>
          <p:nvSpPr>
            <p:cNvPr id="57410" name="Text Box 66"/>
            <p:cNvSpPr txBox="1">
              <a:spLocks noChangeArrowheads="1"/>
            </p:cNvSpPr>
            <p:nvPr/>
          </p:nvSpPr>
          <p:spPr bwMode="auto">
            <a:xfrm>
              <a:off x="2448" y="1632"/>
              <a:ext cx="1280" cy="2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第二布里渊区</a:t>
              </a:r>
            </a:p>
          </p:txBody>
        </p:sp>
      </p:grpSp>
      <p:grpSp>
        <p:nvGrpSpPr>
          <p:cNvPr id="1182788" name="Group 68"/>
          <p:cNvGrpSpPr>
            <a:grpSpLocks/>
          </p:cNvGrpSpPr>
          <p:nvPr/>
        </p:nvGrpSpPr>
        <p:grpSpPr bwMode="auto">
          <a:xfrm>
            <a:off x="533400" y="1947863"/>
            <a:ext cx="4191000" cy="3276600"/>
            <a:chOff x="2688" y="2016"/>
            <a:chExt cx="2640" cy="2064"/>
          </a:xfrm>
        </p:grpSpPr>
        <p:sp>
          <p:nvSpPr>
            <p:cNvPr id="57377" name="Freeform 69"/>
            <p:cNvSpPr>
              <a:spLocks/>
            </p:cNvSpPr>
            <p:nvPr/>
          </p:nvSpPr>
          <p:spPr bwMode="auto">
            <a:xfrm>
              <a:off x="3648" y="2496"/>
              <a:ext cx="1344" cy="1296"/>
            </a:xfrm>
            <a:custGeom>
              <a:avLst/>
              <a:gdLst>
                <a:gd name="T0" fmla="*/ 0 w 1344"/>
                <a:gd name="T1" fmla="*/ 624 h 1296"/>
                <a:gd name="T2" fmla="*/ 0 w 1344"/>
                <a:gd name="T3" fmla="*/ 960 h 1296"/>
                <a:gd name="T4" fmla="*/ 336 w 1344"/>
                <a:gd name="T5" fmla="*/ 960 h 1296"/>
                <a:gd name="T6" fmla="*/ 336 w 1344"/>
                <a:gd name="T7" fmla="*/ 1296 h 1296"/>
                <a:gd name="T8" fmla="*/ 1008 w 1344"/>
                <a:gd name="T9" fmla="*/ 1296 h 1296"/>
                <a:gd name="T10" fmla="*/ 1008 w 1344"/>
                <a:gd name="T11" fmla="*/ 960 h 1296"/>
                <a:gd name="T12" fmla="*/ 1344 w 1344"/>
                <a:gd name="T13" fmla="*/ 960 h 1296"/>
                <a:gd name="T14" fmla="*/ 1344 w 1344"/>
                <a:gd name="T15" fmla="*/ 288 h 1296"/>
                <a:gd name="T16" fmla="*/ 1008 w 1344"/>
                <a:gd name="T17" fmla="*/ 288 h 1296"/>
                <a:gd name="T18" fmla="*/ 1008 w 1344"/>
                <a:gd name="T19" fmla="*/ 0 h 1296"/>
                <a:gd name="T20" fmla="*/ 336 w 1344"/>
                <a:gd name="T21" fmla="*/ 0 h 1296"/>
                <a:gd name="T22" fmla="*/ 336 w 1344"/>
                <a:gd name="T23" fmla="*/ 288 h 1296"/>
                <a:gd name="T24" fmla="*/ 0 w 1344"/>
                <a:gd name="T25" fmla="*/ 288 h 1296"/>
                <a:gd name="T26" fmla="*/ 0 w 1344"/>
                <a:gd name="T27" fmla="*/ 672 h 129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344" h="1296">
                  <a:moveTo>
                    <a:pt x="0" y="624"/>
                  </a:moveTo>
                  <a:lnTo>
                    <a:pt x="0" y="960"/>
                  </a:lnTo>
                  <a:lnTo>
                    <a:pt x="336" y="960"/>
                  </a:lnTo>
                  <a:lnTo>
                    <a:pt x="336" y="1296"/>
                  </a:lnTo>
                  <a:lnTo>
                    <a:pt x="1008" y="1296"/>
                  </a:lnTo>
                  <a:lnTo>
                    <a:pt x="1008" y="960"/>
                  </a:lnTo>
                  <a:lnTo>
                    <a:pt x="1344" y="960"/>
                  </a:lnTo>
                  <a:lnTo>
                    <a:pt x="1344" y="288"/>
                  </a:lnTo>
                  <a:lnTo>
                    <a:pt x="1008" y="288"/>
                  </a:lnTo>
                  <a:lnTo>
                    <a:pt x="1008" y="0"/>
                  </a:lnTo>
                  <a:lnTo>
                    <a:pt x="336" y="0"/>
                  </a:lnTo>
                  <a:lnTo>
                    <a:pt x="336" y="288"/>
                  </a:lnTo>
                  <a:lnTo>
                    <a:pt x="0" y="288"/>
                  </a:lnTo>
                  <a:lnTo>
                    <a:pt x="0" y="672"/>
                  </a:lnTo>
                </a:path>
              </a:pathLst>
            </a:custGeom>
            <a:solidFill>
              <a:srgbClr val="66FFCC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78" name="Freeform 70"/>
            <p:cNvSpPr>
              <a:spLocks/>
            </p:cNvSpPr>
            <p:nvPr/>
          </p:nvSpPr>
          <p:spPr bwMode="auto">
            <a:xfrm>
              <a:off x="3648" y="2494"/>
              <a:ext cx="1344" cy="1269"/>
            </a:xfrm>
            <a:custGeom>
              <a:avLst/>
              <a:gdLst>
                <a:gd name="T0" fmla="*/ 0 w 960"/>
                <a:gd name="T1" fmla="*/ 1938 h 960"/>
                <a:gd name="T2" fmla="*/ 2582 w 960"/>
                <a:gd name="T3" fmla="*/ 0 h 960"/>
                <a:gd name="T4" fmla="*/ 5165 w 960"/>
                <a:gd name="T5" fmla="*/ 1938 h 960"/>
                <a:gd name="T6" fmla="*/ 2582 w 960"/>
                <a:gd name="T7" fmla="*/ 3874 h 960"/>
                <a:gd name="T8" fmla="*/ 0 w 960"/>
                <a:gd name="T9" fmla="*/ 1938 h 9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0" h="960">
                  <a:moveTo>
                    <a:pt x="0" y="480"/>
                  </a:moveTo>
                  <a:lnTo>
                    <a:pt x="480" y="0"/>
                  </a:lnTo>
                  <a:lnTo>
                    <a:pt x="960" y="480"/>
                  </a:lnTo>
                  <a:lnTo>
                    <a:pt x="480" y="960"/>
                  </a:lnTo>
                  <a:lnTo>
                    <a:pt x="0" y="480"/>
                  </a:lnTo>
                  <a:close/>
                </a:path>
              </a:pathLst>
            </a:custGeom>
            <a:solidFill>
              <a:srgbClr val="CCFF99">
                <a:alpha val="50195"/>
              </a:srgbClr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79" name="Rectangle 71"/>
            <p:cNvSpPr>
              <a:spLocks noChangeArrowheads="1"/>
            </p:cNvSpPr>
            <p:nvPr/>
          </p:nvSpPr>
          <p:spPr bwMode="auto">
            <a:xfrm>
              <a:off x="3984" y="2784"/>
              <a:ext cx="672" cy="67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80" name="Line 72"/>
            <p:cNvSpPr>
              <a:spLocks noChangeShapeType="1"/>
            </p:cNvSpPr>
            <p:nvPr/>
          </p:nvSpPr>
          <p:spPr bwMode="auto">
            <a:xfrm>
              <a:off x="3312" y="2494"/>
              <a:ext cx="201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81" name="Line 73"/>
            <p:cNvSpPr>
              <a:spLocks noChangeShapeType="1"/>
            </p:cNvSpPr>
            <p:nvPr/>
          </p:nvSpPr>
          <p:spPr bwMode="auto">
            <a:xfrm>
              <a:off x="3312" y="2784"/>
              <a:ext cx="201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82" name="Line 74"/>
            <p:cNvSpPr>
              <a:spLocks noChangeShapeType="1"/>
            </p:cNvSpPr>
            <p:nvPr/>
          </p:nvSpPr>
          <p:spPr bwMode="auto">
            <a:xfrm>
              <a:off x="3312" y="3129"/>
              <a:ext cx="201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83" name="Line 75"/>
            <p:cNvSpPr>
              <a:spLocks noChangeShapeType="1"/>
            </p:cNvSpPr>
            <p:nvPr/>
          </p:nvSpPr>
          <p:spPr bwMode="auto">
            <a:xfrm>
              <a:off x="3312" y="3456"/>
              <a:ext cx="201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84" name="Line 76"/>
            <p:cNvSpPr>
              <a:spLocks noChangeShapeType="1"/>
            </p:cNvSpPr>
            <p:nvPr/>
          </p:nvSpPr>
          <p:spPr bwMode="auto">
            <a:xfrm>
              <a:off x="3312" y="3792"/>
              <a:ext cx="201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85" name="Line 77"/>
            <p:cNvSpPr>
              <a:spLocks noChangeShapeType="1"/>
            </p:cNvSpPr>
            <p:nvPr/>
          </p:nvSpPr>
          <p:spPr bwMode="auto">
            <a:xfrm>
              <a:off x="3648" y="2304"/>
              <a:ext cx="0" cy="17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86" name="Line 78"/>
            <p:cNvSpPr>
              <a:spLocks noChangeShapeType="1"/>
            </p:cNvSpPr>
            <p:nvPr/>
          </p:nvSpPr>
          <p:spPr bwMode="auto">
            <a:xfrm>
              <a:off x="3984" y="2304"/>
              <a:ext cx="0" cy="17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87" name="Line 79"/>
            <p:cNvSpPr>
              <a:spLocks noChangeShapeType="1"/>
            </p:cNvSpPr>
            <p:nvPr/>
          </p:nvSpPr>
          <p:spPr bwMode="auto">
            <a:xfrm>
              <a:off x="4320" y="2304"/>
              <a:ext cx="0" cy="17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88" name="Line 80"/>
            <p:cNvSpPr>
              <a:spLocks noChangeShapeType="1"/>
            </p:cNvSpPr>
            <p:nvPr/>
          </p:nvSpPr>
          <p:spPr bwMode="auto">
            <a:xfrm>
              <a:off x="4656" y="2304"/>
              <a:ext cx="0" cy="17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89" name="Line 81"/>
            <p:cNvSpPr>
              <a:spLocks noChangeShapeType="1"/>
            </p:cNvSpPr>
            <p:nvPr/>
          </p:nvSpPr>
          <p:spPr bwMode="auto">
            <a:xfrm>
              <a:off x="4992" y="2304"/>
              <a:ext cx="0" cy="17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90" name="Oval 82"/>
            <p:cNvSpPr>
              <a:spLocks noChangeArrowheads="1"/>
            </p:cNvSpPr>
            <p:nvPr/>
          </p:nvSpPr>
          <p:spPr bwMode="auto">
            <a:xfrm>
              <a:off x="4253" y="3065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91" name="Oval 83"/>
            <p:cNvSpPr>
              <a:spLocks noChangeArrowheads="1"/>
            </p:cNvSpPr>
            <p:nvPr/>
          </p:nvSpPr>
          <p:spPr bwMode="auto">
            <a:xfrm>
              <a:off x="3581" y="2431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92" name="Oval 84"/>
            <p:cNvSpPr>
              <a:spLocks noChangeArrowheads="1"/>
            </p:cNvSpPr>
            <p:nvPr/>
          </p:nvSpPr>
          <p:spPr bwMode="auto">
            <a:xfrm>
              <a:off x="3581" y="3065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93" name="Oval 85"/>
            <p:cNvSpPr>
              <a:spLocks noChangeArrowheads="1"/>
            </p:cNvSpPr>
            <p:nvPr/>
          </p:nvSpPr>
          <p:spPr bwMode="auto">
            <a:xfrm>
              <a:off x="4253" y="2431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94" name="Oval 86"/>
            <p:cNvSpPr>
              <a:spLocks noChangeArrowheads="1"/>
            </p:cNvSpPr>
            <p:nvPr/>
          </p:nvSpPr>
          <p:spPr bwMode="auto">
            <a:xfrm>
              <a:off x="4925" y="3065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95" name="Oval 87"/>
            <p:cNvSpPr>
              <a:spLocks noChangeArrowheads="1"/>
            </p:cNvSpPr>
            <p:nvPr/>
          </p:nvSpPr>
          <p:spPr bwMode="auto">
            <a:xfrm>
              <a:off x="4925" y="2431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96" name="Oval 88"/>
            <p:cNvSpPr>
              <a:spLocks noChangeArrowheads="1"/>
            </p:cNvSpPr>
            <p:nvPr/>
          </p:nvSpPr>
          <p:spPr bwMode="auto">
            <a:xfrm>
              <a:off x="3581" y="3699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97" name="Oval 89"/>
            <p:cNvSpPr>
              <a:spLocks noChangeArrowheads="1"/>
            </p:cNvSpPr>
            <p:nvPr/>
          </p:nvSpPr>
          <p:spPr bwMode="auto">
            <a:xfrm>
              <a:off x="4253" y="3699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98" name="Oval 90"/>
            <p:cNvSpPr>
              <a:spLocks noChangeArrowheads="1"/>
            </p:cNvSpPr>
            <p:nvPr/>
          </p:nvSpPr>
          <p:spPr bwMode="auto">
            <a:xfrm>
              <a:off x="4925" y="3699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99" name="Line 91"/>
            <p:cNvSpPr>
              <a:spLocks noChangeShapeType="1"/>
            </p:cNvSpPr>
            <p:nvPr/>
          </p:nvSpPr>
          <p:spPr bwMode="auto">
            <a:xfrm flipV="1">
              <a:off x="4320" y="2558"/>
              <a:ext cx="0" cy="50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400" name="Line 92"/>
            <p:cNvSpPr>
              <a:spLocks noChangeShapeType="1"/>
            </p:cNvSpPr>
            <p:nvPr/>
          </p:nvSpPr>
          <p:spPr bwMode="auto">
            <a:xfrm>
              <a:off x="4320" y="3192"/>
              <a:ext cx="0" cy="507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401" name="Line 93"/>
            <p:cNvSpPr>
              <a:spLocks noChangeShapeType="1"/>
            </p:cNvSpPr>
            <p:nvPr/>
          </p:nvSpPr>
          <p:spPr bwMode="auto">
            <a:xfrm rot="-5400000">
              <a:off x="4656" y="2860"/>
              <a:ext cx="0" cy="5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402" name="Line 94"/>
            <p:cNvSpPr>
              <a:spLocks noChangeShapeType="1"/>
            </p:cNvSpPr>
            <p:nvPr/>
          </p:nvSpPr>
          <p:spPr bwMode="auto">
            <a:xfrm rot="5400000" flipH="1">
              <a:off x="3984" y="2860"/>
              <a:ext cx="0" cy="53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403" name="Line 95"/>
            <p:cNvSpPr>
              <a:spLocks noChangeShapeType="1"/>
            </p:cNvSpPr>
            <p:nvPr/>
          </p:nvSpPr>
          <p:spPr bwMode="auto">
            <a:xfrm flipH="1">
              <a:off x="3715" y="3192"/>
              <a:ext cx="538" cy="57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404" name="Line 96"/>
            <p:cNvSpPr>
              <a:spLocks noChangeShapeType="1"/>
            </p:cNvSpPr>
            <p:nvPr/>
          </p:nvSpPr>
          <p:spPr bwMode="auto">
            <a:xfrm flipV="1">
              <a:off x="4387" y="2558"/>
              <a:ext cx="538" cy="50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405" name="Line 97"/>
            <p:cNvSpPr>
              <a:spLocks noChangeShapeType="1"/>
            </p:cNvSpPr>
            <p:nvPr/>
          </p:nvSpPr>
          <p:spPr bwMode="auto">
            <a:xfrm>
              <a:off x="4387" y="3192"/>
              <a:ext cx="538" cy="507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406" name="Line 98"/>
            <p:cNvSpPr>
              <a:spLocks noChangeShapeType="1"/>
            </p:cNvSpPr>
            <p:nvPr/>
          </p:nvSpPr>
          <p:spPr bwMode="auto">
            <a:xfrm flipH="1" flipV="1">
              <a:off x="3715" y="2494"/>
              <a:ext cx="538" cy="57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407" name="Text Box 99"/>
            <p:cNvSpPr txBox="1">
              <a:spLocks noChangeArrowheads="1"/>
            </p:cNvSpPr>
            <p:nvPr/>
          </p:nvSpPr>
          <p:spPr bwMode="auto">
            <a:xfrm>
              <a:off x="2688" y="2016"/>
              <a:ext cx="1280" cy="29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600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第三布里渊区</a:t>
              </a:r>
            </a:p>
          </p:txBody>
        </p:sp>
        <p:sp>
          <p:nvSpPr>
            <p:cNvPr id="57408" name="Line 100"/>
            <p:cNvSpPr>
              <a:spLocks noChangeShapeType="1"/>
            </p:cNvSpPr>
            <p:nvPr/>
          </p:nvSpPr>
          <p:spPr bwMode="auto">
            <a:xfrm>
              <a:off x="3360" y="2352"/>
              <a:ext cx="395" cy="55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</p:grpSp>
      <p:grpSp>
        <p:nvGrpSpPr>
          <p:cNvPr id="1182821" name="Group 101"/>
          <p:cNvGrpSpPr>
            <a:grpSpLocks/>
          </p:cNvGrpSpPr>
          <p:nvPr/>
        </p:nvGrpSpPr>
        <p:grpSpPr bwMode="auto">
          <a:xfrm>
            <a:off x="1524000" y="2405063"/>
            <a:ext cx="3200400" cy="2819400"/>
            <a:chOff x="816" y="2112"/>
            <a:chExt cx="2016" cy="1776"/>
          </a:xfrm>
        </p:grpSpPr>
        <p:sp>
          <p:nvSpPr>
            <p:cNvPr id="57358" name="Line 102"/>
            <p:cNvSpPr>
              <a:spLocks noChangeShapeType="1"/>
            </p:cNvSpPr>
            <p:nvPr/>
          </p:nvSpPr>
          <p:spPr bwMode="auto">
            <a:xfrm>
              <a:off x="816" y="2302"/>
              <a:ext cx="201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59" name="Line 103"/>
            <p:cNvSpPr>
              <a:spLocks noChangeShapeType="1"/>
            </p:cNvSpPr>
            <p:nvPr/>
          </p:nvSpPr>
          <p:spPr bwMode="auto">
            <a:xfrm>
              <a:off x="816" y="2592"/>
              <a:ext cx="201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60" name="Line 104"/>
            <p:cNvSpPr>
              <a:spLocks noChangeShapeType="1"/>
            </p:cNvSpPr>
            <p:nvPr/>
          </p:nvSpPr>
          <p:spPr bwMode="auto">
            <a:xfrm>
              <a:off x="816" y="2937"/>
              <a:ext cx="201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61" name="Line 105"/>
            <p:cNvSpPr>
              <a:spLocks noChangeShapeType="1"/>
            </p:cNvSpPr>
            <p:nvPr/>
          </p:nvSpPr>
          <p:spPr bwMode="auto">
            <a:xfrm>
              <a:off x="816" y="3264"/>
              <a:ext cx="201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62" name="Line 106"/>
            <p:cNvSpPr>
              <a:spLocks noChangeShapeType="1"/>
            </p:cNvSpPr>
            <p:nvPr/>
          </p:nvSpPr>
          <p:spPr bwMode="auto">
            <a:xfrm>
              <a:off x="816" y="3600"/>
              <a:ext cx="2016" cy="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63" name="Line 107"/>
            <p:cNvSpPr>
              <a:spLocks noChangeShapeType="1"/>
            </p:cNvSpPr>
            <p:nvPr/>
          </p:nvSpPr>
          <p:spPr bwMode="auto">
            <a:xfrm>
              <a:off x="1152" y="2112"/>
              <a:ext cx="0" cy="17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64" name="Line 108"/>
            <p:cNvSpPr>
              <a:spLocks noChangeShapeType="1"/>
            </p:cNvSpPr>
            <p:nvPr/>
          </p:nvSpPr>
          <p:spPr bwMode="auto">
            <a:xfrm>
              <a:off x="1488" y="2112"/>
              <a:ext cx="0" cy="17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65" name="Line 109"/>
            <p:cNvSpPr>
              <a:spLocks noChangeShapeType="1"/>
            </p:cNvSpPr>
            <p:nvPr/>
          </p:nvSpPr>
          <p:spPr bwMode="auto">
            <a:xfrm>
              <a:off x="1824" y="2112"/>
              <a:ext cx="0" cy="17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66" name="Line 110"/>
            <p:cNvSpPr>
              <a:spLocks noChangeShapeType="1"/>
            </p:cNvSpPr>
            <p:nvPr/>
          </p:nvSpPr>
          <p:spPr bwMode="auto">
            <a:xfrm>
              <a:off x="2160" y="2112"/>
              <a:ext cx="0" cy="17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67" name="Line 111"/>
            <p:cNvSpPr>
              <a:spLocks noChangeShapeType="1"/>
            </p:cNvSpPr>
            <p:nvPr/>
          </p:nvSpPr>
          <p:spPr bwMode="auto">
            <a:xfrm>
              <a:off x="2496" y="2112"/>
              <a:ext cx="0" cy="177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  <p:sp>
          <p:nvSpPr>
            <p:cNvPr id="57368" name="Oval 112"/>
            <p:cNvSpPr>
              <a:spLocks noChangeArrowheads="1"/>
            </p:cNvSpPr>
            <p:nvPr/>
          </p:nvSpPr>
          <p:spPr bwMode="auto">
            <a:xfrm>
              <a:off x="1757" y="2873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69" name="Oval 113"/>
            <p:cNvSpPr>
              <a:spLocks noChangeArrowheads="1"/>
            </p:cNvSpPr>
            <p:nvPr/>
          </p:nvSpPr>
          <p:spPr bwMode="auto">
            <a:xfrm>
              <a:off x="1085" y="2239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70" name="Oval 114"/>
            <p:cNvSpPr>
              <a:spLocks noChangeArrowheads="1"/>
            </p:cNvSpPr>
            <p:nvPr/>
          </p:nvSpPr>
          <p:spPr bwMode="auto">
            <a:xfrm>
              <a:off x="1085" y="2873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71" name="Oval 115"/>
            <p:cNvSpPr>
              <a:spLocks noChangeArrowheads="1"/>
            </p:cNvSpPr>
            <p:nvPr/>
          </p:nvSpPr>
          <p:spPr bwMode="auto">
            <a:xfrm>
              <a:off x="1757" y="2239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72" name="Oval 116"/>
            <p:cNvSpPr>
              <a:spLocks noChangeArrowheads="1"/>
            </p:cNvSpPr>
            <p:nvPr/>
          </p:nvSpPr>
          <p:spPr bwMode="auto">
            <a:xfrm>
              <a:off x="2429" y="2873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73" name="Oval 117"/>
            <p:cNvSpPr>
              <a:spLocks noChangeArrowheads="1"/>
            </p:cNvSpPr>
            <p:nvPr/>
          </p:nvSpPr>
          <p:spPr bwMode="auto">
            <a:xfrm>
              <a:off x="2429" y="2239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74" name="Oval 118"/>
            <p:cNvSpPr>
              <a:spLocks noChangeArrowheads="1"/>
            </p:cNvSpPr>
            <p:nvPr/>
          </p:nvSpPr>
          <p:spPr bwMode="auto">
            <a:xfrm>
              <a:off x="1085" y="3507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75" name="Oval 119"/>
            <p:cNvSpPr>
              <a:spLocks noChangeArrowheads="1"/>
            </p:cNvSpPr>
            <p:nvPr/>
          </p:nvSpPr>
          <p:spPr bwMode="auto">
            <a:xfrm>
              <a:off x="1757" y="3507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7376" name="Oval 120"/>
            <p:cNvSpPr>
              <a:spLocks noChangeArrowheads="1"/>
            </p:cNvSpPr>
            <p:nvPr/>
          </p:nvSpPr>
          <p:spPr bwMode="auto">
            <a:xfrm>
              <a:off x="2429" y="3507"/>
              <a:ext cx="134" cy="12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</p:grpSp>
      <p:sp>
        <p:nvSpPr>
          <p:cNvPr id="57353" name="Rectangle 121"/>
          <p:cNvSpPr>
            <a:spLocks noChangeArrowheads="1"/>
          </p:cNvSpPr>
          <p:nvPr/>
        </p:nvSpPr>
        <p:spPr bwMode="auto">
          <a:xfrm>
            <a:off x="1476375" y="363538"/>
            <a:ext cx="24193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隶书" panose="02010509060101010101" pitchFamily="49" charset="-122"/>
                <a:ea typeface="华文隶书" panose="02010800040101010101" pitchFamily="2" charset="-122"/>
              </a:rPr>
              <a:t>布里渊区</a:t>
            </a:r>
          </a:p>
        </p:txBody>
      </p:sp>
      <p:grpSp>
        <p:nvGrpSpPr>
          <p:cNvPr id="1182846" name="Group 126"/>
          <p:cNvGrpSpPr>
            <a:grpSpLocks/>
          </p:cNvGrpSpPr>
          <p:nvPr/>
        </p:nvGrpSpPr>
        <p:grpSpPr bwMode="auto">
          <a:xfrm>
            <a:off x="450850" y="2652713"/>
            <a:ext cx="1095376" cy="1079500"/>
            <a:chOff x="284" y="1671"/>
            <a:chExt cx="690" cy="680"/>
          </a:xfrm>
        </p:grpSpPr>
        <p:graphicFrame>
          <p:nvGraphicFramePr>
            <p:cNvPr id="57356" name="Object 122"/>
            <p:cNvGraphicFramePr>
              <a:graphicFrameLocks noChangeAspect="1"/>
            </p:cNvGraphicFramePr>
            <p:nvPr>
              <p:extLst/>
            </p:nvPr>
          </p:nvGraphicFramePr>
          <p:xfrm>
            <a:off x="284" y="1671"/>
            <a:ext cx="419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87" name="Equation" r:id="rId6" imgW="241200" imgH="393480" progId="Equation.DSMT4">
                    <p:embed/>
                  </p:oleObj>
                </mc:Choice>
                <mc:Fallback>
                  <p:oleObj name="Equation" r:id="rId6" imgW="241200" imgH="393480" progId="Equation.DSMT4">
                    <p:embed/>
                    <p:pic>
                      <p:nvPicPr>
                        <p:cNvPr id="57356" name="Object 1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" y="1671"/>
                          <a:ext cx="419" cy="68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57" name="Line 123"/>
            <p:cNvSpPr>
              <a:spLocks noChangeShapeType="1"/>
            </p:cNvSpPr>
            <p:nvPr/>
          </p:nvSpPr>
          <p:spPr bwMode="auto">
            <a:xfrm>
              <a:off x="701" y="1989"/>
              <a:ext cx="273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</p:grpSp>
      <p:sp>
        <p:nvSpPr>
          <p:cNvPr id="1182845" name="Rectangle 125"/>
          <p:cNvSpPr>
            <a:spLocks noChangeArrowheads="1"/>
          </p:cNvSpPr>
          <p:nvPr/>
        </p:nvSpPr>
        <p:spPr bwMode="auto">
          <a:xfrm>
            <a:off x="2587625" y="3157538"/>
            <a:ext cx="1079500" cy="1079500"/>
          </a:xfrm>
          <a:prstGeom prst="rect">
            <a:avLst/>
          </a:prstGeom>
          <a:noFill/>
          <a:ln w="762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1592084" y="1085835"/>
            <a:ext cx="730039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在倒格子空间中，以某倒格点为中心，由中心格点到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相邻格点的连线的垂直平分面所围成的多面体</a:t>
            </a:r>
          </a:p>
        </p:txBody>
      </p:sp>
      <p:sp>
        <p:nvSpPr>
          <p:cNvPr id="127" name="Rectangle 11"/>
          <p:cNvSpPr>
            <a:spLocks noChangeArrowheads="1"/>
          </p:cNvSpPr>
          <p:nvPr/>
        </p:nvSpPr>
        <p:spPr bwMode="auto">
          <a:xfrm>
            <a:off x="2867784" y="6136779"/>
            <a:ext cx="5952270" cy="584775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第一布里渊区为倒格空间的原胞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V="1">
            <a:off x="2556709" y="4107152"/>
            <a:ext cx="394455" cy="14749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箭头连接符 4"/>
          <p:cNvCxnSpPr/>
          <p:nvPr/>
        </p:nvCxnSpPr>
        <p:spPr bwMode="auto">
          <a:xfrm flipH="1">
            <a:off x="3306760" y="2509010"/>
            <a:ext cx="630242" cy="5218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Text Box 6"/>
          <p:cNvSpPr txBox="1">
            <a:spLocks noChangeArrowheads="1"/>
          </p:cNvSpPr>
          <p:nvPr/>
        </p:nvSpPr>
        <p:spPr bwMode="auto">
          <a:xfrm>
            <a:off x="6452255" y="5352913"/>
            <a:ext cx="2643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dirty="0">
                <a:solidFill>
                  <a:srgbClr val="0033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体</a:t>
            </a: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心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立方格子</a:t>
            </a: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endParaRPr kumimoji="1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第一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布里渊</a:t>
            </a: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区</a:t>
            </a:r>
            <a:r>
              <a:rPr kumimoji="1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-</a:t>
            </a:r>
            <a:r>
              <a:rPr kumimoji="1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十二面体 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49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5875" name="Group 3"/>
          <p:cNvGrpSpPr>
            <a:grpSpLocks/>
          </p:cNvGrpSpPr>
          <p:nvPr/>
        </p:nvGrpSpPr>
        <p:grpSpPr bwMode="auto">
          <a:xfrm>
            <a:off x="1979613" y="2565400"/>
            <a:ext cx="1998662" cy="549275"/>
            <a:chOff x="1247" y="1616"/>
            <a:chExt cx="1259" cy="346"/>
          </a:xfrm>
        </p:grpSpPr>
        <p:sp>
          <p:nvSpPr>
            <p:cNvPr id="1615876" name="Text Box 4"/>
            <p:cNvSpPr txBox="1">
              <a:spLocks noChangeArrowheads="1"/>
            </p:cNvSpPr>
            <p:nvPr/>
          </p:nvSpPr>
          <p:spPr bwMode="auto">
            <a:xfrm>
              <a:off x="2018" y="1706"/>
              <a:ext cx="488" cy="256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  <p:grpSp>
          <p:nvGrpSpPr>
            <p:cNvPr id="1615877" name="Group 5"/>
            <p:cNvGrpSpPr>
              <a:grpSpLocks/>
            </p:cNvGrpSpPr>
            <p:nvPr/>
          </p:nvGrpSpPr>
          <p:grpSpPr bwMode="auto">
            <a:xfrm>
              <a:off x="1247" y="1616"/>
              <a:ext cx="771" cy="318"/>
              <a:chOff x="1394" y="1752"/>
              <a:chExt cx="771" cy="318"/>
            </a:xfrm>
          </p:grpSpPr>
          <p:sp>
            <p:nvSpPr>
              <p:cNvPr id="1615878" name="Line 6"/>
              <p:cNvSpPr>
                <a:spLocks noChangeShapeType="1"/>
              </p:cNvSpPr>
              <p:nvPr/>
            </p:nvSpPr>
            <p:spPr bwMode="auto">
              <a:xfrm flipV="1">
                <a:off x="1712" y="1979"/>
                <a:ext cx="453" cy="91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79" name="Line 7"/>
              <p:cNvSpPr>
                <a:spLocks noChangeShapeType="1"/>
              </p:cNvSpPr>
              <p:nvPr/>
            </p:nvSpPr>
            <p:spPr bwMode="auto">
              <a:xfrm flipH="1" flipV="1">
                <a:off x="1712" y="1752"/>
                <a:ext cx="453" cy="18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0" name="Line 8"/>
              <p:cNvSpPr>
                <a:spLocks noChangeShapeType="1"/>
              </p:cNvSpPr>
              <p:nvPr/>
            </p:nvSpPr>
            <p:spPr bwMode="auto">
              <a:xfrm flipH="1">
                <a:off x="1394" y="1934"/>
                <a:ext cx="771" cy="45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sp>
        <p:nvSpPr>
          <p:cNvPr id="1615881" name="Text Box 9"/>
          <p:cNvSpPr txBox="1">
            <a:spLocks noChangeArrowheads="1"/>
          </p:cNvSpPr>
          <p:nvPr/>
        </p:nvSpPr>
        <p:spPr bwMode="auto">
          <a:xfrm>
            <a:off x="8604250" y="3602038"/>
            <a:ext cx="468313" cy="1295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 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能态密度</a:t>
            </a:r>
          </a:p>
        </p:txBody>
      </p:sp>
      <p:grpSp>
        <p:nvGrpSpPr>
          <p:cNvPr id="1615882" name="Group 10"/>
          <p:cNvGrpSpPr>
            <a:grpSpLocks/>
          </p:cNvGrpSpPr>
          <p:nvPr/>
        </p:nvGrpSpPr>
        <p:grpSpPr bwMode="auto">
          <a:xfrm>
            <a:off x="152400" y="3357563"/>
            <a:ext cx="1809750" cy="2389187"/>
            <a:chOff x="96" y="2115"/>
            <a:chExt cx="1140" cy="1505"/>
          </a:xfrm>
        </p:grpSpPr>
        <p:grpSp>
          <p:nvGrpSpPr>
            <p:cNvPr id="1615883" name="Group 11"/>
            <p:cNvGrpSpPr>
              <a:grpSpLocks/>
            </p:cNvGrpSpPr>
            <p:nvPr/>
          </p:nvGrpSpPr>
          <p:grpSpPr bwMode="auto">
            <a:xfrm>
              <a:off x="96" y="2115"/>
              <a:ext cx="1140" cy="1055"/>
              <a:chOff x="158" y="2569"/>
              <a:chExt cx="1140" cy="1055"/>
            </a:xfrm>
          </p:grpSpPr>
          <p:sp>
            <p:nvSpPr>
              <p:cNvPr id="1615884" name="Line 12"/>
              <p:cNvSpPr>
                <a:spLocks noChangeShapeType="1"/>
              </p:cNvSpPr>
              <p:nvPr/>
            </p:nvSpPr>
            <p:spPr bwMode="auto">
              <a:xfrm flipH="1">
                <a:off x="703" y="2569"/>
                <a:ext cx="181" cy="725"/>
              </a:xfrm>
              <a:prstGeom prst="line">
                <a:avLst/>
              </a:prstGeom>
              <a:noFill/>
              <a:ln w="38100">
                <a:solidFill>
                  <a:srgbClr val="996633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5" name="Text Box 13"/>
              <p:cNvSpPr txBox="1">
                <a:spLocks noChangeArrowheads="1"/>
              </p:cNvSpPr>
              <p:nvPr/>
            </p:nvSpPr>
            <p:spPr bwMode="auto">
              <a:xfrm>
                <a:off x="158" y="3330"/>
                <a:ext cx="1140" cy="294"/>
              </a:xfrm>
              <a:prstGeom prst="rect">
                <a:avLst/>
              </a:prstGeom>
              <a:noFill/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固体的结合 </a:t>
                </a:r>
              </a:p>
            </p:txBody>
          </p:sp>
        </p:grpSp>
        <p:sp>
          <p:nvSpPr>
            <p:cNvPr id="1615886" name="AutoShape 14"/>
            <p:cNvSpPr>
              <a:spLocks noChangeArrowheads="1"/>
            </p:cNvSpPr>
            <p:nvPr/>
          </p:nvSpPr>
          <p:spPr bwMode="auto">
            <a:xfrm>
              <a:off x="521" y="3212"/>
              <a:ext cx="227" cy="408"/>
            </a:xfrm>
            <a:prstGeom prst="upArrow">
              <a:avLst>
                <a:gd name="adj1" fmla="val 49454"/>
                <a:gd name="adj2" fmla="val 878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87" name="Group 15"/>
          <p:cNvGrpSpPr>
            <a:grpSpLocks/>
          </p:cNvGrpSpPr>
          <p:nvPr/>
        </p:nvGrpSpPr>
        <p:grpSpPr bwMode="auto">
          <a:xfrm>
            <a:off x="3059113" y="5661025"/>
            <a:ext cx="6084887" cy="1049338"/>
            <a:chOff x="1927" y="3566"/>
            <a:chExt cx="3833" cy="661"/>
          </a:xfrm>
        </p:grpSpPr>
        <p:grpSp>
          <p:nvGrpSpPr>
            <p:cNvPr id="1615888" name="Group 16"/>
            <p:cNvGrpSpPr>
              <a:grpSpLocks/>
            </p:cNvGrpSpPr>
            <p:nvPr/>
          </p:nvGrpSpPr>
          <p:grpSpPr bwMode="auto">
            <a:xfrm>
              <a:off x="1927" y="3566"/>
              <a:ext cx="3085" cy="661"/>
              <a:chOff x="3923" y="3745"/>
              <a:chExt cx="3085" cy="661"/>
            </a:xfrm>
          </p:grpSpPr>
          <p:sp>
            <p:nvSpPr>
              <p:cNvPr id="1615889" name="Text Box 17"/>
              <p:cNvSpPr txBox="1">
                <a:spLocks noChangeArrowheads="1"/>
              </p:cNvSpPr>
              <p:nvPr/>
            </p:nvSpPr>
            <p:spPr bwMode="auto">
              <a:xfrm>
                <a:off x="3923" y="3748"/>
                <a:ext cx="3085" cy="65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薛定谔方程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0" name="Object 10"/>
              <p:cNvGraphicFramePr>
                <a:graphicFrameLocks noChangeAspect="1"/>
              </p:cNvGraphicFramePr>
              <p:nvPr/>
            </p:nvGraphicFramePr>
            <p:xfrm>
              <a:off x="4831" y="3745"/>
              <a:ext cx="185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7554" name="公式" r:id="rId4" imgW="1523880" imgH="482400" progId="Equation.3">
                      <p:embed/>
                    </p:oleObj>
                  </mc:Choice>
                  <mc:Fallback>
                    <p:oleObj name="公式" r:id="rId4" imgW="1523880" imgH="482400" progId="Equation.3">
                      <p:embed/>
                      <p:pic>
                        <p:nvPicPr>
                          <p:cNvPr id="161589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1" y="3745"/>
                            <a:ext cx="185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1" name="Oval 19"/>
            <p:cNvSpPr>
              <a:spLocks noChangeArrowheads="1"/>
            </p:cNvSpPr>
            <p:nvPr/>
          </p:nvSpPr>
          <p:spPr bwMode="auto">
            <a:xfrm>
              <a:off x="4241" y="3929"/>
              <a:ext cx="1519" cy="272"/>
            </a:xfrm>
            <a:prstGeom prst="ellipse">
              <a:avLst/>
            </a:prstGeom>
            <a:gradFill rotWithShape="1">
              <a:gsLst>
                <a:gs pos="0">
                  <a:srgbClr val="FF99FF"/>
                </a:gs>
                <a:gs pos="50000">
                  <a:srgbClr val="FF99FF">
                    <a:gamma/>
                    <a:tint val="0"/>
                    <a:invGamma/>
                  </a:srgbClr>
                </a:gs>
                <a:gs pos="100000">
                  <a:srgbClr val="FF99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892" name="Text Box 20"/>
            <p:cNvSpPr txBox="1">
              <a:spLocks noChangeArrowheads="1"/>
            </p:cNvSpPr>
            <p:nvPr/>
          </p:nvSpPr>
          <p:spPr bwMode="auto">
            <a:xfrm>
              <a:off x="4377" y="3927"/>
              <a:ext cx="1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电子的波函数</a:t>
              </a: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楷体_GB2312" pitchFamily="49" charset="-122"/>
                  <a:cs typeface="+mn-cs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</p:grpSp>
      <p:grpSp>
        <p:nvGrpSpPr>
          <p:cNvPr id="1615893" name="Group 21"/>
          <p:cNvGrpSpPr>
            <a:grpSpLocks/>
          </p:cNvGrpSpPr>
          <p:nvPr/>
        </p:nvGrpSpPr>
        <p:grpSpPr bwMode="auto">
          <a:xfrm>
            <a:off x="6097588" y="4365625"/>
            <a:ext cx="2362200" cy="1296988"/>
            <a:chOff x="3841" y="2750"/>
            <a:chExt cx="1488" cy="817"/>
          </a:xfrm>
        </p:grpSpPr>
        <p:grpSp>
          <p:nvGrpSpPr>
            <p:cNvPr id="1615894" name="Group 22"/>
            <p:cNvGrpSpPr>
              <a:grpSpLocks/>
            </p:cNvGrpSpPr>
            <p:nvPr/>
          </p:nvGrpSpPr>
          <p:grpSpPr bwMode="auto">
            <a:xfrm>
              <a:off x="3841" y="2750"/>
              <a:ext cx="1488" cy="640"/>
              <a:chOff x="3841" y="2840"/>
              <a:chExt cx="1579" cy="640"/>
            </a:xfrm>
          </p:grpSpPr>
          <p:sp>
            <p:nvSpPr>
              <p:cNvPr id="1615895" name="Text Box 23"/>
              <p:cNvSpPr txBox="1">
                <a:spLocks noChangeArrowheads="1"/>
              </p:cNvSpPr>
              <p:nvPr/>
            </p:nvSpPr>
            <p:spPr bwMode="auto">
              <a:xfrm>
                <a:off x="3841" y="2840"/>
                <a:ext cx="1579" cy="640"/>
              </a:xfrm>
              <a:prstGeom prst="rect">
                <a:avLst/>
              </a:prstGeom>
              <a:noFill/>
              <a:ln w="9525">
                <a:solidFill>
                  <a:srgbClr val="66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自由电子</a:t>
                </a:r>
                <a:r>
                  <a:rPr kumimoji="0" lang="zh-CN" alt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 </a:t>
                </a: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V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=0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6" name="Object 24"/>
              <p:cNvGraphicFramePr>
                <a:graphicFrameLocks noChangeAspect="1"/>
              </p:cNvGraphicFramePr>
              <p:nvPr/>
            </p:nvGraphicFramePr>
            <p:xfrm>
              <a:off x="4050" y="2977"/>
              <a:ext cx="1214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7555" name="公式" r:id="rId6" imgW="1028520" imgH="419040" progId="Equation.3">
                      <p:embed/>
                    </p:oleObj>
                  </mc:Choice>
                  <mc:Fallback>
                    <p:oleObj name="公式" r:id="rId6" imgW="1028520" imgH="419040" progId="Equation.3">
                      <p:embed/>
                      <p:pic>
                        <p:nvPicPr>
                          <p:cNvPr id="161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0" y="2977"/>
                            <a:ext cx="1214" cy="4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7" name="Line 25"/>
            <p:cNvSpPr>
              <a:spLocks noChangeShapeType="1"/>
            </p:cNvSpPr>
            <p:nvPr/>
          </p:nvSpPr>
          <p:spPr bwMode="auto">
            <a:xfrm flipV="1">
              <a:off x="4513" y="338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98" name="Group 26"/>
          <p:cNvGrpSpPr>
            <a:grpSpLocks/>
          </p:cNvGrpSpPr>
          <p:nvPr/>
        </p:nvGrpSpPr>
        <p:grpSpPr bwMode="auto">
          <a:xfrm>
            <a:off x="2268538" y="4437063"/>
            <a:ext cx="1871662" cy="1223962"/>
            <a:chOff x="1429" y="2795"/>
            <a:chExt cx="1179" cy="771"/>
          </a:xfrm>
        </p:grpSpPr>
        <p:grpSp>
          <p:nvGrpSpPr>
            <p:cNvPr id="1615899" name="Group 27"/>
            <p:cNvGrpSpPr>
              <a:grpSpLocks/>
            </p:cNvGrpSpPr>
            <p:nvPr/>
          </p:nvGrpSpPr>
          <p:grpSpPr bwMode="auto">
            <a:xfrm>
              <a:off x="1429" y="2795"/>
              <a:ext cx="771" cy="680"/>
              <a:chOff x="1383" y="3294"/>
              <a:chExt cx="771" cy="680"/>
            </a:xfrm>
          </p:grpSpPr>
          <p:sp>
            <p:nvSpPr>
              <p:cNvPr id="1615900" name="Text Box 28"/>
              <p:cNvSpPr txBox="1">
                <a:spLocks noChangeArrowheads="1"/>
              </p:cNvSpPr>
              <p:nvPr/>
            </p:nvSpPr>
            <p:spPr bwMode="auto">
              <a:xfrm>
                <a:off x="1417" y="3332"/>
                <a:ext cx="6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孤立原子</a:t>
                </a:r>
              </a:p>
            </p:txBody>
          </p:sp>
          <p:graphicFrame>
            <p:nvGraphicFramePr>
              <p:cNvPr id="1615901" name="Object 29"/>
              <p:cNvGraphicFramePr>
                <a:graphicFrameLocks noChangeAspect="1"/>
              </p:cNvGraphicFramePr>
              <p:nvPr/>
            </p:nvGraphicFramePr>
            <p:xfrm>
              <a:off x="1383" y="3555"/>
              <a:ext cx="726" cy="4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7556" name="公式" r:id="rId8" imgW="812520" imgH="469800" progId="Equation.3">
                      <p:embed/>
                    </p:oleObj>
                  </mc:Choice>
                  <mc:Fallback>
                    <p:oleObj name="公式" r:id="rId8" imgW="812520" imgH="469800" progId="Equation.3">
                      <p:embed/>
                      <p:pic>
                        <p:nvPicPr>
                          <p:cNvPr id="1615901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3555"/>
                            <a:ext cx="726" cy="4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15902" name="Rectangle 30"/>
              <p:cNvSpPr>
                <a:spLocks noChangeArrowheads="1"/>
              </p:cNvSpPr>
              <p:nvPr/>
            </p:nvSpPr>
            <p:spPr bwMode="auto">
              <a:xfrm>
                <a:off x="1383" y="3294"/>
                <a:ext cx="771" cy="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615903" name="Freeform 31"/>
            <p:cNvSpPr>
              <a:spLocks/>
            </p:cNvSpPr>
            <p:nvPr/>
          </p:nvSpPr>
          <p:spPr bwMode="auto">
            <a:xfrm>
              <a:off x="2200" y="3294"/>
              <a:ext cx="408" cy="272"/>
            </a:xfrm>
            <a:custGeom>
              <a:avLst/>
              <a:gdLst>
                <a:gd name="T0" fmla="*/ 408 w 408"/>
                <a:gd name="T1" fmla="*/ 272 h 272"/>
                <a:gd name="T2" fmla="*/ 408 w 408"/>
                <a:gd name="T3" fmla="*/ 0 h 272"/>
                <a:gd name="T4" fmla="*/ 0 w 408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72">
                  <a:moveTo>
                    <a:pt x="408" y="272"/>
                  </a:moveTo>
                  <a:lnTo>
                    <a:pt x="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4" name="Group 32"/>
          <p:cNvGrpSpPr>
            <a:grpSpLocks/>
          </p:cNvGrpSpPr>
          <p:nvPr/>
        </p:nvGrpSpPr>
        <p:grpSpPr bwMode="auto">
          <a:xfrm>
            <a:off x="684213" y="5516563"/>
            <a:ext cx="2374900" cy="1089025"/>
            <a:chOff x="431" y="3475"/>
            <a:chExt cx="1496" cy="686"/>
          </a:xfrm>
        </p:grpSpPr>
        <p:sp>
          <p:nvSpPr>
            <p:cNvPr id="1615905" name="Text Box 33"/>
            <p:cNvSpPr txBox="1">
              <a:spLocks noChangeArrowheads="1"/>
            </p:cNvSpPr>
            <p:nvPr/>
          </p:nvSpPr>
          <p:spPr bwMode="auto">
            <a:xfrm>
              <a:off x="431" y="3751"/>
              <a:ext cx="1274" cy="410"/>
            </a:xfrm>
            <a:prstGeom prst="rect">
              <a:avLst/>
            </a:prstGeom>
            <a:noFill/>
            <a:ln w="9525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两个原子形成分子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  成键态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-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反键态</a:t>
              </a:r>
            </a:p>
          </p:txBody>
        </p:sp>
        <p:sp>
          <p:nvSpPr>
            <p:cNvPr id="1615906" name="Line 34"/>
            <p:cNvSpPr>
              <a:spLocks noChangeShapeType="1"/>
            </p:cNvSpPr>
            <p:nvPr/>
          </p:nvSpPr>
          <p:spPr bwMode="auto">
            <a:xfrm>
              <a:off x="1565" y="3475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07" name="Line 35"/>
            <p:cNvSpPr>
              <a:spLocks noChangeShapeType="1"/>
            </p:cNvSpPr>
            <p:nvPr/>
          </p:nvSpPr>
          <p:spPr bwMode="auto">
            <a:xfrm flipH="1">
              <a:off x="1701" y="397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8" name="Group 36"/>
          <p:cNvGrpSpPr>
            <a:grpSpLocks/>
          </p:cNvGrpSpPr>
          <p:nvPr/>
        </p:nvGrpSpPr>
        <p:grpSpPr bwMode="auto">
          <a:xfrm>
            <a:off x="3203575" y="2997200"/>
            <a:ext cx="1866900" cy="622300"/>
            <a:chOff x="2018" y="1888"/>
            <a:chExt cx="1176" cy="392"/>
          </a:xfrm>
        </p:grpSpPr>
        <p:sp>
          <p:nvSpPr>
            <p:cNvPr id="1615909" name="Text Box 37"/>
            <p:cNvSpPr txBox="1">
              <a:spLocks noChangeArrowheads="1"/>
            </p:cNvSpPr>
            <p:nvPr/>
          </p:nvSpPr>
          <p:spPr bwMode="auto">
            <a:xfrm>
              <a:off x="2018" y="2024"/>
              <a:ext cx="1176" cy="256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晶格的周期性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</p:txBody>
        </p:sp>
        <p:sp>
          <p:nvSpPr>
            <p:cNvPr id="1615910" name="Line 38"/>
            <p:cNvSpPr>
              <a:spLocks noChangeShapeType="1"/>
            </p:cNvSpPr>
            <p:nvPr/>
          </p:nvSpPr>
          <p:spPr bwMode="auto">
            <a:xfrm>
              <a:off x="2245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11" name="Group 39"/>
          <p:cNvGrpSpPr>
            <a:grpSpLocks/>
          </p:cNvGrpSpPr>
          <p:nvPr/>
        </p:nvGrpSpPr>
        <p:grpSpPr bwMode="auto">
          <a:xfrm>
            <a:off x="2201863" y="3429000"/>
            <a:ext cx="1217612" cy="863600"/>
            <a:chOff x="1387" y="2160"/>
            <a:chExt cx="767" cy="544"/>
          </a:xfrm>
        </p:grpSpPr>
        <p:sp>
          <p:nvSpPr>
            <p:cNvPr id="1615912" name="Text Box 40"/>
            <p:cNvSpPr txBox="1">
              <a:spLocks noChangeArrowheads="1"/>
            </p:cNvSpPr>
            <p:nvPr/>
          </p:nvSpPr>
          <p:spPr bwMode="auto">
            <a:xfrm>
              <a:off x="1387" y="2332"/>
              <a:ext cx="767" cy="372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布拉格定律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线衍射</a:t>
              </a:r>
            </a:p>
          </p:txBody>
        </p:sp>
        <p:sp>
          <p:nvSpPr>
            <p:cNvPr id="1615913" name="Line 41"/>
            <p:cNvSpPr>
              <a:spLocks noChangeShapeType="1"/>
            </p:cNvSpPr>
            <p:nvPr/>
          </p:nvSpPr>
          <p:spPr bwMode="auto">
            <a:xfrm flipV="1">
              <a:off x="1791" y="2160"/>
              <a:ext cx="27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21" name="Group 49"/>
          <p:cNvGrpSpPr>
            <a:grpSpLocks/>
          </p:cNvGrpSpPr>
          <p:nvPr/>
        </p:nvGrpSpPr>
        <p:grpSpPr bwMode="auto">
          <a:xfrm>
            <a:off x="3635375" y="3644900"/>
            <a:ext cx="1900238" cy="1209675"/>
            <a:chOff x="2290" y="2296"/>
            <a:chExt cx="1197" cy="762"/>
          </a:xfrm>
        </p:grpSpPr>
        <p:sp>
          <p:nvSpPr>
            <p:cNvPr id="1615922" name="Text Box 50"/>
            <p:cNvSpPr txBox="1">
              <a:spLocks noChangeArrowheads="1"/>
            </p:cNvSpPr>
            <p:nvPr/>
          </p:nvSpPr>
          <p:spPr bwMode="auto">
            <a:xfrm>
              <a:off x="2290" y="2387"/>
              <a:ext cx="1197" cy="640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布洛赫定理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V 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为周期函数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graphicFrame>
          <p:nvGraphicFramePr>
            <p:cNvPr id="1615923" name="Object 8"/>
            <p:cNvGraphicFramePr>
              <a:graphicFrameLocks noChangeAspect="1"/>
            </p:cNvGraphicFramePr>
            <p:nvPr/>
          </p:nvGraphicFramePr>
          <p:xfrm>
            <a:off x="2427" y="2787"/>
            <a:ext cx="997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557" name="公式" r:id="rId10" imgW="952200" imgH="228600" progId="Equation.3">
                    <p:embed/>
                  </p:oleObj>
                </mc:Choice>
                <mc:Fallback>
                  <p:oleObj name="公式" r:id="rId10" imgW="952200" imgH="228600" progId="Equation.3">
                    <p:embed/>
                    <p:pic>
                      <p:nvPicPr>
                        <p:cNvPr id="161592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" y="2787"/>
                          <a:ext cx="997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66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15924" name="Line 52"/>
            <p:cNvSpPr>
              <a:spLocks noChangeShapeType="1"/>
            </p:cNvSpPr>
            <p:nvPr/>
          </p:nvSpPr>
          <p:spPr bwMode="auto">
            <a:xfrm>
              <a:off x="2880" y="229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30" name="Group 58"/>
          <p:cNvGrpSpPr>
            <a:grpSpLocks/>
          </p:cNvGrpSpPr>
          <p:nvPr/>
        </p:nvGrpSpPr>
        <p:grpSpPr bwMode="auto">
          <a:xfrm>
            <a:off x="4154488" y="2286000"/>
            <a:ext cx="1425575" cy="927100"/>
            <a:chOff x="2617" y="1440"/>
            <a:chExt cx="898" cy="584"/>
          </a:xfrm>
        </p:grpSpPr>
        <p:sp>
          <p:nvSpPr>
            <p:cNvPr id="1615931" name="Text Box 59"/>
            <p:cNvSpPr txBox="1">
              <a:spLocks noChangeArrowheads="1"/>
            </p:cNvSpPr>
            <p:nvPr/>
          </p:nvSpPr>
          <p:spPr bwMode="auto">
            <a:xfrm>
              <a:off x="2617" y="1440"/>
              <a:ext cx="898" cy="448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倒格空间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-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布里渊区   </a:t>
              </a:r>
            </a:p>
          </p:txBody>
        </p:sp>
        <p:sp>
          <p:nvSpPr>
            <p:cNvPr id="1615932" name="Line 60"/>
            <p:cNvSpPr>
              <a:spLocks noChangeShapeType="1"/>
            </p:cNvSpPr>
            <p:nvPr/>
          </p:nvSpPr>
          <p:spPr bwMode="auto">
            <a:xfrm flipV="1">
              <a:off x="2880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晶格、布拉菲点阵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原胞、惯用晶胞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无序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固体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非晶体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准晶体</a:t>
            </a:r>
          </a:p>
        </p:txBody>
      </p:sp>
    </p:spTree>
    <p:extLst>
      <p:ext uri="{BB962C8B-B14F-4D97-AF65-F5344CB8AC3E}">
        <p14:creationId xmlns:p14="http://schemas.microsoft.com/office/powerpoint/2010/main" val="14142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615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1156FB-541D-4230-B511-9537C6FAE2CE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28750"/>
            <a:ext cx="8280400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8916" name="Object 6"/>
          <p:cNvGraphicFramePr>
            <a:graphicFrameLocks noChangeAspect="1"/>
          </p:cNvGraphicFramePr>
          <p:nvPr>
            <p:extLst/>
          </p:nvPr>
        </p:nvGraphicFramePr>
        <p:xfrm>
          <a:off x="4976813" y="966788"/>
          <a:ext cx="9017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4" name="Equation" r:id="rId4" imgW="253800" imgH="203040" progId="Equation.DSMT4">
                  <p:embed/>
                </p:oleObj>
              </mc:Choice>
              <mc:Fallback>
                <p:oleObj name="Equation" r:id="rId4" imgW="253800" imgH="203040" progId="Equation.DSMT4">
                  <p:embed/>
                  <p:pic>
                    <p:nvPicPr>
                      <p:cNvPr id="389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813" y="966788"/>
                        <a:ext cx="9017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Line 7"/>
          <p:cNvSpPr>
            <a:spLocks noChangeShapeType="1"/>
          </p:cNvSpPr>
          <p:nvPr/>
        </p:nvSpPr>
        <p:spPr bwMode="auto">
          <a:xfrm flipV="1">
            <a:off x="4067944" y="2508250"/>
            <a:ext cx="935037" cy="100806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FF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sp>
        <p:nvSpPr>
          <p:cNvPr id="38918" name="Line 8"/>
          <p:cNvSpPr>
            <a:spLocks noChangeShapeType="1"/>
          </p:cNvSpPr>
          <p:nvPr/>
        </p:nvSpPr>
        <p:spPr bwMode="auto">
          <a:xfrm flipH="1">
            <a:off x="3203575" y="925513"/>
            <a:ext cx="2881313" cy="5746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  <a:cs typeface="+mn-cs"/>
            </a:endParaRPr>
          </a:p>
        </p:txBody>
      </p:sp>
      <p:sp>
        <p:nvSpPr>
          <p:cNvPr id="38919" name="Text Box 9"/>
          <p:cNvSpPr txBox="1">
            <a:spLocks noChangeArrowheads="1"/>
          </p:cNvSpPr>
          <p:nvPr/>
        </p:nvSpPr>
        <p:spPr bwMode="auto">
          <a:xfrm>
            <a:off x="5711350" y="3081462"/>
            <a:ext cx="2736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实线快变函数</a:t>
            </a:r>
          </a:p>
        </p:txBody>
      </p:sp>
      <p:sp>
        <p:nvSpPr>
          <p:cNvPr id="38920" name="Text Box 10"/>
          <p:cNvSpPr txBox="1">
            <a:spLocks noChangeArrowheads="1"/>
          </p:cNvSpPr>
          <p:nvPr/>
        </p:nvSpPr>
        <p:spPr bwMode="auto">
          <a:xfrm>
            <a:off x="5868144" y="1109687"/>
            <a:ext cx="237599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虚线慢变函数</a:t>
            </a:r>
          </a:p>
        </p:txBody>
      </p:sp>
      <p:sp>
        <p:nvSpPr>
          <p:cNvPr id="38921" name="Rectangle 2"/>
          <p:cNvSpPr>
            <a:spLocks noRot="1" noChangeArrowheads="1"/>
          </p:cNvSpPr>
          <p:nvPr/>
        </p:nvSpPr>
        <p:spPr bwMode="auto">
          <a:xfrm>
            <a:off x="1619250" y="404813"/>
            <a:ext cx="49688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anose="02020603050405020304" pitchFamily="18" charset="0"/>
                <a:ea typeface="华文隶书" panose="02010800040101010101" pitchFamily="2" charset="-122"/>
              </a:rPr>
              <a:t>布洛赫函数</a:t>
            </a:r>
          </a:p>
        </p:txBody>
      </p: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735013" y="4614912"/>
            <a:ext cx="77978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在周期性势场中运动的电子波函数具有调幅平面波的形式，调幅因子是与晶格周期性形同的周期函数</a:t>
            </a:r>
          </a:p>
        </p:txBody>
      </p:sp>
      <p:grpSp>
        <p:nvGrpSpPr>
          <p:cNvPr id="1172493" name="Group 13"/>
          <p:cNvGrpSpPr>
            <a:grpSpLocks/>
          </p:cNvGrpSpPr>
          <p:nvPr/>
        </p:nvGrpSpPr>
        <p:grpSpPr bwMode="auto">
          <a:xfrm>
            <a:off x="4914156" y="5766867"/>
            <a:ext cx="2970212" cy="519112"/>
            <a:chOff x="2925" y="3475"/>
            <a:chExt cx="1871" cy="327"/>
          </a:xfrm>
        </p:grpSpPr>
        <p:sp>
          <p:nvSpPr>
            <p:cNvPr id="38926" name="Text Box 14"/>
            <p:cNvSpPr txBox="1">
              <a:spLocks noChangeArrowheads="1"/>
            </p:cNvSpPr>
            <p:nvPr/>
          </p:nvSpPr>
          <p:spPr bwMode="auto">
            <a:xfrm>
              <a:off x="3560" y="3475"/>
              <a:ext cx="123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布洛赫函数</a:t>
              </a:r>
            </a:p>
          </p:txBody>
        </p:sp>
        <p:sp>
          <p:nvSpPr>
            <p:cNvPr id="38927" name="Line 15"/>
            <p:cNvSpPr>
              <a:spLocks noChangeShapeType="1"/>
            </p:cNvSpPr>
            <p:nvPr/>
          </p:nvSpPr>
          <p:spPr bwMode="auto">
            <a:xfrm>
              <a:off x="2925" y="3657"/>
              <a:ext cx="545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  <a:cs typeface="+mn-cs"/>
              </a:endParaRPr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555776" y="2986656"/>
          <a:ext cx="2939798" cy="658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5" name="Equation" r:id="rId6" imgW="1016000" imgH="228600" progId="Equation.DSMT4">
                  <p:embed/>
                </p:oleObj>
              </mc:Choice>
              <mc:Fallback>
                <p:oleObj name="Equation" r:id="rId6" imgW="1016000" imgH="228600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2986656"/>
                        <a:ext cx="2939798" cy="6583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1978719" y="5623520"/>
          <a:ext cx="28813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6" name="Equation" r:id="rId8" imgW="952087" imgH="228501" progId="Equation.DSMT4">
                  <p:embed/>
                </p:oleObj>
              </mc:Choice>
              <mc:Fallback>
                <p:oleObj name="Equation" r:id="rId8" imgW="952087" imgH="228501" progId="Equation.DSMT4">
                  <p:embed/>
                  <p:pic>
                    <p:nvPicPr>
                      <p:cNvPr id="19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719" y="5623520"/>
                        <a:ext cx="2881313" cy="6858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79388" y="3429000"/>
            <a:ext cx="4137025" cy="955675"/>
            <a:chOff x="179388" y="3429000"/>
            <a:chExt cx="4137025" cy="955675"/>
          </a:xfrm>
        </p:grpSpPr>
        <p:graphicFrame>
          <p:nvGraphicFramePr>
            <p:cNvPr id="18" name="对象 17"/>
            <p:cNvGraphicFramePr>
              <a:graphicFrameLocks noChangeAspect="1"/>
            </p:cNvGraphicFramePr>
            <p:nvPr>
              <p:extLst/>
            </p:nvPr>
          </p:nvGraphicFramePr>
          <p:xfrm>
            <a:off x="179388" y="3692525"/>
            <a:ext cx="4137025" cy="692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77" name="Equation" r:id="rId10" imgW="1460160" imgH="241200" progId="Equation.DSMT4">
                    <p:embed/>
                  </p:oleObj>
                </mc:Choice>
                <mc:Fallback>
                  <p:oleObj name="Equation" r:id="rId10" imgW="1460160" imgH="241200" progId="Equation.DSMT4">
                    <p:embed/>
                    <p:pic>
                      <p:nvPicPr>
                        <p:cNvPr id="18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388" y="3692525"/>
                          <a:ext cx="4137025" cy="69215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solidFill>
                            <a:srgbClr val="00B0F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" name="直接箭头连接符 4"/>
            <p:cNvCxnSpPr/>
            <p:nvPr/>
          </p:nvCxnSpPr>
          <p:spPr bwMode="auto">
            <a:xfrm flipV="1">
              <a:off x="3635896" y="3429000"/>
              <a:ext cx="72008" cy="2446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5409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5"/>
          <p:cNvSpPr txBox="1">
            <a:spLocks noGrp="1"/>
          </p:cNvSpPr>
          <p:nvPr/>
        </p:nvSpPr>
        <p:spPr bwMode="auto">
          <a:xfrm>
            <a:off x="6553200" y="6121102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48413B-B33E-430E-8E2D-243240D85172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39939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1476375" y="414338"/>
            <a:ext cx="41052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kumimoji="1" lang="zh-CN" altLang="en-US" sz="4000">
                <a:solidFill>
                  <a:srgbClr val="003399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布洛赫定理</a:t>
            </a:r>
          </a:p>
        </p:txBody>
      </p:sp>
      <p:sp>
        <p:nvSpPr>
          <p:cNvPr id="39940" name="Rectangle 3"/>
          <p:cNvSpPr>
            <a:spLocks noGrp="1" noRot="1" noChangeArrowheads="1"/>
          </p:cNvSpPr>
          <p:nvPr>
            <p:ph type="body" idx="4294967295"/>
          </p:nvPr>
        </p:nvSpPr>
        <p:spPr bwMode="auto">
          <a:xfrm>
            <a:off x="1093788" y="1484313"/>
            <a:ext cx="8086725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b="1" dirty="0"/>
              <a:t>目的</a:t>
            </a:r>
          </a:p>
          <a:p>
            <a:pPr lvl="1" eaLnBrk="1" hangingPunct="1"/>
            <a:r>
              <a:rPr lang="zh-CN" altLang="en-US" b="1" dirty="0"/>
              <a:t>描述周期性势场中，电子运动的一般性特点</a:t>
            </a:r>
          </a:p>
          <a:p>
            <a:pPr eaLnBrk="1" hangingPunct="1"/>
            <a:r>
              <a:rPr lang="zh-CN" altLang="en-US" b="1" dirty="0"/>
              <a:t>布洛赫定理</a:t>
            </a:r>
          </a:p>
          <a:p>
            <a:pPr lvl="1" eaLnBrk="1" hangingPunct="1"/>
            <a:r>
              <a:rPr lang="zh-CN" altLang="en-US" b="1" dirty="0"/>
              <a:t>当势场具有晶格周期性</a:t>
            </a:r>
          </a:p>
          <a:p>
            <a:pPr lvl="1" eaLnBrk="1" hangingPunct="1"/>
            <a:r>
              <a:rPr lang="zh-CN" altLang="en-US" b="1" dirty="0"/>
              <a:t>波动方程的解</a:t>
            </a:r>
            <a:r>
              <a:rPr lang="zh-CN" altLang="en-US" b="1" i="1" dirty="0">
                <a:sym typeface="Symbol" panose="05050102010706020507" pitchFamily="18" charset="2"/>
              </a:rPr>
              <a:t></a:t>
            </a:r>
            <a:r>
              <a:rPr lang="zh-CN" altLang="en-US" b="1" dirty="0"/>
              <a:t>具有这样的性质： </a:t>
            </a:r>
          </a:p>
        </p:txBody>
      </p:sp>
      <p:graphicFrame>
        <p:nvGraphicFramePr>
          <p:cNvPr id="39941" name="Object 4"/>
          <p:cNvGraphicFramePr>
            <a:graphicFrameLocks noChangeAspect="1"/>
          </p:cNvGraphicFramePr>
          <p:nvPr/>
        </p:nvGraphicFramePr>
        <p:xfrm>
          <a:off x="5581650" y="3102756"/>
          <a:ext cx="27368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8" name="公式" r:id="rId3" imgW="1079500" imgH="228600" progId="Equation.3">
                  <p:embed/>
                </p:oleObj>
              </mc:Choice>
              <mc:Fallback>
                <p:oleObj name="公式" r:id="rId3" imgW="1079500" imgH="228600" progId="Equation.3">
                  <p:embed/>
                  <p:pic>
                    <p:nvPicPr>
                      <p:cNvPr id="3994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650" y="3102756"/>
                        <a:ext cx="273685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6"/>
          <p:cNvGraphicFramePr>
            <a:graphicFrameLocks noChangeAspect="1"/>
          </p:cNvGraphicFramePr>
          <p:nvPr>
            <p:extLst/>
          </p:nvPr>
        </p:nvGraphicFramePr>
        <p:xfrm>
          <a:off x="2195611" y="4149080"/>
          <a:ext cx="43926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99" name="公式" r:id="rId5" imgW="1371600" imgH="241300" progId="Equation.3">
                  <p:embed/>
                </p:oleObj>
              </mc:Choice>
              <mc:Fallback>
                <p:oleObj name="公式" r:id="rId5" imgW="1371600" imgH="241300" progId="Equation.3">
                  <p:embed/>
                  <p:pic>
                    <p:nvPicPr>
                      <p:cNvPr id="399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611" y="4149080"/>
                        <a:ext cx="439261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107504" y="5013672"/>
            <a:ext cx="77700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当平移晶格矢量</a:t>
            </a: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R</a:t>
            </a:r>
            <a:r>
              <a:rPr kumimoji="0" lang="en-US" altLang="zh-CN" sz="2800" b="1" i="1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n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t>时，波函数只增加了位相因子</a:t>
            </a:r>
          </a:p>
        </p:txBody>
      </p:sp>
      <p:graphicFrame>
        <p:nvGraphicFramePr>
          <p:cNvPr id="39944" name="Object 6"/>
          <p:cNvGraphicFramePr>
            <a:graphicFrameLocks noChangeAspect="1"/>
          </p:cNvGraphicFramePr>
          <p:nvPr>
            <p:extLst/>
          </p:nvPr>
        </p:nvGraphicFramePr>
        <p:xfrm>
          <a:off x="7740352" y="4797648"/>
          <a:ext cx="1191384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0" name="Equation" r:id="rId7" imgW="317160" imgH="203040" progId="Equation.DSMT4">
                  <p:embed/>
                </p:oleObj>
              </mc:Choice>
              <mc:Fallback>
                <p:oleObj name="Equation" r:id="rId7" imgW="317160" imgH="203040" progId="Equation.DSMT4">
                  <p:embed/>
                  <p:pic>
                    <p:nvPicPr>
                      <p:cNvPr id="3994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4797648"/>
                        <a:ext cx="1191384" cy="7508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2197474" y="5589240"/>
          <a:ext cx="41370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1" name="Equation" r:id="rId9" imgW="1460160" imgH="241200" progId="Equation.DSMT4">
                  <p:embed/>
                </p:oleObj>
              </mc:Choice>
              <mc:Fallback>
                <p:oleObj name="Equation" r:id="rId9" imgW="1460160" imgH="2412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7474" y="5589240"/>
                        <a:ext cx="4137025" cy="69215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rgbClr val="00B0F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52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5875" name="Group 3"/>
          <p:cNvGrpSpPr>
            <a:grpSpLocks/>
          </p:cNvGrpSpPr>
          <p:nvPr/>
        </p:nvGrpSpPr>
        <p:grpSpPr bwMode="auto">
          <a:xfrm>
            <a:off x="1979613" y="2565400"/>
            <a:ext cx="1998662" cy="549275"/>
            <a:chOff x="1247" y="1616"/>
            <a:chExt cx="1259" cy="346"/>
          </a:xfrm>
        </p:grpSpPr>
        <p:sp>
          <p:nvSpPr>
            <p:cNvPr id="1615876" name="Text Box 4"/>
            <p:cNvSpPr txBox="1">
              <a:spLocks noChangeArrowheads="1"/>
            </p:cNvSpPr>
            <p:nvPr/>
          </p:nvSpPr>
          <p:spPr bwMode="auto">
            <a:xfrm>
              <a:off x="2018" y="1706"/>
              <a:ext cx="488" cy="256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  <p:grpSp>
          <p:nvGrpSpPr>
            <p:cNvPr id="1615877" name="Group 5"/>
            <p:cNvGrpSpPr>
              <a:grpSpLocks/>
            </p:cNvGrpSpPr>
            <p:nvPr/>
          </p:nvGrpSpPr>
          <p:grpSpPr bwMode="auto">
            <a:xfrm>
              <a:off x="1247" y="1616"/>
              <a:ext cx="771" cy="318"/>
              <a:chOff x="1394" y="1752"/>
              <a:chExt cx="771" cy="318"/>
            </a:xfrm>
          </p:grpSpPr>
          <p:sp>
            <p:nvSpPr>
              <p:cNvPr id="1615878" name="Line 6"/>
              <p:cNvSpPr>
                <a:spLocks noChangeShapeType="1"/>
              </p:cNvSpPr>
              <p:nvPr/>
            </p:nvSpPr>
            <p:spPr bwMode="auto">
              <a:xfrm flipV="1">
                <a:off x="1712" y="1979"/>
                <a:ext cx="453" cy="91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79" name="Line 7"/>
              <p:cNvSpPr>
                <a:spLocks noChangeShapeType="1"/>
              </p:cNvSpPr>
              <p:nvPr/>
            </p:nvSpPr>
            <p:spPr bwMode="auto">
              <a:xfrm flipH="1" flipV="1">
                <a:off x="1712" y="1752"/>
                <a:ext cx="453" cy="18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0" name="Line 8"/>
              <p:cNvSpPr>
                <a:spLocks noChangeShapeType="1"/>
              </p:cNvSpPr>
              <p:nvPr/>
            </p:nvSpPr>
            <p:spPr bwMode="auto">
              <a:xfrm flipH="1">
                <a:off x="1394" y="1934"/>
                <a:ext cx="771" cy="45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sp>
        <p:nvSpPr>
          <p:cNvPr id="1615881" name="Text Box 9"/>
          <p:cNvSpPr txBox="1">
            <a:spLocks noChangeArrowheads="1"/>
          </p:cNvSpPr>
          <p:nvPr/>
        </p:nvSpPr>
        <p:spPr bwMode="auto">
          <a:xfrm>
            <a:off x="8604250" y="3602038"/>
            <a:ext cx="468313" cy="1295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 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能态密度</a:t>
            </a:r>
          </a:p>
        </p:txBody>
      </p:sp>
      <p:grpSp>
        <p:nvGrpSpPr>
          <p:cNvPr id="1615882" name="Group 10"/>
          <p:cNvGrpSpPr>
            <a:grpSpLocks/>
          </p:cNvGrpSpPr>
          <p:nvPr/>
        </p:nvGrpSpPr>
        <p:grpSpPr bwMode="auto">
          <a:xfrm>
            <a:off x="152400" y="3357563"/>
            <a:ext cx="1809750" cy="2389187"/>
            <a:chOff x="96" y="2115"/>
            <a:chExt cx="1140" cy="1505"/>
          </a:xfrm>
        </p:grpSpPr>
        <p:grpSp>
          <p:nvGrpSpPr>
            <p:cNvPr id="1615883" name="Group 11"/>
            <p:cNvGrpSpPr>
              <a:grpSpLocks/>
            </p:cNvGrpSpPr>
            <p:nvPr/>
          </p:nvGrpSpPr>
          <p:grpSpPr bwMode="auto">
            <a:xfrm>
              <a:off x="96" y="2115"/>
              <a:ext cx="1140" cy="1055"/>
              <a:chOff x="158" y="2569"/>
              <a:chExt cx="1140" cy="1055"/>
            </a:xfrm>
          </p:grpSpPr>
          <p:sp>
            <p:nvSpPr>
              <p:cNvPr id="1615884" name="Line 12"/>
              <p:cNvSpPr>
                <a:spLocks noChangeShapeType="1"/>
              </p:cNvSpPr>
              <p:nvPr/>
            </p:nvSpPr>
            <p:spPr bwMode="auto">
              <a:xfrm flipH="1">
                <a:off x="703" y="2569"/>
                <a:ext cx="181" cy="725"/>
              </a:xfrm>
              <a:prstGeom prst="line">
                <a:avLst/>
              </a:prstGeom>
              <a:noFill/>
              <a:ln w="38100">
                <a:solidFill>
                  <a:srgbClr val="996633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5" name="Text Box 13"/>
              <p:cNvSpPr txBox="1">
                <a:spLocks noChangeArrowheads="1"/>
              </p:cNvSpPr>
              <p:nvPr/>
            </p:nvSpPr>
            <p:spPr bwMode="auto">
              <a:xfrm>
                <a:off x="158" y="3330"/>
                <a:ext cx="1140" cy="294"/>
              </a:xfrm>
              <a:prstGeom prst="rect">
                <a:avLst/>
              </a:prstGeom>
              <a:noFill/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固体的结合 </a:t>
                </a:r>
              </a:p>
            </p:txBody>
          </p:sp>
        </p:grpSp>
        <p:sp>
          <p:nvSpPr>
            <p:cNvPr id="1615886" name="AutoShape 14"/>
            <p:cNvSpPr>
              <a:spLocks noChangeArrowheads="1"/>
            </p:cNvSpPr>
            <p:nvPr/>
          </p:nvSpPr>
          <p:spPr bwMode="auto">
            <a:xfrm>
              <a:off x="521" y="3212"/>
              <a:ext cx="227" cy="408"/>
            </a:xfrm>
            <a:prstGeom prst="upArrow">
              <a:avLst>
                <a:gd name="adj1" fmla="val 49454"/>
                <a:gd name="adj2" fmla="val 878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87" name="Group 15"/>
          <p:cNvGrpSpPr>
            <a:grpSpLocks/>
          </p:cNvGrpSpPr>
          <p:nvPr/>
        </p:nvGrpSpPr>
        <p:grpSpPr bwMode="auto">
          <a:xfrm>
            <a:off x="3059113" y="5661025"/>
            <a:ext cx="6084887" cy="1049338"/>
            <a:chOff x="1927" y="3566"/>
            <a:chExt cx="3833" cy="661"/>
          </a:xfrm>
        </p:grpSpPr>
        <p:grpSp>
          <p:nvGrpSpPr>
            <p:cNvPr id="1615888" name="Group 16"/>
            <p:cNvGrpSpPr>
              <a:grpSpLocks/>
            </p:cNvGrpSpPr>
            <p:nvPr/>
          </p:nvGrpSpPr>
          <p:grpSpPr bwMode="auto">
            <a:xfrm>
              <a:off x="1927" y="3566"/>
              <a:ext cx="3085" cy="661"/>
              <a:chOff x="3923" y="3745"/>
              <a:chExt cx="3085" cy="661"/>
            </a:xfrm>
          </p:grpSpPr>
          <p:sp>
            <p:nvSpPr>
              <p:cNvPr id="1615889" name="Text Box 17"/>
              <p:cNvSpPr txBox="1">
                <a:spLocks noChangeArrowheads="1"/>
              </p:cNvSpPr>
              <p:nvPr/>
            </p:nvSpPr>
            <p:spPr bwMode="auto">
              <a:xfrm>
                <a:off x="3923" y="3748"/>
                <a:ext cx="3085" cy="65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薛定谔方程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0" name="Object 10"/>
              <p:cNvGraphicFramePr>
                <a:graphicFrameLocks noChangeAspect="1"/>
              </p:cNvGraphicFramePr>
              <p:nvPr/>
            </p:nvGraphicFramePr>
            <p:xfrm>
              <a:off x="4831" y="3745"/>
              <a:ext cx="185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014" name="公式" r:id="rId4" imgW="1523880" imgH="482400" progId="Equation.3">
                      <p:embed/>
                    </p:oleObj>
                  </mc:Choice>
                  <mc:Fallback>
                    <p:oleObj name="公式" r:id="rId4" imgW="1523880" imgH="482400" progId="Equation.3">
                      <p:embed/>
                      <p:pic>
                        <p:nvPicPr>
                          <p:cNvPr id="161589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1" y="3745"/>
                            <a:ext cx="185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1" name="Oval 19"/>
            <p:cNvSpPr>
              <a:spLocks noChangeArrowheads="1"/>
            </p:cNvSpPr>
            <p:nvPr/>
          </p:nvSpPr>
          <p:spPr bwMode="auto">
            <a:xfrm>
              <a:off x="4241" y="3929"/>
              <a:ext cx="1519" cy="272"/>
            </a:xfrm>
            <a:prstGeom prst="ellipse">
              <a:avLst/>
            </a:prstGeom>
            <a:gradFill rotWithShape="1">
              <a:gsLst>
                <a:gs pos="0">
                  <a:srgbClr val="FF99FF"/>
                </a:gs>
                <a:gs pos="50000">
                  <a:srgbClr val="FF99FF">
                    <a:gamma/>
                    <a:tint val="0"/>
                    <a:invGamma/>
                  </a:srgbClr>
                </a:gs>
                <a:gs pos="100000">
                  <a:srgbClr val="FF99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892" name="Text Box 20"/>
            <p:cNvSpPr txBox="1">
              <a:spLocks noChangeArrowheads="1"/>
            </p:cNvSpPr>
            <p:nvPr/>
          </p:nvSpPr>
          <p:spPr bwMode="auto">
            <a:xfrm>
              <a:off x="4377" y="3927"/>
              <a:ext cx="1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电子的波函数</a:t>
              </a: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楷体_GB2312" pitchFamily="49" charset="-122"/>
                  <a:cs typeface="+mn-cs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</p:grpSp>
      <p:grpSp>
        <p:nvGrpSpPr>
          <p:cNvPr id="1615893" name="Group 21"/>
          <p:cNvGrpSpPr>
            <a:grpSpLocks/>
          </p:cNvGrpSpPr>
          <p:nvPr/>
        </p:nvGrpSpPr>
        <p:grpSpPr bwMode="auto">
          <a:xfrm>
            <a:off x="6097588" y="4365625"/>
            <a:ext cx="2362200" cy="1296988"/>
            <a:chOff x="3841" y="2750"/>
            <a:chExt cx="1488" cy="817"/>
          </a:xfrm>
        </p:grpSpPr>
        <p:grpSp>
          <p:nvGrpSpPr>
            <p:cNvPr id="1615894" name="Group 22"/>
            <p:cNvGrpSpPr>
              <a:grpSpLocks/>
            </p:cNvGrpSpPr>
            <p:nvPr/>
          </p:nvGrpSpPr>
          <p:grpSpPr bwMode="auto">
            <a:xfrm>
              <a:off x="3841" y="2750"/>
              <a:ext cx="1488" cy="640"/>
              <a:chOff x="3841" y="2840"/>
              <a:chExt cx="1579" cy="640"/>
            </a:xfrm>
          </p:grpSpPr>
          <p:sp>
            <p:nvSpPr>
              <p:cNvPr id="1615895" name="Text Box 23"/>
              <p:cNvSpPr txBox="1">
                <a:spLocks noChangeArrowheads="1"/>
              </p:cNvSpPr>
              <p:nvPr/>
            </p:nvSpPr>
            <p:spPr bwMode="auto">
              <a:xfrm>
                <a:off x="3841" y="2840"/>
                <a:ext cx="1579" cy="640"/>
              </a:xfrm>
              <a:prstGeom prst="rect">
                <a:avLst/>
              </a:prstGeom>
              <a:noFill/>
              <a:ln w="9525">
                <a:solidFill>
                  <a:srgbClr val="66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自由电子</a:t>
                </a:r>
                <a:r>
                  <a:rPr kumimoji="0" lang="zh-CN" alt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 </a:t>
                </a: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V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=0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6" name="Object 24"/>
              <p:cNvGraphicFramePr>
                <a:graphicFrameLocks noChangeAspect="1"/>
              </p:cNvGraphicFramePr>
              <p:nvPr/>
            </p:nvGraphicFramePr>
            <p:xfrm>
              <a:off x="4050" y="2977"/>
              <a:ext cx="1214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015" name="公式" r:id="rId6" imgW="1028520" imgH="419040" progId="Equation.3">
                      <p:embed/>
                    </p:oleObj>
                  </mc:Choice>
                  <mc:Fallback>
                    <p:oleObj name="公式" r:id="rId6" imgW="1028520" imgH="419040" progId="Equation.3">
                      <p:embed/>
                      <p:pic>
                        <p:nvPicPr>
                          <p:cNvPr id="161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0" y="2977"/>
                            <a:ext cx="1214" cy="4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7" name="Line 25"/>
            <p:cNvSpPr>
              <a:spLocks noChangeShapeType="1"/>
            </p:cNvSpPr>
            <p:nvPr/>
          </p:nvSpPr>
          <p:spPr bwMode="auto">
            <a:xfrm flipV="1">
              <a:off x="4513" y="338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98" name="Group 26"/>
          <p:cNvGrpSpPr>
            <a:grpSpLocks/>
          </p:cNvGrpSpPr>
          <p:nvPr/>
        </p:nvGrpSpPr>
        <p:grpSpPr bwMode="auto">
          <a:xfrm>
            <a:off x="2268538" y="4437063"/>
            <a:ext cx="1871662" cy="1223962"/>
            <a:chOff x="1429" y="2795"/>
            <a:chExt cx="1179" cy="771"/>
          </a:xfrm>
        </p:grpSpPr>
        <p:grpSp>
          <p:nvGrpSpPr>
            <p:cNvPr id="1615899" name="Group 27"/>
            <p:cNvGrpSpPr>
              <a:grpSpLocks/>
            </p:cNvGrpSpPr>
            <p:nvPr/>
          </p:nvGrpSpPr>
          <p:grpSpPr bwMode="auto">
            <a:xfrm>
              <a:off x="1429" y="2795"/>
              <a:ext cx="771" cy="680"/>
              <a:chOff x="1383" y="3294"/>
              <a:chExt cx="771" cy="680"/>
            </a:xfrm>
          </p:grpSpPr>
          <p:sp>
            <p:nvSpPr>
              <p:cNvPr id="1615900" name="Text Box 28"/>
              <p:cNvSpPr txBox="1">
                <a:spLocks noChangeArrowheads="1"/>
              </p:cNvSpPr>
              <p:nvPr/>
            </p:nvSpPr>
            <p:spPr bwMode="auto">
              <a:xfrm>
                <a:off x="1417" y="3332"/>
                <a:ext cx="6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孤立原子</a:t>
                </a:r>
              </a:p>
            </p:txBody>
          </p:sp>
          <p:graphicFrame>
            <p:nvGraphicFramePr>
              <p:cNvPr id="1615901" name="Object 29"/>
              <p:cNvGraphicFramePr>
                <a:graphicFrameLocks noChangeAspect="1"/>
              </p:cNvGraphicFramePr>
              <p:nvPr/>
            </p:nvGraphicFramePr>
            <p:xfrm>
              <a:off x="1383" y="3555"/>
              <a:ext cx="726" cy="4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016" name="公式" r:id="rId8" imgW="812520" imgH="469800" progId="Equation.3">
                      <p:embed/>
                    </p:oleObj>
                  </mc:Choice>
                  <mc:Fallback>
                    <p:oleObj name="公式" r:id="rId8" imgW="812520" imgH="469800" progId="Equation.3">
                      <p:embed/>
                      <p:pic>
                        <p:nvPicPr>
                          <p:cNvPr id="1615901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3555"/>
                            <a:ext cx="726" cy="4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15902" name="Rectangle 30"/>
              <p:cNvSpPr>
                <a:spLocks noChangeArrowheads="1"/>
              </p:cNvSpPr>
              <p:nvPr/>
            </p:nvSpPr>
            <p:spPr bwMode="auto">
              <a:xfrm>
                <a:off x="1383" y="3294"/>
                <a:ext cx="771" cy="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615903" name="Freeform 31"/>
            <p:cNvSpPr>
              <a:spLocks/>
            </p:cNvSpPr>
            <p:nvPr/>
          </p:nvSpPr>
          <p:spPr bwMode="auto">
            <a:xfrm>
              <a:off x="2200" y="3294"/>
              <a:ext cx="408" cy="272"/>
            </a:xfrm>
            <a:custGeom>
              <a:avLst/>
              <a:gdLst>
                <a:gd name="T0" fmla="*/ 408 w 408"/>
                <a:gd name="T1" fmla="*/ 272 h 272"/>
                <a:gd name="T2" fmla="*/ 408 w 408"/>
                <a:gd name="T3" fmla="*/ 0 h 272"/>
                <a:gd name="T4" fmla="*/ 0 w 408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72">
                  <a:moveTo>
                    <a:pt x="408" y="272"/>
                  </a:moveTo>
                  <a:lnTo>
                    <a:pt x="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4" name="Group 32"/>
          <p:cNvGrpSpPr>
            <a:grpSpLocks/>
          </p:cNvGrpSpPr>
          <p:nvPr/>
        </p:nvGrpSpPr>
        <p:grpSpPr bwMode="auto">
          <a:xfrm>
            <a:off x="684213" y="5516563"/>
            <a:ext cx="2374900" cy="1089025"/>
            <a:chOff x="431" y="3475"/>
            <a:chExt cx="1496" cy="686"/>
          </a:xfrm>
        </p:grpSpPr>
        <p:sp>
          <p:nvSpPr>
            <p:cNvPr id="1615905" name="Text Box 33"/>
            <p:cNvSpPr txBox="1">
              <a:spLocks noChangeArrowheads="1"/>
            </p:cNvSpPr>
            <p:nvPr/>
          </p:nvSpPr>
          <p:spPr bwMode="auto">
            <a:xfrm>
              <a:off x="431" y="3751"/>
              <a:ext cx="1274" cy="410"/>
            </a:xfrm>
            <a:prstGeom prst="rect">
              <a:avLst/>
            </a:prstGeom>
            <a:noFill/>
            <a:ln w="9525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两个原子形成分子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  成键态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-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反键态</a:t>
              </a:r>
            </a:p>
          </p:txBody>
        </p:sp>
        <p:sp>
          <p:nvSpPr>
            <p:cNvPr id="1615906" name="Line 34"/>
            <p:cNvSpPr>
              <a:spLocks noChangeShapeType="1"/>
            </p:cNvSpPr>
            <p:nvPr/>
          </p:nvSpPr>
          <p:spPr bwMode="auto">
            <a:xfrm>
              <a:off x="1565" y="3475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07" name="Line 35"/>
            <p:cNvSpPr>
              <a:spLocks noChangeShapeType="1"/>
            </p:cNvSpPr>
            <p:nvPr/>
          </p:nvSpPr>
          <p:spPr bwMode="auto">
            <a:xfrm flipH="1">
              <a:off x="1701" y="397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8" name="Group 36"/>
          <p:cNvGrpSpPr>
            <a:grpSpLocks/>
          </p:cNvGrpSpPr>
          <p:nvPr/>
        </p:nvGrpSpPr>
        <p:grpSpPr bwMode="auto">
          <a:xfrm>
            <a:off x="3203575" y="2997200"/>
            <a:ext cx="1866900" cy="622300"/>
            <a:chOff x="2018" y="1888"/>
            <a:chExt cx="1176" cy="392"/>
          </a:xfrm>
        </p:grpSpPr>
        <p:sp>
          <p:nvSpPr>
            <p:cNvPr id="1615909" name="Text Box 37"/>
            <p:cNvSpPr txBox="1">
              <a:spLocks noChangeArrowheads="1"/>
            </p:cNvSpPr>
            <p:nvPr/>
          </p:nvSpPr>
          <p:spPr bwMode="auto">
            <a:xfrm>
              <a:off x="2018" y="2024"/>
              <a:ext cx="1176" cy="256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晶格的周期性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</p:txBody>
        </p:sp>
        <p:sp>
          <p:nvSpPr>
            <p:cNvPr id="1615910" name="Line 38"/>
            <p:cNvSpPr>
              <a:spLocks noChangeShapeType="1"/>
            </p:cNvSpPr>
            <p:nvPr/>
          </p:nvSpPr>
          <p:spPr bwMode="auto">
            <a:xfrm>
              <a:off x="2245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11" name="Group 39"/>
          <p:cNvGrpSpPr>
            <a:grpSpLocks/>
          </p:cNvGrpSpPr>
          <p:nvPr/>
        </p:nvGrpSpPr>
        <p:grpSpPr bwMode="auto">
          <a:xfrm>
            <a:off x="2201863" y="3429000"/>
            <a:ext cx="1217612" cy="863600"/>
            <a:chOff x="1387" y="2160"/>
            <a:chExt cx="767" cy="544"/>
          </a:xfrm>
        </p:grpSpPr>
        <p:sp>
          <p:nvSpPr>
            <p:cNvPr id="1615912" name="Text Box 40"/>
            <p:cNvSpPr txBox="1">
              <a:spLocks noChangeArrowheads="1"/>
            </p:cNvSpPr>
            <p:nvPr/>
          </p:nvSpPr>
          <p:spPr bwMode="auto">
            <a:xfrm>
              <a:off x="1387" y="2332"/>
              <a:ext cx="767" cy="372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布拉格定律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线衍射</a:t>
              </a:r>
            </a:p>
          </p:txBody>
        </p:sp>
        <p:sp>
          <p:nvSpPr>
            <p:cNvPr id="1615913" name="Line 41"/>
            <p:cNvSpPr>
              <a:spLocks noChangeShapeType="1"/>
            </p:cNvSpPr>
            <p:nvPr/>
          </p:nvSpPr>
          <p:spPr bwMode="auto">
            <a:xfrm flipV="1">
              <a:off x="1791" y="2160"/>
              <a:ext cx="27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14" name="Line 42"/>
          <p:cNvSpPr>
            <a:spLocks noChangeShapeType="1"/>
          </p:cNvSpPr>
          <p:nvPr/>
        </p:nvSpPr>
        <p:spPr bwMode="auto">
          <a:xfrm>
            <a:off x="5549900" y="4221163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  <p:grpSp>
        <p:nvGrpSpPr>
          <p:cNvPr id="1615915" name="Group 43"/>
          <p:cNvGrpSpPr>
            <a:grpSpLocks/>
          </p:cNvGrpSpPr>
          <p:nvPr/>
        </p:nvGrpSpPr>
        <p:grpSpPr bwMode="auto">
          <a:xfrm>
            <a:off x="3492500" y="3716340"/>
            <a:ext cx="2303463" cy="1508126"/>
            <a:chOff x="2200" y="2341"/>
            <a:chExt cx="1451" cy="950"/>
          </a:xfrm>
        </p:grpSpPr>
        <p:sp>
          <p:nvSpPr>
            <p:cNvPr id="1615916" name="Freeform 44"/>
            <p:cNvSpPr>
              <a:spLocks/>
            </p:cNvSpPr>
            <p:nvPr/>
          </p:nvSpPr>
          <p:spPr bwMode="auto">
            <a:xfrm>
              <a:off x="2200" y="2341"/>
              <a:ext cx="1451" cy="817"/>
            </a:xfrm>
            <a:custGeom>
              <a:avLst/>
              <a:gdLst>
                <a:gd name="T0" fmla="*/ 0 w 1451"/>
                <a:gd name="T1" fmla="*/ 817 h 817"/>
                <a:gd name="T2" fmla="*/ 1451 w 1451"/>
                <a:gd name="T3" fmla="*/ 817 h 817"/>
                <a:gd name="T4" fmla="*/ 1451 w 1451"/>
                <a:gd name="T5" fmla="*/ 0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1" h="817">
                  <a:moveTo>
                    <a:pt x="0" y="817"/>
                  </a:moveTo>
                  <a:lnTo>
                    <a:pt x="1451" y="817"/>
                  </a:lnTo>
                  <a:lnTo>
                    <a:pt x="1451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17" name="Line 45"/>
            <p:cNvSpPr>
              <a:spLocks noChangeShapeType="1"/>
            </p:cNvSpPr>
            <p:nvPr/>
          </p:nvSpPr>
          <p:spPr bwMode="auto">
            <a:xfrm flipV="1">
              <a:off x="3506" y="2523"/>
              <a:ext cx="1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1615918" name="Group 46"/>
            <p:cNvGrpSpPr>
              <a:grpSpLocks/>
            </p:cNvGrpSpPr>
            <p:nvPr/>
          </p:nvGrpSpPr>
          <p:grpSpPr bwMode="auto">
            <a:xfrm>
              <a:off x="2653" y="3060"/>
              <a:ext cx="998" cy="231"/>
              <a:chOff x="2653" y="3060"/>
              <a:chExt cx="998" cy="231"/>
            </a:xfrm>
          </p:grpSpPr>
          <p:sp>
            <p:nvSpPr>
              <p:cNvPr id="1615919" name="Oval 47"/>
              <p:cNvSpPr>
                <a:spLocks noChangeArrowheads="1"/>
              </p:cNvSpPr>
              <p:nvPr/>
            </p:nvSpPr>
            <p:spPr bwMode="auto">
              <a:xfrm>
                <a:off x="2653" y="3067"/>
                <a:ext cx="998" cy="181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50000">
                    <a:srgbClr val="00FFFF">
                      <a:gamma/>
                      <a:tint val="0"/>
                      <a:invGamma/>
                    </a:srgbClr>
                  </a:gs>
                  <a:gs pos="100000">
                    <a:srgbClr val="00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20" name="Text Box 48"/>
              <p:cNvSpPr txBox="1">
                <a:spLocks noChangeArrowheads="1"/>
              </p:cNvSpPr>
              <p:nvPr/>
            </p:nvSpPr>
            <p:spPr bwMode="auto">
              <a:xfrm>
                <a:off x="2699" y="3060"/>
                <a:ext cx="8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紧束缚模型</a:t>
                </a:r>
              </a:p>
            </p:txBody>
          </p:sp>
        </p:grpSp>
      </p:grpSp>
      <p:grpSp>
        <p:nvGrpSpPr>
          <p:cNvPr id="1615921" name="Group 49"/>
          <p:cNvGrpSpPr>
            <a:grpSpLocks/>
          </p:cNvGrpSpPr>
          <p:nvPr/>
        </p:nvGrpSpPr>
        <p:grpSpPr bwMode="auto">
          <a:xfrm>
            <a:off x="3635375" y="3644900"/>
            <a:ext cx="1900238" cy="1209675"/>
            <a:chOff x="2290" y="2296"/>
            <a:chExt cx="1197" cy="762"/>
          </a:xfrm>
        </p:grpSpPr>
        <p:sp>
          <p:nvSpPr>
            <p:cNvPr id="1615922" name="Text Box 50"/>
            <p:cNvSpPr txBox="1">
              <a:spLocks noChangeArrowheads="1"/>
            </p:cNvSpPr>
            <p:nvPr/>
          </p:nvSpPr>
          <p:spPr bwMode="auto">
            <a:xfrm>
              <a:off x="2290" y="2387"/>
              <a:ext cx="1197" cy="640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布洛赫定理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  <a:r>
                <a:rPr kumimoji="0" lang="en-US" altLang="zh-CN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V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为周期函数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graphicFrame>
          <p:nvGraphicFramePr>
            <p:cNvPr id="1615923" name="Object 8"/>
            <p:cNvGraphicFramePr>
              <a:graphicFrameLocks noChangeAspect="1"/>
            </p:cNvGraphicFramePr>
            <p:nvPr/>
          </p:nvGraphicFramePr>
          <p:xfrm>
            <a:off x="2427" y="2787"/>
            <a:ext cx="997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17" name="公式" r:id="rId10" imgW="952200" imgH="228600" progId="Equation.3">
                    <p:embed/>
                  </p:oleObj>
                </mc:Choice>
                <mc:Fallback>
                  <p:oleObj name="公式" r:id="rId10" imgW="952200" imgH="228600" progId="Equation.3">
                    <p:embed/>
                    <p:pic>
                      <p:nvPicPr>
                        <p:cNvPr id="161592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" y="2787"/>
                          <a:ext cx="997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66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15924" name="Line 52"/>
            <p:cNvSpPr>
              <a:spLocks noChangeShapeType="1"/>
            </p:cNvSpPr>
            <p:nvPr/>
          </p:nvSpPr>
          <p:spPr bwMode="auto">
            <a:xfrm>
              <a:off x="2880" y="229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30" name="Group 58"/>
          <p:cNvGrpSpPr>
            <a:grpSpLocks/>
          </p:cNvGrpSpPr>
          <p:nvPr/>
        </p:nvGrpSpPr>
        <p:grpSpPr bwMode="auto">
          <a:xfrm>
            <a:off x="4154488" y="2286000"/>
            <a:ext cx="1425575" cy="927100"/>
            <a:chOff x="2617" y="1440"/>
            <a:chExt cx="898" cy="584"/>
          </a:xfrm>
        </p:grpSpPr>
        <p:sp>
          <p:nvSpPr>
            <p:cNvPr id="1615931" name="Text Box 59"/>
            <p:cNvSpPr txBox="1">
              <a:spLocks noChangeArrowheads="1"/>
            </p:cNvSpPr>
            <p:nvPr/>
          </p:nvSpPr>
          <p:spPr bwMode="auto">
            <a:xfrm>
              <a:off x="2617" y="1440"/>
              <a:ext cx="898" cy="448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倒格空间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-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布里渊区   </a:t>
              </a:r>
            </a:p>
          </p:txBody>
        </p:sp>
        <p:sp>
          <p:nvSpPr>
            <p:cNvPr id="1615932" name="Line 60"/>
            <p:cNvSpPr>
              <a:spLocks noChangeShapeType="1"/>
            </p:cNvSpPr>
            <p:nvPr/>
          </p:nvSpPr>
          <p:spPr bwMode="auto">
            <a:xfrm flipV="1">
              <a:off x="2880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33" name="Text Box 61"/>
          <p:cNvSpPr txBox="1">
            <a:spLocks noChangeArrowheads="1"/>
          </p:cNvSpPr>
          <p:nvPr/>
        </p:nvSpPr>
        <p:spPr bwMode="auto">
          <a:xfrm>
            <a:off x="5435600" y="3249613"/>
            <a:ext cx="1473200" cy="43656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能带理论 </a:t>
            </a:r>
          </a:p>
        </p:txBody>
      </p:sp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晶格、布拉菲点阵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原胞、惯用晶胞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无序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固体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非晶体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准晶体</a:t>
            </a:r>
          </a:p>
        </p:txBody>
      </p:sp>
      <p:grpSp>
        <p:nvGrpSpPr>
          <p:cNvPr id="1615925" name="Group 53"/>
          <p:cNvGrpSpPr>
            <a:grpSpLocks/>
          </p:cNvGrpSpPr>
          <p:nvPr/>
        </p:nvGrpSpPr>
        <p:grpSpPr bwMode="auto">
          <a:xfrm>
            <a:off x="6156325" y="3675066"/>
            <a:ext cx="1944688" cy="685800"/>
            <a:chOff x="3878" y="2315"/>
            <a:chExt cx="1225" cy="432"/>
          </a:xfrm>
        </p:grpSpPr>
        <p:sp>
          <p:nvSpPr>
            <p:cNvPr id="1615926" name="Oval 54"/>
            <p:cNvSpPr>
              <a:spLocks noChangeArrowheads="1"/>
            </p:cNvSpPr>
            <p:nvPr/>
          </p:nvSpPr>
          <p:spPr bwMode="auto">
            <a:xfrm>
              <a:off x="3878" y="2394"/>
              <a:ext cx="1225" cy="220"/>
            </a:xfrm>
            <a:prstGeom prst="ellipse">
              <a:avLst/>
            </a:prstGeom>
            <a:gradFill rotWithShape="1">
              <a:gsLst>
                <a:gs pos="0">
                  <a:srgbClr val="00FFFF"/>
                </a:gs>
                <a:gs pos="50000">
                  <a:srgbClr val="00FFFF">
                    <a:gamma/>
                    <a:tint val="0"/>
                    <a:invGamma/>
                  </a:srgbClr>
                </a:gs>
                <a:gs pos="100000">
                  <a:srgbClr val="00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1615927" name="Group 55"/>
            <p:cNvGrpSpPr>
              <a:grpSpLocks/>
            </p:cNvGrpSpPr>
            <p:nvPr/>
          </p:nvGrpSpPr>
          <p:grpSpPr bwMode="auto">
            <a:xfrm>
              <a:off x="3923" y="2315"/>
              <a:ext cx="1124" cy="432"/>
              <a:chOff x="3923" y="2315"/>
              <a:chExt cx="1124" cy="432"/>
            </a:xfrm>
          </p:grpSpPr>
          <p:sp>
            <p:nvSpPr>
              <p:cNvPr id="1615928" name="Line 56"/>
              <p:cNvSpPr>
                <a:spLocks noChangeShapeType="1"/>
              </p:cNvSpPr>
              <p:nvPr/>
            </p:nvSpPr>
            <p:spPr bwMode="auto">
              <a:xfrm flipV="1">
                <a:off x="4085" y="2315"/>
                <a:ext cx="2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29" name="Text Box 57"/>
              <p:cNvSpPr txBox="1">
                <a:spLocks noChangeArrowheads="1"/>
              </p:cNvSpPr>
              <p:nvPr/>
            </p:nvSpPr>
            <p:spPr bwMode="auto">
              <a:xfrm>
                <a:off x="3923" y="2383"/>
                <a:ext cx="112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近自由电子近似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589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1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5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5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5914" grpId="0" animBg="1"/>
      <p:bldP spid="16159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546" name="Text Box 2"/>
          <p:cNvSpPr txBox="1">
            <a:spLocks noChangeArrowheads="1"/>
          </p:cNvSpPr>
          <p:nvPr/>
        </p:nvSpPr>
        <p:spPr bwMode="auto">
          <a:xfrm>
            <a:off x="754063" y="1022350"/>
            <a:ext cx="8139112" cy="8223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各能带内包含的能级数正好等于晶格原胞数 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当</a:t>
            </a: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很大时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相应的能级很密集并成为准连续状态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称作能带   </a:t>
            </a:r>
          </a:p>
        </p:txBody>
      </p:sp>
      <p:grpSp>
        <p:nvGrpSpPr>
          <p:cNvPr id="55299" name="Group 3"/>
          <p:cNvGrpSpPr>
            <a:grpSpLocks/>
          </p:cNvGrpSpPr>
          <p:nvPr/>
        </p:nvGrpSpPr>
        <p:grpSpPr bwMode="auto">
          <a:xfrm>
            <a:off x="304800" y="2036763"/>
            <a:ext cx="3022600" cy="3001962"/>
            <a:chOff x="192" y="1173"/>
            <a:chExt cx="1904" cy="1891"/>
          </a:xfrm>
        </p:grpSpPr>
        <p:grpSp>
          <p:nvGrpSpPr>
            <p:cNvPr id="55423" name="Group 4"/>
            <p:cNvGrpSpPr>
              <a:grpSpLocks/>
            </p:cNvGrpSpPr>
            <p:nvPr/>
          </p:nvGrpSpPr>
          <p:grpSpPr bwMode="auto">
            <a:xfrm>
              <a:off x="192" y="1173"/>
              <a:ext cx="1352" cy="1891"/>
              <a:chOff x="176" y="2069"/>
              <a:chExt cx="1352" cy="1891"/>
            </a:xfrm>
          </p:grpSpPr>
          <p:sp>
            <p:nvSpPr>
              <p:cNvPr id="55425" name="Rectangle 5"/>
              <p:cNvSpPr>
                <a:spLocks noChangeArrowheads="1"/>
              </p:cNvSpPr>
              <p:nvPr/>
            </p:nvSpPr>
            <p:spPr bwMode="auto">
              <a:xfrm>
                <a:off x="176" y="2320"/>
                <a:ext cx="1352" cy="1336"/>
              </a:xfrm>
              <a:prstGeom prst="rect">
                <a:avLst/>
              </a:prstGeom>
              <a:gradFill rotWithShape="0">
                <a:gsLst>
                  <a:gs pos="0">
                    <a:srgbClr val="FFCCFF"/>
                  </a:gs>
                  <a:gs pos="50000">
                    <a:srgbClr val="FFFFFF"/>
                  </a:gs>
                  <a:gs pos="100000">
                    <a:srgbClr val="FF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graphicFrame>
            <p:nvGraphicFramePr>
              <p:cNvPr id="55426" name="Object 6"/>
              <p:cNvGraphicFramePr>
                <a:graphicFrameLocks noChangeAspect="1"/>
              </p:cNvGraphicFramePr>
              <p:nvPr/>
            </p:nvGraphicFramePr>
            <p:xfrm>
              <a:off x="176" y="2424"/>
              <a:ext cx="1344" cy="6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414" name="公式" r:id="rId3" imgW="889000" imgH="419100" progId="Equation.3">
                      <p:embed/>
                    </p:oleObj>
                  </mc:Choice>
                  <mc:Fallback>
                    <p:oleObj name="公式" r:id="rId3" imgW="889000" imgH="419100" progId="Equation.3">
                      <p:embed/>
                      <p:pic>
                        <p:nvPicPr>
                          <p:cNvPr id="55426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" y="2424"/>
                            <a:ext cx="1344" cy="6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5427" name="Line 7"/>
              <p:cNvSpPr>
                <a:spLocks noChangeShapeType="1"/>
              </p:cNvSpPr>
              <p:nvPr/>
            </p:nvSpPr>
            <p:spPr bwMode="auto">
              <a:xfrm>
                <a:off x="1354" y="267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5428" name="Text Box 8"/>
              <p:cNvSpPr txBox="1">
                <a:spLocks noChangeArrowheads="1"/>
              </p:cNvSpPr>
              <p:nvPr/>
            </p:nvSpPr>
            <p:spPr bwMode="auto">
              <a:xfrm>
                <a:off x="378" y="3672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429" name="Rectangle 9"/>
              <p:cNvSpPr>
                <a:spLocks noChangeArrowheads="1"/>
              </p:cNvSpPr>
              <p:nvPr/>
            </p:nvSpPr>
            <p:spPr bwMode="auto">
              <a:xfrm>
                <a:off x="260" y="2069"/>
                <a:ext cx="117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零次近似解  </a:t>
                </a:r>
              </a:p>
            </p:txBody>
          </p:sp>
          <p:graphicFrame>
            <p:nvGraphicFramePr>
              <p:cNvPr id="55430" name="Object 10"/>
              <p:cNvGraphicFramePr>
                <a:graphicFrameLocks noChangeAspect="1"/>
              </p:cNvGraphicFramePr>
              <p:nvPr/>
            </p:nvGraphicFramePr>
            <p:xfrm>
              <a:off x="198" y="3064"/>
              <a:ext cx="1287" cy="5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415" name="Equation" r:id="rId5" imgW="939392" imgH="393529" progId="Equation.3">
                      <p:embed/>
                    </p:oleObj>
                  </mc:Choice>
                  <mc:Fallback>
                    <p:oleObj name="Equation" r:id="rId5" imgW="939392" imgH="393529" progId="Equation.3">
                      <p:embed/>
                      <p:pic>
                        <p:nvPicPr>
                          <p:cNvPr id="5543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8" y="3064"/>
                            <a:ext cx="1287" cy="5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5424" name="Line 11"/>
            <p:cNvSpPr>
              <a:spLocks noChangeShapeType="1"/>
            </p:cNvSpPr>
            <p:nvPr/>
          </p:nvSpPr>
          <p:spPr bwMode="auto">
            <a:xfrm flipH="1" flipV="1">
              <a:off x="1512" y="2208"/>
              <a:ext cx="584" cy="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55300" name="Rectangle 12"/>
          <p:cNvSpPr>
            <a:spLocks noChangeArrowheads="1"/>
          </p:cNvSpPr>
          <p:nvPr/>
        </p:nvSpPr>
        <p:spPr bwMode="auto">
          <a:xfrm>
            <a:off x="6226175" y="4284663"/>
            <a:ext cx="1139825" cy="2667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55301" name="Line 13"/>
          <p:cNvSpPr>
            <a:spLocks noChangeShapeType="1"/>
          </p:cNvSpPr>
          <p:nvPr/>
        </p:nvSpPr>
        <p:spPr bwMode="auto">
          <a:xfrm>
            <a:off x="4910138" y="2038350"/>
            <a:ext cx="0" cy="35925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02" name="Text Box 14"/>
          <p:cNvSpPr txBox="1">
            <a:spLocks noChangeArrowheads="1"/>
          </p:cNvSpPr>
          <p:nvPr/>
        </p:nvSpPr>
        <p:spPr bwMode="auto">
          <a:xfrm>
            <a:off x="4954588" y="1916113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1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E(k)</a:t>
            </a:r>
          </a:p>
        </p:txBody>
      </p:sp>
      <p:sp>
        <p:nvSpPr>
          <p:cNvPr id="55303" name="Line 15"/>
          <p:cNvSpPr>
            <a:spLocks noChangeShapeType="1"/>
          </p:cNvSpPr>
          <p:nvPr/>
        </p:nvSpPr>
        <p:spPr bwMode="auto">
          <a:xfrm flipH="1">
            <a:off x="4438650" y="23288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04" name="Line 16"/>
          <p:cNvSpPr>
            <a:spLocks noChangeShapeType="1"/>
          </p:cNvSpPr>
          <p:nvPr/>
        </p:nvSpPr>
        <p:spPr bwMode="auto">
          <a:xfrm flipH="1">
            <a:off x="3994150" y="23161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05" name="Line 17"/>
          <p:cNvSpPr>
            <a:spLocks noChangeShapeType="1"/>
          </p:cNvSpPr>
          <p:nvPr/>
        </p:nvSpPr>
        <p:spPr bwMode="auto">
          <a:xfrm flipH="1">
            <a:off x="3575050" y="23415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06" name="Line 18"/>
          <p:cNvSpPr>
            <a:spLocks noChangeShapeType="1"/>
          </p:cNvSpPr>
          <p:nvPr/>
        </p:nvSpPr>
        <p:spPr bwMode="auto">
          <a:xfrm>
            <a:off x="5346700" y="23542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07" name="Line 19"/>
          <p:cNvSpPr>
            <a:spLocks noChangeShapeType="1"/>
          </p:cNvSpPr>
          <p:nvPr/>
        </p:nvSpPr>
        <p:spPr bwMode="auto">
          <a:xfrm>
            <a:off x="5778500" y="23415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08" name="Line 20"/>
          <p:cNvSpPr>
            <a:spLocks noChangeShapeType="1"/>
          </p:cNvSpPr>
          <p:nvPr/>
        </p:nvSpPr>
        <p:spPr bwMode="auto">
          <a:xfrm>
            <a:off x="6223000" y="23669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09" name="Rectangle 21"/>
          <p:cNvSpPr>
            <a:spLocks noChangeArrowheads="1"/>
          </p:cNvSpPr>
          <p:nvPr/>
        </p:nvSpPr>
        <p:spPr bwMode="auto">
          <a:xfrm>
            <a:off x="5378450" y="5376863"/>
            <a:ext cx="1952625" cy="825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55310" name="Rectangle 22"/>
          <p:cNvSpPr>
            <a:spLocks noChangeArrowheads="1"/>
          </p:cNvSpPr>
          <p:nvPr/>
        </p:nvSpPr>
        <p:spPr bwMode="auto">
          <a:xfrm>
            <a:off x="5857875" y="4957763"/>
            <a:ext cx="1495425" cy="1651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55311" name="Rectangle 23"/>
          <p:cNvSpPr>
            <a:spLocks noChangeArrowheads="1"/>
          </p:cNvSpPr>
          <p:nvPr/>
        </p:nvSpPr>
        <p:spPr bwMode="auto">
          <a:xfrm>
            <a:off x="6643688" y="3433763"/>
            <a:ext cx="773112" cy="382587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55312" name="Line 24"/>
          <p:cNvSpPr>
            <a:spLocks noChangeShapeType="1"/>
          </p:cNvSpPr>
          <p:nvPr/>
        </p:nvSpPr>
        <p:spPr bwMode="auto">
          <a:xfrm>
            <a:off x="5403850" y="5376863"/>
            <a:ext cx="1920875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13" name="Line 25"/>
          <p:cNvSpPr>
            <a:spLocks noChangeShapeType="1"/>
          </p:cNvSpPr>
          <p:nvPr/>
        </p:nvSpPr>
        <p:spPr bwMode="auto">
          <a:xfrm>
            <a:off x="5365750" y="5465763"/>
            <a:ext cx="1920875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14" name="Line 26"/>
          <p:cNvSpPr>
            <a:spLocks noChangeShapeType="1"/>
          </p:cNvSpPr>
          <p:nvPr/>
        </p:nvSpPr>
        <p:spPr bwMode="auto">
          <a:xfrm>
            <a:off x="5794375" y="5122863"/>
            <a:ext cx="1571625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15" name="Line 27"/>
          <p:cNvSpPr>
            <a:spLocks noChangeShapeType="1"/>
          </p:cNvSpPr>
          <p:nvPr/>
        </p:nvSpPr>
        <p:spPr bwMode="auto">
          <a:xfrm flipV="1">
            <a:off x="5911850" y="4957763"/>
            <a:ext cx="1447800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16" name="Line 28"/>
          <p:cNvSpPr>
            <a:spLocks noChangeShapeType="1"/>
          </p:cNvSpPr>
          <p:nvPr/>
        </p:nvSpPr>
        <p:spPr bwMode="auto">
          <a:xfrm>
            <a:off x="6648450" y="3802063"/>
            <a:ext cx="736600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17" name="Line 29"/>
          <p:cNvSpPr>
            <a:spLocks noChangeShapeType="1"/>
          </p:cNvSpPr>
          <p:nvPr/>
        </p:nvSpPr>
        <p:spPr bwMode="auto">
          <a:xfrm flipV="1">
            <a:off x="6686550" y="3446463"/>
            <a:ext cx="711200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18" name="Freeform 30"/>
          <p:cNvSpPr>
            <a:spLocks/>
          </p:cNvSpPr>
          <p:nvPr/>
        </p:nvSpPr>
        <p:spPr bwMode="auto">
          <a:xfrm>
            <a:off x="5765800" y="4551363"/>
            <a:ext cx="431800" cy="406400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19" name="Freeform 31"/>
          <p:cNvSpPr>
            <a:spLocks/>
          </p:cNvSpPr>
          <p:nvPr/>
        </p:nvSpPr>
        <p:spPr bwMode="auto">
          <a:xfrm>
            <a:off x="6200775" y="3802063"/>
            <a:ext cx="441325" cy="473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20" name="Freeform 32"/>
          <p:cNvSpPr>
            <a:spLocks/>
          </p:cNvSpPr>
          <p:nvPr/>
        </p:nvSpPr>
        <p:spPr bwMode="auto">
          <a:xfrm flipH="1" flipV="1">
            <a:off x="6661150" y="2722563"/>
            <a:ext cx="301625" cy="727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21" name="Line 33"/>
          <p:cNvSpPr>
            <a:spLocks noChangeShapeType="1"/>
          </p:cNvSpPr>
          <p:nvPr/>
        </p:nvSpPr>
        <p:spPr bwMode="auto">
          <a:xfrm>
            <a:off x="6642100" y="23796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22" name="Freeform 34"/>
          <p:cNvSpPr>
            <a:spLocks/>
          </p:cNvSpPr>
          <p:nvPr/>
        </p:nvSpPr>
        <p:spPr bwMode="auto">
          <a:xfrm flipH="1">
            <a:off x="3619500" y="4475163"/>
            <a:ext cx="431800" cy="406400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23" name="Freeform 35"/>
          <p:cNvSpPr>
            <a:spLocks/>
          </p:cNvSpPr>
          <p:nvPr/>
        </p:nvSpPr>
        <p:spPr bwMode="auto">
          <a:xfrm flipH="1">
            <a:off x="3140075" y="3789363"/>
            <a:ext cx="441325" cy="473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24" name="Freeform 36"/>
          <p:cNvSpPr>
            <a:spLocks/>
          </p:cNvSpPr>
          <p:nvPr/>
        </p:nvSpPr>
        <p:spPr bwMode="auto">
          <a:xfrm flipV="1">
            <a:off x="2813050" y="2697163"/>
            <a:ext cx="301625" cy="727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25" name="Line 37"/>
          <p:cNvSpPr>
            <a:spLocks noChangeShapeType="1"/>
          </p:cNvSpPr>
          <p:nvPr/>
        </p:nvSpPr>
        <p:spPr bwMode="auto">
          <a:xfrm flipH="1">
            <a:off x="3130550" y="23415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26" name="Line 38"/>
          <p:cNvSpPr>
            <a:spLocks noChangeShapeType="1"/>
          </p:cNvSpPr>
          <p:nvPr/>
        </p:nvSpPr>
        <p:spPr bwMode="auto">
          <a:xfrm>
            <a:off x="6153150" y="4551363"/>
            <a:ext cx="1206500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5327" name="Line 39"/>
          <p:cNvSpPr>
            <a:spLocks noChangeShapeType="1"/>
          </p:cNvSpPr>
          <p:nvPr/>
        </p:nvSpPr>
        <p:spPr bwMode="auto">
          <a:xfrm>
            <a:off x="6229350" y="4284663"/>
            <a:ext cx="1117600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pSp>
        <p:nvGrpSpPr>
          <p:cNvPr id="1516584" name="Group 40"/>
          <p:cNvGrpSpPr>
            <a:grpSpLocks/>
          </p:cNvGrpSpPr>
          <p:nvPr/>
        </p:nvGrpSpPr>
        <p:grpSpPr bwMode="auto">
          <a:xfrm>
            <a:off x="7454900" y="2763838"/>
            <a:ext cx="1689100" cy="2962275"/>
            <a:chOff x="4696" y="1741"/>
            <a:chExt cx="1064" cy="1866"/>
          </a:xfrm>
        </p:grpSpPr>
        <p:grpSp>
          <p:nvGrpSpPr>
            <p:cNvPr id="55364" name="Group 41"/>
            <p:cNvGrpSpPr>
              <a:grpSpLocks/>
            </p:cNvGrpSpPr>
            <p:nvPr/>
          </p:nvGrpSpPr>
          <p:grpSpPr bwMode="auto">
            <a:xfrm>
              <a:off x="4704" y="3461"/>
              <a:ext cx="825" cy="60"/>
              <a:chOff x="3360" y="2918"/>
              <a:chExt cx="720" cy="149"/>
            </a:xfrm>
          </p:grpSpPr>
          <p:sp>
            <p:nvSpPr>
              <p:cNvPr id="55419" name="Line 42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5420" name="Line 43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5421" name="Line 44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5422" name="Line 45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grpSp>
          <p:nvGrpSpPr>
            <p:cNvPr id="55365" name="Group 46"/>
            <p:cNvGrpSpPr>
              <a:grpSpLocks/>
            </p:cNvGrpSpPr>
            <p:nvPr/>
          </p:nvGrpSpPr>
          <p:grpSpPr bwMode="auto">
            <a:xfrm>
              <a:off x="4696" y="3245"/>
              <a:ext cx="825" cy="142"/>
              <a:chOff x="3120" y="3000"/>
              <a:chExt cx="720" cy="120"/>
            </a:xfrm>
          </p:grpSpPr>
          <p:grpSp>
            <p:nvGrpSpPr>
              <p:cNvPr id="55409" name="Group 47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55415" name="Line 48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16" name="Line 49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17" name="Line 50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18" name="Line 51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55410" name="Group 52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55411" name="Line 53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12" name="Line 54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13" name="Line 55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14" name="Line 56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grpSp>
          <p:nvGrpSpPr>
            <p:cNvPr id="55366" name="Group 57"/>
            <p:cNvGrpSpPr>
              <a:grpSpLocks/>
            </p:cNvGrpSpPr>
            <p:nvPr/>
          </p:nvGrpSpPr>
          <p:grpSpPr bwMode="auto">
            <a:xfrm>
              <a:off x="4712" y="2886"/>
              <a:ext cx="825" cy="215"/>
              <a:chOff x="3120" y="3000"/>
              <a:chExt cx="720" cy="120"/>
            </a:xfrm>
          </p:grpSpPr>
          <p:grpSp>
            <p:nvGrpSpPr>
              <p:cNvPr id="55399" name="Group 58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55405" name="Line 59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06" name="Line 60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07" name="Line 61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08" name="Line 62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55400" name="Group 63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55401" name="Line 64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02" name="Line 65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03" name="Line 66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404" name="Line 67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grpSp>
          <p:nvGrpSpPr>
            <p:cNvPr id="55367" name="Group 68"/>
            <p:cNvGrpSpPr>
              <a:grpSpLocks/>
            </p:cNvGrpSpPr>
            <p:nvPr/>
          </p:nvGrpSpPr>
          <p:grpSpPr bwMode="auto">
            <a:xfrm>
              <a:off x="4714" y="2413"/>
              <a:ext cx="825" cy="254"/>
              <a:chOff x="3120" y="3000"/>
              <a:chExt cx="720" cy="120"/>
            </a:xfrm>
          </p:grpSpPr>
          <p:grpSp>
            <p:nvGrpSpPr>
              <p:cNvPr id="55389" name="Group 69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55395" name="Line 70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96" name="Line 71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97" name="Line 72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98" name="Line 73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55390" name="Group 74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55391" name="Line 75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92" name="Line 76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93" name="Line 77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94" name="Line 78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55368" name="Text Box 79"/>
            <p:cNvSpPr txBox="1">
              <a:spLocks noChangeArrowheads="1"/>
            </p:cNvSpPr>
            <p:nvPr/>
          </p:nvSpPr>
          <p:spPr bwMode="auto">
            <a:xfrm>
              <a:off x="5519" y="3357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5369" name="Text Box 80"/>
            <p:cNvSpPr txBox="1">
              <a:spLocks noChangeArrowheads="1"/>
            </p:cNvSpPr>
            <p:nvPr/>
          </p:nvSpPr>
          <p:spPr bwMode="auto">
            <a:xfrm>
              <a:off x="5519" y="3184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5370" name="Text Box 81"/>
            <p:cNvSpPr txBox="1">
              <a:spLocks noChangeArrowheads="1"/>
            </p:cNvSpPr>
            <p:nvPr/>
          </p:nvSpPr>
          <p:spPr bwMode="auto">
            <a:xfrm>
              <a:off x="5527" y="2886"/>
              <a:ext cx="22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5371" name="Text Box 82"/>
            <p:cNvSpPr txBox="1">
              <a:spLocks noChangeArrowheads="1"/>
            </p:cNvSpPr>
            <p:nvPr/>
          </p:nvSpPr>
          <p:spPr bwMode="auto">
            <a:xfrm>
              <a:off x="5519" y="2441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grpSp>
          <p:nvGrpSpPr>
            <p:cNvPr id="55372" name="Group 83"/>
            <p:cNvGrpSpPr>
              <a:grpSpLocks/>
            </p:cNvGrpSpPr>
            <p:nvPr/>
          </p:nvGrpSpPr>
          <p:grpSpPr bwMode="auto">
            <a:xfrm>
              <a:off x="4706" y="1741"/>
              <a:ext cx="825" cy="398"/>
              <a:chOff x="3120" y="3000"/>
              <a:chExt cx="720" cy="120"/>
            </a:xfrm>
          </p:grpSpPr>
          <p:grpSp>
            <p:nvGrpSpPr>
              <p:cNvPr id="55379" name="Group 84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55385" name="Line 85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86" name="Line 86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87" name="Line 87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88" name="Line 88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55380" name="Group 89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55381" name="Line 90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82" name="Line 91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83" name="Line 92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5384" name="Line 93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55373" name="Text Box 94"/>
            <p:cNvSpPr txBox="1">
              <a:spLocks noChangeArrowheads="1"/>
            </p:cNvSpPr>
            <p:nvPr/>
          </p:nvSpPr>
          <p:spPr bwMode="auto">
            <a:xfrm>
              <a:off x="5535" y="1841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grpSp>
          <p:nvGrpSpPr>
            <p:cNvPr id="55374" name="Group 95"/>
            <p:cNvGrpSpPr>
              <a:grpSpLocks/>
            </p:cNvGrpSpPr>
            <p:nvPr/>
          </p:nvGrpSpPr>
          <p:grpSpPr bwMode="auto">
            <a:xfrm>
              <a:off x="4696" y="3477"/>
              <a:ext cx="825" cy="60"/>
              <a:chOff x="3360" y="2918"/>
              <a:chExt cx="720" cy="149"/>
            </a:xfrm>
          </p:grpSpPr>
          <p:sp>
            <p:nvSpPr>
              <p:cNvPr id="55375" name="Line 96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5376" name="Line 97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5377" name="Line 98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5378" name="Line 99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grpSp>
        <p:nvGrpSpPr>
          <p:cNvPr id="55329" name="Group 100"/>
          <p:cNvGrpSpPr>
            <a:grpSpLocks/>
          </p:cNvGrpSpPr>
          <p:nvPr/>
        </p:nvGrpSpPr>
        <p:grpSpPr bwMode="auto">
          <a:xfrm>
            <a:off x="2724150" y="4851400"/>
            <a:ext cx="4397375" cy="1373188"/>
            <a:chOff x="1716" y="3056"/>
            <a:chExt cx="2770" cy="865"/>
          </a:xfrm>
        </p:grpSpPr>
        <p:sp>
          <p:nvSpPr>
            <p:cNvPr id="55350" name="Arc 101"/>
            <p:cNvSpPr>
              <a:spLocks/>
            </p:cNvSpPr>
            <p:nvPr/>
          </p:nvSpPr>
          <p:spPr bwMode="auto">
            <a:xfrm rot="7956492">
              <a:off x="2823" y="3102"/>
              <a:ext cx="587" cy="495"/>
            </a:xfrm>
            <a:custGeom>
              <a:avLst/>
              <a:gdLst>
                <a:gd name="T0" fmla="*/ 0 w 21314"/>
                <a:gd name="T1" fmla="*/ 0 h 20411"/>
                <a:gd name="T2" fmla="*/ 0 w 21314"/>
                <a:gd name="T3" fmla="*/ 0 h 20411"/>
                <a:gd name="T4" fmla="*/ 0 w 21314"/>
                <a:gd name="T5" fmla="*/ 0 h 204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14" h="20411" fill="none" extrusionOk="0">
                  <a:moveTo>
                    <a:pt x="7067" y="-1"/>
                  </a:moveTo>
                  <a:cubicBezTo>
                    <a:pt x="14559" y="2593"/>
                    <a:pt x="20027" y="9083"/>
                    <a:pt x="21313" y="16907"/>
                  </a:cubicBezTo>
                </a:path>
                <a:path w="21314" h="20411" stroke="0" extrusionOk="0">
                  <a:moveTo>
                    <a:pt x="7067" y="-1"/>
                  </a:moveTo>
                  <a:cubicBezTo>
                    <a:pt x="14559" y="2593"/>
                    <a:pt x="20027" y="9083"/>
                    <a:pt x="21313" y="16907"/>
                  </a:cubicBezTo>
                  <a:lnTo>
                    <a:pt x="0" y="20411"/>
                  </a:lnTo>
                  <a:lnTo>
                    <a:pt x="7067" y="-1"/>
                  </a:lnTo>
                  <a:close/>
                </a:path>
              </a:pathLst>
            </a:custGeom>
            <a:noFill/>
            <a:ln w="38100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5351" name="Text Box 102"/>
            <p:cNvSpPr txBox="1">
              <a:spLocks noChangeArrowheads="1"/>
            </p:cNvSpPr>
            <p:nvPr/>
          </p:nvSpPr>
          <p:spPr bwMode="auto">
            <a:xfrm>
              <a:off x="2991" y="356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graphicFrame>
          <p:nvGraphicFramePr>
            <p:cNvPr id="55352" name="Object 103"/>
            <p:cNvGraphicFramePr>
              <a:graphicFrameLocks noChangeAspect="1"/>
            </p:cNvGraphicFramePr>
            <p:nvPr/>
          </p:nvGraphicFramePr>
          <p:xfrm>
            <a:off x="3224" y="3532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16" name="Equation" r:id="rId7" imgW="228501" imgH="393529" progId="Equation.3">
                    <p:embed/>
                  </p:oleObj>
                </mc:Choice>
                <mc:Fallback>
                  <p:oleObj name="Equation" r:id="rId7" imgW="228501" imgH="393529" progId="Equation.3">
                    <p:embed/>
                    <p:pic>
                      <p:nvPicPr>
                        <p:cNvPr id="55352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4" y="3532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53" name="Object 104"/>
            <p:cNvGraphicFramePr>
              <a:graphicFrameLocks noChangeAspect="1"/>
            </p:cNvGraphicFramePr>
            <p:nvPr/>
          </p:nvGraphicFramePr>
          <p:xfrm>
            <a:off x="3503" y="3532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17" name="Equation" r:id="rId9" imgW="228501" imgH="393529" progId="Equation.3">
                    <p:embed/>
                  </p:oleObj>
                </mc:Choice>
                <mc:Fallback>
                  <p:oleObj name="Equation" r:id="rId9" imgW="228501" imgH="393529" progId="Equation.3">
                    <p:embed/>
                    <p:pic>
                      <p:nvPicPr>
                        <p:cNvPr id="55353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3" y="3532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54" name="Object 105"/>
            <p:cNvGraphicFramePr>
              <a:graphicFrameLocks noChangeAspect="1"/>
            </p:cNvGraphicFramePr>
            <p:nvPr/>
          </p:nvGraphicFramePr>
          <p:xfrm>
            <a:off x="3807" y="3532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18" name="Equation" r:id="rId11" imgW="228501" imgH="393529" progId="Equation.3">
                    <p:embed/>
                  </p:oleObj>
                </mc:Choice>
                <mc:Fallback>
                  <p:oleObj name="Equation" r:id="rId11" imgW="228501" imgH="393529" progId="Equation.3">
                    <p:embed/>
                    <p:pic>
                      <p:nvPicPr>
                        <p:cNvPr id="55354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7" y="3532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55" name="Object 106"/>
            <p:cNvGraphicFramePr>
              <a:graphicFrameLocks noChangeAspect="1"/>
            </p:cNvGraphicFramePr>
            <p:nvPr/>
          </p:nvGraphicFramePr>
          <p:xfrm>
            <a:off x="2610" y="3540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19" name="Equation" r:id="rId13" imgW="342751" imgH="393529" progId="Equation.3">
                    <p:embed/>
                  </p:oleObj>
                </mc:Choice>
                <mc:Fallback>
                  <p:oleObj name="Equation" r:id="rId13" imgW="342751" imgH="393529" progId="Equation.3">
                    <p:embed/>
                    <p:pic>
                      <p:nvPicPr>
                        <p:cNvPr id="55355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0" y="3540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56" name="Object 107"/>
            <p:cNvGraphicFramePr>
              <a:graphicFrameLocks noChangeAspect="1"/>
            </p:cNvGraphicFramePr>
            <p:nvPr/>
          </p:nvGraphicFramePr>
          <p:xfrm>
            <a:off x="2314" y="3540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20" name="Equation" r:id="rId15" imgW="342751" imgH="393529" progId="Equation.3">
                    <p:embed/>
                  </p:oleObj>
                </mc:Choice>
                <mc:Fallback>
                  <p:oleObj name="Equation" r:id="rId15" imgW="342751" imgH="393529" progId="Equation.3">
                    <p:embed/>
                    <p:pic>
                      <p:nvPicPr>
                        <p:cNvPr id="55356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4" y="3540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57" name="Object 108"/>
            <p:cNvGraphicFramePr>
              <a:graphicFrameLocks noChangeAspect="1"/>
            </p:cNvGraphicFramePr>
            <p:nvPr/>
          </p:nvGraphicFramePr>
          <p:xfrm>
            <a:off x="1996" y="3548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21" name="Equation" r:id="rId17" imgW="342751" imgH="393529" progId="Equation.3">
                    <p:embed/>
                  </p:oleObj>
                </mc:Choice>
                <mc:Fallback>
                  <p:oleObj name="Equation" r:id="rId17" imgW="342751" imgH="393529" progId="Equation.3">
                    <p:embed/>
                    <p:pic>
                      <p:nvPicPr>
                        <p:cNvPr id="55357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6" y="3548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58" name="Line 109"/>
            <p:cNvSpPr>
              <a:spLocks noChangeShapeType="1"/>
            </p:cNvSpPr>
            <p:nvPr/>
          </p:nvSpPr>
          <p:spPr bwMode="auto">
            <a:xfrm flipV="1">
              <a:off x="1828" y="3532"/>
              <a:ext cx="2658" cy="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5359" name="Freeform 110"/>
            <p:cNvSpPr>
              <a:spLocks/>
            </p:cNvSpPr>
            <p:nvPr/>
          </p:nvSpPr>
          <p:spPr bwMode="auto">
            <a:xfrm flipH="1">
              <a:off x="3412" y="3243"/>
              <a:ext cx="131" cy="149"/>
            </a:xfrm>
            <a:custGeom>
              <a:avLst/>
              <a:gdLst>
                <a:gd name="T0" fmla="*/ 0 w 96"/>
                <a:gd name="T1" fmla="*/ 0 h 288"/>
                <a:gd name="T2" fmla="*/ 454 w 96"/>
                <a:gd name="T3" fmla="*/ 11 h 28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6" h="288">
                  <a:moveTo>
                    <a:pt x="0" y="0"/>
                  </a:moveTo>
                  <a:cubicBezTo>
                    <a:pt x="40" y="120"/>
                    <a:pt x="80" y="240"/>
                    <a:pt x="96" y="288"/>
                  </a:cubicBezTo>
                </a:path>
              </a:pathLst>
            </a:custGeom>
            <a:noFill/>
            <a:ln w="12700" cap="flat" cmpd="sng">
              <a:solidFill>
                <a:srgbClr val="800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5360" name="Freeform 111"/>
            <p:cNvSpPr>
              <a:spLocks/>
            </p:cNvSpPr>
            <p:nvPr/>
          </p:nvSpPr>
          <p:spPr bwMode="auto">
            <a:xfrm>
              <a:off x="3379" y="3227"/>
              <a:ext cx="253" cy="146"/>
            </a:xfrm>
            <a:custGeom>
              <a:avLst/>
              <a:gdLst>
                <a:gd name="T0" fmla="*/ 10 w 576"/>
                <a:gd name="T1" fmla="*/ 0 h 640"/>
                <a:gd name="T2" fmla="*/ 9 w 576"/>
                <a:gd name="T3" fmla="*/ 0 h 640"/>
                <a:gd name="T4" fmla="*/ 6 w 576"/>
                <a:gd name="T5" fmla="*/ 0 h 640"/>
                <a:gd name="T6" fmla="*/ 2 w 576"/>
                <a:gd name="T7" fmla="*/ 0 h 640"/>
                <a:gd name="T8" fmla="*/ 0 w 576"/>
                <a:gd name="T9" fmla="*/ 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5361" name="Freeform 112"/>
            <p:cNvSpPr>
              <a:spLocks/>
            </p:cNvSpPr>
            <p:nvPr/>
          </p:nvSpPr>
          <p:spPr bwMode="auto">
            <a:xfrm flipH="1">
              <a:off x="2547" y="3235"/>
              <a:ext cx="253" cy="146"/>
            </a:xfrm>
            <a:custGeom>
              <a:avLst/>
              <a:gdLst>
                <a:gd name="T0" fmla="*/ 10 w 576"/>
                <a:gd name="T1" fmla="*/ 0 h 640"/>
                <a:gd name="T2" fmla="*/ 9 w 576"/>
                <a:gd name="T3" fmla="*/ 0 h 640"/>
                <a:gd name="T4" fmla="*/ 6 w 576"/>
                <a:gd name="T5" fmla="*/ 0 h 640"/>
                <a:gd name="T6" fmla="*/ 2 w 576"/>
                <a:gd name="T7" fmla="*/ 0 h 640"/>
                <a:gd name="T8" fmla="*/ 0 w 576"/>
                <a:gd name="T9" fmla="*/ 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graphicFrame>
          <p:nvGraphicFramePr>
            <p:cNvPr id="55362" name="Object 113"/>
            <p:cNvGraphicFramePr>
              <a:graphicFrameLocks noChangeAspect="1"/>
            </p:cNvGraphicFramePr>
            <p:nvPr/>
          </p:nvGraphicFramePr>
          <p:xfrm>
            <a:off x="4087" y="3524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22" name="Equation" r:id="rId19" imgW="228501" imgH="393529" progId="Equation.3">
                    <p:embed/>
                  </p:oleObj>
                </mc:Choice>
                <mc:Fallback>
                  <p:oleObj name="Equation" r:id="rId19" imgW="228501" imgH="393529" progId="Equation.3">
                    <p:embed/>
                    <p:pic>
                      <p:nvPicPr>
                        <p:cNvPr id="55362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7" y="3524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363" name="Object 114"/>
            <p:cNvGraphicFramePr>
              <a:graphicFrameLocks noChangeAspect="1"/>
            </p:cNvGraphicFramePr>
            <p:nvPr/>
          </p:nvGraphicFramePr>
          <p:xfrm>
            <a:off x="1716" y="3556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23" name="Equation" r:id="rId21" imgW="342751" imgH="393529" progId="Equation.3">
                    <p:embed/>
                  </p:oleObj>
                </mc:Choice>
                <mc:Fallback>
                  <p:oleObj name="Equation" r:id="rId21" imgW="342751" imgH="393529" progId="Equation.3">
                    <p:embed/>
                    <p:pic>
                      <p:nvPicPr>
                        <p:cNvPr id="55363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6" y="3556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330" name="Group 115"/>
          <p:cNvGrpSpPr>
            <a:grpSpLocks/>
          </p:cNvGrpSpPr>
          <p:nvPr/>
        </p:nvGrpSpPr>
        <p:grpSpPr bwMode="auto">
          <a:xfrm>
            <a:off x="6637338" y="3590925"/>
            <a:ext cx="1612900" cy="3101975"/>
            <a:chOff x="4181" y="2152"/>
            <a:chExt cx="1016" cy="1954"/>
          </a:xfrm>
        </p:grpSpPr>
        <p:sp>
          <p:nvSpPr>
            <p:cNvPr id="55345" name="Text Box 116"/>
            <p:cNvSpPr txBox="1">
              <a:spLocks noChangeArrowheads="1"/>
            </p:cNvSpPr>
            <p:nvPr/>
          </p:nvSpPr>
          <p:spPr bwMode="auto">
            <a:xfrm>
              <a:off x="4181" y="3818"/>
              <a:ext cx="10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能隙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禁带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)</a:t>
              </a:r>
            </a:p>
          </p:txBody>
        </p:sp>
        <p:sp>
          <p:nvSpPr>
            <p:cNvPr id="55346" name="Line 117"/>
            <p:cNvSpPr>
              <a:spLocks noChangeShapeType="1"/>
            </p:cNvSpPr>
            <p:nvPr/>
          </p:nvSpPr>
          <p:spPr bwMode="auto">
            <a:xfrm flipH="1" flipV="1">
              <a:off x="4504" y="3296"/>
              <a:ext cx="304" cy="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5347" name="Line 118"/>
            <p:cNvSpPr>
              <a:spLocks noChangeShapeType="1"/>
            </p:cNvSpPr>
            <p:nvPr/>
          </p:nvSpPr>
          <p:spPr bwMode="auto">
            <a:xfrm flipH="1" flipV="1">
              <a:off x="4504" y="2152"/>
              <a:ext cx="328" cy="1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5348" name="Line 119"/>
            <p:cNvSpPr>
              <a:spLocks noChangeShapeType="1"/>
            </p:cNvSpPr>
            <p:nvPr/>
          </p:nvSpPr>
          <p:spPr bwMode="auto">
            <a:xfrm flipH="1" flipV="1">
              <a:off x="4472" y="2664"/>
              <a:ext cx="360" cy="1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5349" name="Line 120"/>
            <p:cNvSpPr>
              <a:spLocks noChangeShapeType="1"/>
            </p:cNvSpPr>
            <p:nvPr/>
          </p:nvSpPr>
          <p:spPr bwMode="auto">
            <a:xfrm flipH="1" flipV="1">
              <a:off x="4416" y="3048"/>
              <a:ext cx="408" cy="7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516665" name="Group 121"/>
          <p:cNvGrpSpPr>
            <a:grpSpLocks/>
          </p:cNvGrpSpPr>
          <p:nvPr/>
        </p:nvGrpSpPr>
        <p:grpSpPr bwMode="auto">
          <a:xfrm>
            <a:off x="7350125" y="2133600"/>
            <a:ext cx="1120775" cy="3413125"/>
            <a:chOff x="4630" y="1234"/>
            <a:chExt cx="706" cy="2150"/>
          </a:xfrm>
        </p:grpSpPr>
        <p:sp>
          <p:nvSpPr>
            <p:cNvPr id="55339" name="Text Box 122"/>
            <p:cNvSpPr txBox="1">
              <a:spLocks noChangeArrowheads="1"/>
            </p:cNvSpPr>
            <p:nvPr/>
          </p:nvSpPr>
          <p:spPr bwMode="auto">
            <a:xfrm>
              <a:off x="4630" y="1234"/>
              <a:ext cx="6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能带    </a:t>
              </a:r>
            </a:p>
          </p:txBody>
        </p:sp>
        <p:sp>
          <p:nvSpPr>
            <p:cNvPr id="55340" name="Line 123"/>
            <p:cNvSpPr>
              <a:spLocks noChangeShapeType="1"/>
            </p:cNvSpPr>
            <p:nvPr/>
          </p:nvSpPr>
          <p:spPr bwMode="auto">
            <a:xfrm flipH="1">
              <a:off x="4864" y="1512"/>
              <a:ext cx="136" cy="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5341" name="Line 124"/>
            <p:cNvSpPr>
              <a:spLocks noChangeShapeType="1"/>
            </p:cNvSpPr>
            <p:nvPr/>
          </p:nvSpPr>
          <p:spPr bwMode="auto">
            <a:xfrm flipH="1">
              <a:off x="4856" y="1520"/>
              <a:ext cx="136" cy="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5342" name="Line 125"/>
            <p:cNvSpPr>
              <a:spLocks noChangeShapeType="1"/>
            </p:cNvSpPr>
            <p:nvPr/>
          </p:nvSpPr>
          <p:spPr bwMode="auto">
            <a:xfrm>
              <a:off x="5000" y="1520"/>
              <a:ext cx="24" cy="1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5343" name="Line 126"/>
            <p:cNvSpPr>
              <a:spLocks noChangeShapeType="1"/>
            </p:cNvSpPr>
            <p:nvPr/>
          </p:nvSpPr>
          <p:spPr bwMode="auto">
            <a:xfrm>
              <a:off x="4992" y="1520"/>
              <a:ext cx="168" cy="16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5344" name="Line 127"/>
            <p:cNvSpPr>
              <a:spLocks noChangeShapeType="1"/>
            </p:cNvSpPr>
            <p:nvPr/>
          </p:nvSpPr>
          <p:spPr bwMode="auto">
            <a:xfrm>
              <a:off x="5000" y="1512"/>
              <a:ext cx="336" cy="1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55332" name="Rectangle 2"/>
          <p:cNvSpPr>
            <a:spLocks noRot="1" noChangeArrowheads="1"/>
          </p:cNvSpPr>
          <p:nvPr/>
        </p:nvSpPr>
        <p:spPr bwMode="auto">
          <a:xfrm>
            <a:off x="1439863" y="53975"/>
            <a:ext cx="47164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能带与带隙的概念</a:t>
            </a:r>
          </a:p>
        </p:txBody>
      </p:sp>
      <p:grpSp>
        <p:nvGrpSpPr>
          <p:cNvPr id="1516673" name="Group 129"/>
          <p:cNvGrpSpPr>
            <a:grpSpLocks/>
          </p:cNvGrpSpPr>
          <p:nvPr/>
        </p:nvGrpSpPr>
        <p:grpSpPr bwMode="auto">
          <a:xfrm>
            <a:off x="-92075" y="4508500"/>
            <a:ext cx="3765550" cy="855663"/>
            <a:chOff x="-58" y="2840"/>
            <a:chExt cx="2372" cy="539"/>
          </a:xfrm>
        </p:grpSpPr>
        <p:sp>
          <p:nvSpPr>
            <p:cNvPr id="55336" name="Text Box 130"/>
            <p:cNvSpPr txBox="1">
              <a:spLocks noChangeArrowheads="1"/>
            </p:cNvSpPr>
            <p:nvPr/>
          </p:nvSpPr>
          <p:spPr bwMode="auto">
            <a:xfrm>
              <a:off x="-58" y="2931"/>
              <a:ext cx="2140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因为每个能带的</a:t>
              </a:r>
              <a:r>
                <a:rPr kumimoji="0" lang="en-US" altLang="zh-CN" sz="22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k</a:t>
              </a:r>
              <a:r>
                <a:rPr kumimoji="0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值范围：</a:t>
              </a:r>
            </a:p>
          </p:txBody>
        </p:sp>
        <p:graphicFrame>
          <p:nvGraphicFramePr>
            <p:cNvPr id="55337" name="Object 4"/>
            <p:cNvGraphicFramePr>
              <a:graphicFrameLocks noChangeAspect="1"/>
            </p:cNvGraphicFramePr>
            <p:nvPr/>
          </p:nvGraphicFramePr>
          <p:xfrm>
            <a:off x="1973" y="2840"/>
            <a:ext cx="341" cy="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24" name="公式" r:id="rId23" imgW="253890" imgH="393529" progId="Equation.3">
                    <p:embed/>
                  </p:oleObj>
                </mc:Choice>
                <mc:Fallback>
                  <p:oleObj name="公式" r:id="rId23" imgW="253890" imgH="393529" progId="Equation.3">
                    <p:embed/>
                    <p:pic>
                      <p:nvPicPr>
                        <p:cNvPr id="5533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2840"/>
                          <a:ext cx="341" cy="529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338" name="Text Box 132"/>
            <p:cNvSpPr txBox="1">
              <a:spLocks noChangeArrowheads="1"/>
            </p:cNvSpPr>
            <p:nvPr/>
          </p:nvSpPr>
          <p:spPr bwMode="auto">
            <a:xfrm>
              <a:off x="-58" y="3110"/>
              <a:ext cx="1348" cy="2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包含的能级数：</a:t>
              </a:r>
            </a:p>
          </p:txBody>
        </p:sp>
      </p:grpSp>
      <p:graphicFrame>
        <p:nvGraphicFramePr>
          <p:cNvPr id="1516677" name="Object 4"/>
          <p:cNvGraphicFramePr>
            <a:graphicFrameLocks noChangeAspect="1"/>
          </p:cNvGraphicFramePr>
          <p:nvPr/>
        </p:nvGraphicFramePr>
        <p:xfrm>
          <a:off x="539750" y="5373688"/>
          <a:ext cx="2016125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25" name="公式" r:id="rId25" imgW="1054100" imgH="812800" progId="Equation.3">
                  <p:embed/>
                </p:oleObj>
              </mc:Choice>
              <mc:Fallback>
                <p:oleObj name="公式" r:id="rId25" imgW="1054100" imgH="812800" progId="Equation.3">
                  <p:embed/>
                  <p:pic>
                    <p:nvPicPr>
                      <p:cNvPr id="151667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373688"/>
                        <a:ext cx="2016125" cy="155575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35" name="Text Box 134"/>
          <p:cNvSpPr txBox="1">
            <a:spLocks noChangeArrowheads="1"/>
          </p:cNvSpPr>
          <p:nvPr/>
        </p:nvSpPr>
        <p:spPr bwMode="auto">
          <a:xfrm>
            <a:off x="6823075" y="5553075"/>
            <a:ext cx="93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(2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anose="02010600030101010101" pitchFamily="2" charset="-122"/>
              </a:rPr>
              <a:t>p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2246702" y="6279405"/>
            <a:ext cx="2348720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是两两简并的</a:t>
            </a:r>
          </a:p>
        </p:txBody>
      </p:sp>
    </p:spTree>
    <p:extLst>
      <p:ext uri="{BB962C8B-B14F-4D97-AF65-F5344CB8AC3E}">
        <p14:creationId xmlns:p14="http://schemas.microsoft.com/office/powerpoint/2010/main" val="32763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052513"/>
            <a:ext cx="2465388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539750" y="4221163"/>
            <a:ext cx="1493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自由电子 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1052513"/>
            <a:ext cx="2439988" cy="327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1763713" y="2852738"/>
            <a:ext cx="2413000" cy="822325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周期性边界条件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波恩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卡门条件</a:t>
            </a:r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3779838" y="1484313"/>
            <a:ext cx="1722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取离散值 </a:t>
            </a:r>
          </a:p>
        </p:txBody>
      </p:sp>
      <p:grpSp>
        <p:nvGrpSpPr>
          <p:cNvPr id="1518599" name="Group 7"/>
          <p:cNvGrpSpPr>
            <a:grpSpLocks/>
          </p:cNvGrpSpPr>
          <p:nvPr/>
        </p:nvGrpSpPr>
        <p:grpSpPr bwMode="auto">
          <a:xfrm>
            <a:off x="3851275" y="3184525"/>
            <a:ext cx="5019675" cy="3673475"/>
            <a:chOff x="2426" y="2006"/>
            <a:chExt cx="3162" cy="2314"/>
          </a:xfrm>
        </p:grpSpPr>
        <p:sp>
          <p:nvSpPr>
            <p:cNvPr id="56330" name="AutoShape 8"/>
            <p:cNvSpPr>
              <a:spLocks noChangeArrowheads="1"/>
            </p:cNvSpPr>
            <p:nvPr/>
          </p:nvSpPr>
          <p:spPr bwMode="auto">
            <a:xfrm>
              <a:off x="2562" y="3113"/>
              <a:ext cx="726" cy="226"/>
            </a:xfrm>
            <a:prstGeom prst="rightArrow">
              <a:avLst>
                <a:gd name="adj1" fmla="val 50000"/>
                <a:gd name="adj2" fmla="val 8031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56331" name="Text Box 9"/>
            <p:cNvSpPr txBox="1">
              <a:spLocks noChangeArrowheads="1"/>
            </p:cNvSpPr>
            <p:nvPr/>
          </p:nvSpPr>
          <p:spPr bwMode="auto">
            <a:xfrm>
              <a:off x="2426" y="2886"/>
              <a:ext cx="8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周期势场</a:t>
              </a:r>
            </a:p>
          </p:txBody>
        </p:sp>
        <p:pic>
          <p:nvPicPr>
            <p:cNvPr id="56332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0" y="2006"/>
              <a:ext cx="2118" cy="2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328" name="Rectangle 2"/>
          <p:cNvSpPr>
            <a:spLocks noRot="1" noChangeArrowheads="1"/>
          </p:cNvSpPr>
          <p:nvPr/>
        </p:nvSpPr>
        <p:spPr bwMode="auto">
          <a:xfrm>
            <a:off x="1476375" y="269875"/>
            <a:ext cx="47164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能带与带隙的概念</a:t>
            </a:r>
          </a:p>
        </p:txBody>
      </p:sp>
      <p:sp>
        <p:nvSpPr>
          <p:cNvPr id="56329" name="AutoShape 12"/>
          <p:cNvSpPr>
            <a:spLocks noChangeArrowheads="1"/>
          </p:cNvSpPr>
          <p:nvPr/>
        </p:nvSpPr>
        <p:spPr bwMode="auto">
          <a:xfrm>
            <a:off x="2268538" y="2420938"/>
            <a:ext cx="1152525" cy="358775"/>
          </a:xfrm>
          <a:prstGeom prst="rightArrow">
            <a:avLst>
              <a:gd name="adj1" fmla="val 50000"/>
              <a:gd name="adj2" fmla="val 8031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31479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51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3060502" y="6165006"/>
            <a:ext cx="2087562" cy="549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47107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B95905-6178-4146-A641-B93D0D5CB978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47108" name="Rectangle 2"/>
          <p:cNvSpPr>
            <a:spLocks noRot="1" noChangeArrowheads="1"/>
          </p:cNvSpPr>
          <p:nvPr/>
        </p:nvSpPr>
        <p:spPr bwMode="auto">
          <a:xfrm>
            <a:off x="1403350" y="333375"/>
            <a:ext cx="36004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简并微扰计算</a:t>
            </a:r>
          </a:p>
        </p:txBody>
      </p:sp>
      <p:graphicFrame>
        <p:nvGraphicFramePr>
          <p:cNvPr id="47109" name="Object 8"/>
          <p:cNvGraphicFramePr>
            <a:graphicFrameLocks noChangeAspect="1"/>
          </p:cNvGraphicFramePr>
          <p:nvPr/>
        </p:nvGraphicFramePr>
        <p:xfrm>
          <a:off x="1403350" y="1398588"/>
          <a:ext cx="7199313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61" name="公式" r:id="rId3" imgW="2692400" imgH="406400" progId="Equation.3">
                  <p:embed/>
                </p:oleObj>
              </mc:Choice>
              <mc:Fallback>
                <p:oleObj name="公式" r:id="rId3" imgW="2692400" imgH="406400" progId="Equation.3">
                  <p:embed/>
                  <p:pic>
                    <p:nvPicPr>
                      <p:cNvPr id="4710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398588"/>
                        <a:ext cx="7199313" cy="109378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5462" name="Object 4"/>
          <p:cNvGraphicFramePr>
            <a:graphicFrameLocks noChangeAspect="1"/>
          </p:cNvGraphicFramePr>
          <p:nvPr/>
        </p:nvGraphicFramePr>
        <p:xfrm>
          <a:off x="1236663" y="2565400"/>
          <a:ext cx="2614612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62" name="公式" r:id="rId5" imgW="1040948" imgH="253890" progId="Equation.3">
                  <p:embed/>
                </p:oleObj>
              </mc:Choice>
              <mc:Fallback>
                <p:oleObj name="公式" r:id="rId5" imgW="1040948" imgH="253890" progId="Equation.3">
                  <p:embed/>
                  <p:pic>
                    <p:nvPicPr>
                      <p:cNvPr id="15554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2565400"/>
                        <a:ext cx="2614612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5463" name="Object 6"/>
          <p:cNvGraphicFramePr>
            <a:graphicFrameLocks noChangeAspect="1"/>
          </p:cNvGraphicFramePr>
          <p:nvPr/>
        </p:nvGraphicFramePr>
        <p:xfrm>
          <a:off x="557213" y="3213100"/>
          <a:ext cx="2628900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63" name="公式" r:id="rId7" imgW="939800" imgH="508000" progId="Equation.3">
                  <p:embed/>
                </p:oleObj>
              </mc:Choice>
              <mc:Fallback>
                <p:oleObj name="公式" r:id="rId7" imgW="939800" imgH="508000" progId="Equation.3">
                  <p:embed/>
                  <p:pic>
                    <p:nvPicPr>
                      <p:cNvPr id="15554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3213100"/>
                        <a:ext cx="2628900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5464" name="Object 8"/>
          <p:cNvGraphicFramePr>
            <a:graphicFrameLocks noChangeAspect="1"/>
          </p:cNvGraphicFramePr>
          <p:nvPr/>
        </p:nvGraphicFramePr>
        <p:xfrm>
          <a:off x="4932363" y="2565400"/>
          <a:ext cx="3571875" cy="422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64" name="Image" r:id="rId9" imgW="1783084" imgH="2105994" progId="Photoshop.Image.7">
                  <p:embed/>
                </p:oleObj>
              </mc:Choice>
              <mc:Fallback>
                <p:oleObj name="Image" r:id="rId9" imgW="1783084" imgH="2105994" progId="Photoshop.Image.7">
                  <p:embed/>
                  <p:pic>
                    <p:nvPicPr>
                      <p:cNvPr id="155546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565400"/>
                        <a:ext cx="3571875" cy="422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55465" name="Group 9"/>
          <p:cNvGrpSpPr>
            <a:grpSpLocks/>
          </p:cNvGrpSpPr>
          <p:nvPr/>
        </p:nvGrpSpPr>
        <p:grpSpPr bwMode="auto">
          <a:xfrm>
            <a:off x="4787900" y="4424363"/>
            <a:ext cx="3384550" cy="531812"/>
            <a:chOff x="3016" y="2787"/>
            <a:chExt cx="2132" cy="335"/>
          </a:xfrm>
        </p:grpSpPr>
        <p:graphicFrame>
          <p:nvGraphicFramePr>
            <p:cNvPr id="47132" name="Object 4"/>
            <p:cNvGraphicFramePr>
              <a:graphicFrameLocks noChangeAspect="1"/>
            </p:cNvGraphicFramePr>
            <p:nvPr/>
          </p:nvGraphicFramePr>
          <p:xfrm>
            <a:off x="3016" y="2787"/>
            <a:ext cx="269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765" name="公式" r:id="rId11" imgW="203024" imgH="253780" progId="Equation.3">
                    <p:embed/>
                  </p:oleObj>
                </mc:Choice>
                <mc:Fallback>
                  <p:oleObj name="公式" r:id="rId11" imgW="203024" imgH="253780" progId="Equation.3">
                    <p:embed/>
                    <p:pic>
                      <p:nvPicPr>
                        <p:cNvPr id="4713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2787"/>
                          <a:ext cx="269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33" name="Oval 11"/>
            <p:cNvSpPr>
              <a:spLocks noChangeArrowheads="1"/>
            </p:cNvSpPr>
            <p:nvPr/>
          </p:nvSpPr>
          <p:spPr bwMode="auto">
            <a:xfrm>
              <a:off x="3443" y="2886"/>
              <a:ext cx="90" cy="90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7134" name="Oval 12"/>
            <p:cNvSpPr>
              <a:spLocks noChangeArrowheads="1"/>
            </p:cNvSpPr>
            <p:nvPr/>
          </p:nvSpPr>
          <p:spPr bwMode="auto">
            <a:xfrm>
              <a:off x="4849" y="2894"/>
              <a:ext cx="90" cy="90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7135" name="Line 13"/>
            <p:cNvSpPr>
              <a:spLocks noChangeShapeType="1"/>
            </p:cNvSpPr>
            <p:nvPr/>
          </p:nvSpPr>
          <p:spPr bwMode="auto">
            <a:xfrm>
              <a:off x="3288" y="2940"/>
              <a:ext cx="1860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555470" name="Group 14"/>
          <p:cNvGrpSpPr>
            <a:grpSpLocks/>
          </p:cNvGrpSpPr>
          <p:nvPr/>
        </p:nvGrpSpPr>
        <p:grpSpPr bwMode="auto">
          <a:xfrm>
            <a:off x="4787900" y="3887788"/>
            <a:ext cx="3384550" cy="477837"/>
            <a:chOff x="3016" y="2449"/>
            <a:chExt cx="2132" cy="301"/>
          </a:xfrm>
        </p:grpSpPr>
        <p:graphicFrame>
          <p:nvGraphicFramePr>
            <p:cNvPr id="47128" name="Object 4"/>
            <p:cNvGraphicFramePr>
              <a:graphicFrameLocks noChangeAspect="1"/>
            </p:cNvGraphicFramePr>
            <p:nvPr/>
          </p:nvGraphicFramePr>
          <p:xfrm>
            <a:off x="3016" y="2449"/>
            <a:ext cx="269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766" name="公式" r:id="rId13" imgW="203112" imgH="228501" progId="Equation.3">
                    <p:embed/>
                  </p:oleObj>
                </mc:Choice>
                <mc:Fallback>
                  <p:oleObj name="公式" r:id="rId13" imgW="203112" imgH="228501" progId="Equation.3">
                    <p:embed/>
                    <p:pic>
                      <p:nvPicPr>
                        <p:cNvPr id="4712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2449"/>
                          <a:ext cx="269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9" name="Oval 16"/>
            <p:cNvSpPr>
              <a:spLocks noChangeArrowheads="1"/>
            </p:cNvSpPr>
            <p:nvPr/>
          </p:nvSpPr>
          <p:spPr bwMode="auto">
            <a:xfrm>
              <a:off x="3443" y="2577"/>
              <a:ext cx="90" cy="9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7130" name="Oval 17"/>
            <p:cNvSpPr>
              <a:spLocks noChangeArrowheads="1"/>
            </p:cNvSpPr>
            <p:nvPr/>
          </p:nvSpPr>
          <p:spPr bwMode="auto">
            <a:xfrm>
              <a:off x="4849" y="2585"/>
              <a:ext cx="90" cy="9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7131" name="Line 18"/>
            <p:cNvSpPr>
              <a:spLocks noChangeShapeType="1"/>
            </p:cNvSpPr>
            <p:nvPr/>
          </p:nvSpPr>
          <p:spPr bwMode="auto">
            <a:xfrm>
              <a:off x="3288" y="2631"/>
              <a:ext cx="186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555475" name="Group 19"/>
          <p:cNvGrpSpPr>
            <a:grpSpLocks/>
          </p:cNvGrpSpPr>
          <p:nvPr/>
        </p:nvGrpSpPr>
        <p:grpSpPr bwMode="auto">
          <a:xfrm>
            <a:off x="4787900" y="4895850"/>
            <a:ext cx="3384550" cy="477838"/>
            <a:chOff x="3016" y="2449"/>
            <a:chExt cx="2132" cy="301"/>
          </a:xfrm>
        </p:grpSpPr>
        <p:graphicFrame>
          <p:nvGraphicFramePr>
            <p:cNvPr id="47124" name="Object 4"/>
            <p:cNvGraphicFramePr>
              <a:graphicFrameLocks noChangeAspect="1"/>
            </p:cNvGraphicFramePr>
            <p:nvPr/>
          </p:nvGraphicFramePr>
          <p:xfrm>
            <a:off x="3016" y="2449"/>
            <a:ext cx="269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767" name="公式" r:id="rId15" imgW="203112" imgH="228501" progId="Equation.3">
                    <p:embed/>
                  </p:oleObj>
                </mc:Choice>
                <mc:Fallback>
                  <p:oleObj name="公式" r:id="rId15" imgW="203112" imgH="228501" progId="Equation.3">
                    <p:embed/>
                    <p:pic>
                      <p:nvPicPr>
                        <p:cNvPr id="4712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2449"/>
                          <a:ext cx="269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5" name="Oval 21"/>
            <p:cNvSpPr>
              <a:spLocks noChangeArrowheads="1"/>
            </p:cNvSpPr>
            <p:nvPr/>
          </p:nvSpPr>
          <p:spPr bwMode="auto">
            <a:xfrm>
              <a:off x="3443" y="2577"/>
              <a:ext cx="90" cy="9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7126" name="Oval 22"/>
            <p:cNvSpPr>
              <a:spLocks noChangeArrowheads="1"/>
            </p:cNvSpPr>
            <p:nvPr/>
          </p:nvSpPr>
          <p:spPr bwMode="auto">
            <a:xfrm>
              <a:off x="4849" y="2585"/>
              <a:ext cx="90" cy="9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47127" name="Line 23"/>
            <p:cNvSpPr>
              <a:spLocks noChangeShapeType="1"/>
            </p:cNvSpPr>
            <p:nvPr/>
          </p:nvSpPr>
          <p:spPr bwMode="auto">
            <a:xfrm>
              <a:off x="3288" y="2631"/>
              <a:ext cx="186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555480" name="Group 24"/>
          <p:cNvGrpSpPr>
            <a:grpSpLocks/>
          </p:cNvGrpSpPr>
          <p:nvPr/>
        </p:nvGrpSpPr>
        <p:grpSpPr bwMode="auto">
          <a:xfrm>
            <a:off x="144264" y="4725144"/>
            <a:ext cx="4500563" cy="1989137"/>
            <a:chOff x="0" y="3067"/>
            <a:chExt cx="2835" cy="1253"/>
          </a:xfrm>
        </p:grpSpPr>
        <p:graphicFrame>
          <p:nvGraphicFramePr>
            <p:cNvPr id="47121" name="Object 25"/>
            <p:cNvGraphicFramePr>
              <a:graphicFrameLocks noChangeAspect="1"/>
            </p:cNvGraphicFramePr>
            <p:nvPr/>
          </p:nvGraphicFramePr>
          <p:xfrm>
            <a:off x="612" y="3667"/>
            <a:ext cx="2152" cy="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768" name="公式" r:id="rId17" imgW="1600200" imgH="431800" progId="Equation.3">
                    <p:embed/>
                  </p:oleObj>
                </mc:Choice>
                <mc:Fallback>
                  <p:oleObj name="公式" r:id="rId17" imgW="1600200" imgH="431800" progId="Equation.3">
                    <p:embed/>
                    <p:pic>
                      <p:nvPicPr>
                        <p:cNvPr id="47121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3667"/>
                          <a:ext cx="2152" cy="5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22" name="Object 26"/>
            <p:cNvGraphicFramePr>
              <a:graphicFrameLocks noChangeAspect="1"/>
            </p:cNvGraphicFramePr>
            <p:nvPr/>
          </p:nvGraphicFramePr>
          <p:xfrm>
            <a:off x="204" y="3067"/>
            <a:ext cx="2132" cy="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769" name="公式" r:id="rId19" imgW="1587500" imgH="431800" progId="Equation.3">
                    <p:embed/>
                  </p:oleObj>
                </mc:Choice>
                <mc:Fallback>
                  <p:oleObj name="公式" r:id="rId19" imgW="1587500" imgH="431800" progId="Equation.3">
                    <p:embed/>
                    <p:pic>
                      <p:nvPicPr>
                        <p:cNvPr id="47122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" y="3067"/>
                          <a:ext cx="2132" cy="5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3" name="Rectangle 27"/>
            <p:cNvSpPr>
              <a:spLocks noChangeArrowheads="1"/>
            </p:cNvSpPr>
            <p:nvPr/>
          </p:nvSpPr>
          <p:spPr bwMode="auto">
            <a:xfrm>
              <a:off x="0" y="3067"/>
              <a:ext cx="2835" cy="1253"/>
            </a:xfrm>
            <a:prstGeom prst="rect">
              <a:avLst/>
            </a:prstGeom>
            <a:noFill/>
            <a:ln w="57150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</p:grpSp>
      <p:grpSp>
        <p:nvGrpSpPr>
          <p:cNvPr id="1555484" name="Group 28"/>
          <p:cNvGrpSpPr>
            <a:grpSpLocks/>
          </p:cNvGrpSpPr>
          <p:nvPr/>
        </p:nvGrpSpPr>
        <p:grpSpPr bwMode="auto">
          <a:xfrm>
            <a:off x="5608638" y="2678111"/>
            <a:ext cx="2089150" cy="1833561"/>
            <a:chOff x="3520" y="1687"/>
            <a:chExt cx="1316" cy="1155"/>
          </a:xfrm>
        </p:grpSpPr>
        <p:sp>
          <p:nvSpPr>
            <p:cNvPr id="47118" name="Text Box 29"/>
            <p:cNvSpPr txBox="1">
              <a:spLocks noChangeArrowheads="1"/>
            </p:cNvSpPr>
            <p:nvPr/>
          </p:nvSpPr>
          <p:spPr bwMode="auto">
            <a:xfrm>
              <a:off x="3598" y="1687"/>
              <a:ext cx="1238" cy="333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带隙：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2|</a:t>
              </a: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V</a:t>
              </a:r>
              <a:r>
                <a:rPr kumimoji="0" lang="en-US" altLang="zh-CN" sz="2800" b="1" i="1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n</a:t>
              </a: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|</a:t>
              </a:r>
            </a:p>
          </p:txBody>
        </p:sp>
        <p:sp>
          <p:nvSpPr>
            <p:cNvPr id="47119" name="Line 30"/>
            <p:cNvSpPr>
              <a:spLocks noChangeShapeType="1"/>
            </p:cNvSpPr>
            <p:nvPr/>
          </p:nvSpPr>
          <p:spPr bwMode="auto">
            <a:xfrm flipH="1">
              <a:off x="3520" y="2024"/>
              <a:ext cx="539" cy="8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47120" name="Line 31"/>
            <p:cNvSpPr>
              <a:spLocks noChangeShapeType="1"/>
            </p:cNvSpPr>
            <p:nvPr/>
          </p:nvSpPr>
          <p:spPr bwMode="auto">
            <a:xfrm>
              <a:off x="4377" y="2024"/>
              <a:ext cx="459" cy="80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80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70" name="Group 2"/>
          <p:cNvGrpSpPr>
            <a:grpSpLocks/>
          </p:cNvGrpSpPr>
          <p:nvPr/>
        </p:nvGrpSpPr>
        <p:grpSpPr bwMode="auto">
          <a:xfrm>
            <a:off x="304800" y="2036763"/>
            <a:ext cx="3022600" cy="3001962"/>
            <a:chOff x="192" y="1173"/>
            <a:chExt cx="1904" cy="1891"/>
          </a:xfrm>
        </p:grpSpPr>
        <p:grpSp>
          <p:nvGrpSpPr>
            <p:cNvPr id="58498" name="Group 3"/>
            <p:cNvGrpSpPr>
              <a:grpSpLocks/>
            </p:cNvGrpSpPr>
            <p:nvPr/>
          </p:nvGrpSpPr>
          <p:grpSpPr bwMode="auto">
            <a:xfrm>
              <a:off x="192" y="1173"/>
              <a:ext cx="1352" cy="1891"/>
              <a:chOff x="176" y="2069"/>
              <a:chExt cx="1352" cy="1891"/>
            </a:xfrm>
          </p:grpSpPr>
          <p:sp>
            <p:nvSpPr>
              <p:cNvPr id="58500" name="Rectangle 4"/>
              <p:cNvSpPr>
                <a:spLocks noChangeArrowheads="1"/>
              </p:cNvSpPr>
              <p:nvPr/>
            </p:nvSpPr>
            <p:spPr bwMode="auto">
              <a:xfrm>
                <a:off x="176" y="2320"/>
                <a:ext cx="1352" cy="1336"/>
              </a:xfrm>
              <a:prstGeom prst="rect">
                <a:avLst/>
              </a:prstGeom>
              <a:gradFill rotWithShape="0">
                <a:gsLst>
                  <a:gs pos="0">
                    <a:srgbClr val="FFCCFF"/>
                  </a:gs>
                  <a:gs pos="50000">
                    <a:srgbClr val="FFFFFF"/>
                  </a:gs>
                  <a:gs pos="100000">
                    <a:srgbClr val="FF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graphicFrame>
            <p:nvGraphicFramePr>
              <p:cNvPr id="58501" name="Object 5"/>
              <p:cNvGraphicFramePr>
                <a:graphicFrameLocks noChangeAspect="1"/>
              </p:cNvGraphicFramePr>
              <p:nvPr/>
            </p:nvGraphicFramePr>
            <p:xfrm>
              <a:off x="176" y="2424"/>
              <a:ext cx="1344" cy="6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419" name="公式" r:id="rId3" imgW="889000" imgH="419100" progId="Equation.3">
                      <p:embed/>
                    </p:oleObj>
                  </mc:Choice>
                  <mc:Fallback>
                    <p:oleObj name="公式" r:id="rId3" imgW="889000" imgH="419100" progId="Equation.3">
                      <p:embed/>
                      <p:pic>
                        <p:nvPicPr>
                          <p:cNvPr id="58501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" y="2424"/>
                            <a:ext cx="1344" cy="6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8502" name="Line 6"/>
              <p:cNvSpPr>
                <a:spLocks noChangeShapeType="1"/>
              </p:cNvSpPr>
              <p:nvPr/>
            </p:nvSpPr>
            <p:spPr bwMode="auto">
              <a:xfrm>
                <a:off x="1354" y="267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8503" name="Text Box 7"/>
              <p:cNvSpPr txBox="1">
                <a:spLocks noChangeArrowheads="1"/>
              </p:cNvSpPr>
              <p:nvPr/>
            </p:nvSpPr>
            <p:spPr bwMode="auto">
              <a:xfrm>
                <a:off x="378" y="3672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504" name="Rectangle 8"/>
              <p:cNvSpPr>
                <a:spLocks noChangeArrowheads="1"/>
              </p:cNvSpPr>
              <p:nvPr/>
            </p:nvSpPr>
            <p:spPr bwMode="auto">
              <a:xfrm>
                <a:off x="260" y="2069"/>
                <a:ext cx="117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零次近似解  </a:t>
                </a:r>
              </a:p>
            </p:txBody>
          </p:sp>
          <p:graphicFrame>
            <p:nvGraphicFramePr>
              <p:cNvPr id="58505" name="Object 9"/>
              <p:cNvGraphicFramePr>
                <a:graphicFrameLocks noChangeAspect="1"/>
              </p:cNvGraphicFramePr>
              <p:nvPr/>
            </p:nvGraphicFramePr>
            <p:xfrm>
              <a:off x="198" y="3064"/>
              <a:ext cx="1287" cy="5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420" name="Equation" r:id="rId5" imgW="939392" imgH="393529" progId="Equation.3">
                      <p:embed/>
                    </p:oleObj>
                  </mc:Choice>
                  <mc:Fallback>
                    <p:oleObj name="Equation" r:id="rId5" imgW="939392" imgH="393529" progId="Equation.3">
                      <p:embed/>
                      <p:pic>
                        <p:nvPicPr>
                          <p:cNvPr id="58505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8" y="3064"/>
                            <a:ext cx="1287" cy="5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8499" name="Line 10"/>
            <p:cNvSpPr>
              <a:spLocks noChangeShapeType="1"/>
            </p:cNvSpPr>
            <p:nvPr/>
          </p:nvSpPr>
          <p:spPr bwMode="auto">
            <a:xfrm flipH="1" flipV="1">
              <a:off x="1512" y="2208"/>
              <a:ext cx="584" cy="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58371" name="Rectangle 11"/>
          <p:cNvSpPr>
            <a:spLocks noChangeArrowheads="1"/>
          </p:cNvSpPr>
          <p:nvPr/>
        </p:nvSpPr>
        <p:spPr bwMode="auto">
          <a:xfrm>
            <a:off x="6226175" y="4284663"/>
            <a:ext cx="1139825" cy="2667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58372" name="Line 12"/>
          <p:cNvSpPr>
            <a:spLocks noChangeShapeType="1"/>
          </p:cNvSpPr>
          <p:nvPr/>
        </p:nvSpPr>
        <p:spPr bwMode="auto">
          <a:xfrm>
            <a:off x="4910138" y="2038350"/>
            <a:ext cx="0" cy="35925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73" name="Text Box 13"/>
          <p:cNvSpPr txBox="1">
            <a:spLocks noChangeArrowheads="1"/>
          </p:cNvSpPr>
          <p:nvPr/>
        </p:nvSpPr>
        <p:spPr bwMode="auto">
          <a:xfrm>
            <a:off x="4954588" y="1916113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1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E(k)</a:t>
            </a:r>
          </a:p>
        </p:txBody>
      </p:sp>
      <p:sp>
        <p:nvSpPr>
          <p:cNvPr id="58374" name="Line 14"/>
          <p:cNvSpPr>
            <a:spLocks noChangeShapeType="1"/>
          </p:cNvSpPr>
          <p:nvPr/>
        </p:nvSpPr>
        <p:spPr bwMode="auto">
          <a:xfrm flipH="1">
            <a:off x="4438650" y="23288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75" name="Line 15"/>
          <p:cNvSpPr>
            <a:spLocks noChangeShapeType="1"/>
          </p:cNvSpPr>
          <p:nvPr/>
        </p:nvSpPr>
        <p:spPr bwMode="auto">
          <a:xfrm flipH="1">
            <a:off x="3994150" y="23161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76" name="Line 16"/>
          <p:cNvSpPr>
            <a:spLocks noChangeShapeType="1"/>
          </p:cNvSpPr>
          <p:nvPr/>
        </p:nvSpPr>
        <p:spPr bwMode="auto">
          <a:xfrm flipH="1">
            <a:off x="3575050" y="23415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77" name="Line 17"/>
          <p:cNvSpPr>
            <a:spLocks noChangeShapeType="1"/>
          </p:cNvSpPr>
          <p:nvPr/>
        </p:nvSpPr>
        <p:spPr bwMode="auto">
          <a:xfrm>
            <a:off x="5346700" y="23542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78" name="Line 18"/>
          <p:cNvSpPr>
            <a:spLocks noChangeShapeType="1"/>
          </p:cNvSpPr>
          <p:nvPr/>
        </p:nvSpPr>
        <p:spPr bwMode="auto">
          <a:xfrm>
            <a:off x="5778500" y="23415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79" name="Line 19"/>
          <p:cNvSpPr>
            <a:spLocks noChangeShapeType="1"/>
          </p:cNvSpPr>
          <p:nvPr/>
        </p:nvSpPr>
        <p:spPr bwMode="auto">
          <a:xfrm>
            <a:off x="6223000" y="23669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80" name="Rectangle 20"/>
          <p:cNvSpPr>
            <a:spLocks noChangeArrowheads="1"/>
          </p:cNvSpPr>
          <p:nvPr/>
        </p:nvSpPr>
        <p:spPr bwMode="auto">
          <a:xfrm>
            <a:off x="5378450" y="5376863"/>
            <a:ext cx="1952625" cy="8255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58381" name="Rectangle 21"/>
          <p:cNvSpPr>
            <a:spLocks noChangeArrowheads="1"/>
          </p:cNvSpPr>
          <p:nvPr/>
        </p:nvSpPr>
        <p:spPr bwMode="auto">
          <a:xfrm>
            <a:off x="5857875" y="4957763"/>
            <a:ext cx="1495425" cy="1651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58382" name="Rectangle 22"/>
          <p:cNvSpPr>
            <a:spLocks noChangeArrowheads="1"/>
          </p:cNvSpPr>
          <p:nvPr/>
        </p:nvSpPr>
        <p:spPr bwMode="auto">
          <a:xfrm>
            <a:off x="6643688" y="3433763"/>
            <a:ext cx="773112" cy="382587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58383" name="Line 23"/>
          <p:cNvSpPr>
            <a:spLocks noChangeShapeType="1"/>
          </p:cNvSpPr>
          <p:nvPr/>
        </p:nvSpPr>
        <p:spPr bwMode="auto">
          <a:xfrm>
            <a:off x="5403850" y="5376863"/>
            <a:ext cx="1920875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84" name="Line 24"/>
          <p:cNvSpPr>
            <a:spLocks noChangeShapeType="1"/>
          </p:cNvSpPr>
          <p:nvPr/>
        </p:nvSpPr>
        <p:spPr bwMode="auto">
          <a:xfrm>
            <a:off x="5365750" y="5465763"/>
            <a:ext cx="1920875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85" name="Line 25"/>
          <p:cNvSpPr>
            <a:spLocks noChangeShapeType="1"/>
          </p:cNvSpPr>
          <p:nvPr/>
        </p:nvSpPr>
        <p:spPr bwMode="auto">
          <a:xfrm>
            <a:off x="5794375" y="5122863"/>
            <a:ext cx="1571625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86" name="Line 26"/>
          <p:cNvSpPr>
            <a:spLocks noChangeShapeType="1"/>
          </p:cNvSpPr>
          <p:nvPr/>
        </p:nvSpPr>
        <p:spPr bwMode="auto">
          <a:xfrm flipV="1">
            <a:off x="5911850" y="4957763"/>
            <a:ext cx="1447800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87" name="Line 27"/>
          <p:cNvSpPr>
            <a:spLocks noChangeShapeType="1"/>
          </p:cNvSpPr>
          <p:nvPr/>
        </p:nvSpPr>
        <p:spPr bwMode="auto">
          <a:xfrm>
            <a:off x="6648450" y="3802063"/>
            <a:ext cx="736600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88" name="Line 28"/>
          <p:cNvSpPr>
            <a:spLocks noChangeShapeType="1"/>
          </p:cNvSpPr>
          <p:nvPr/>
        </p:nvSpPr>
        <p:spPr bwMode="auto">
          <a:xfrm flipV="1">
            <a:off x="6686550" y="3446463"/>
            <a:ext cx="711200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89" name="Freeform 29"/>
          <p:cNvSpPr>
            <a:spLocks/>
          </p:cNvSpPr>
          <p:nvPr/>
        </p:nvSpPr>
        <p:spPr bwMode="auto">
          <a:xfrm>
            <a:off x="5765800" y="4551363"/>
            <a:ext cx="431800" cy="406400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90" name="Freeform 30"/>
          <p:cNvSpPr>
            <a:spLocks/>
          </p:cNvSpPr>
          <p:nvPr/>
        </p:nvSpPr>
        <p:spPr bwMode="auto">
          <a:xfrm>
            <a:off x="6200775" y="3802063"/>
            <a:ext cx="441325" cy="473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91" name="Freeform 31"/>
          <p:cNvSpPr>
            <a:spLocks/>
          </p:cNvSpPr>
          <p:nvPr/>
        </p:nvSpPr>
        <p:spPr bwMode="auto">
          <a:xfrm flipH="1" flipV="1">
            <a:off x="6661150" y="2722563"/>
            <a:ext cx="301625" cy="727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92" name="Line 32"/>
          <p:cNvSpPr>
            <a:spLocks noChangeShapeType="1"/>
          </p:cNvSpPr>
          <p:nvPr/>
        </p:nvSpPr>
        <p:spPr bwMode="auto">
          <a:xfrm>
            <a:off x="6642100" y="23796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93" name="Freeform 33"/>
          <p:cNvSpPr>
            <a:spLocks/>
          </p:cNvSpPr>
          <p:nvPr/>
        </p:nvSpPr>
        <p:spPr bwMode="auto">
          <a:xfrm flipH="1">
            <a:off x="3619500" y="4475163"/>
            <a:ext cx="431800" cy="406400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94" name="Freeform 34"/>
          <p:cNvSpPr>
            <a:spLocks/>
          </p:cNvSpPr>
          <p:nvPr/>
        </p:nvSpPr>
        <p:spPr bwMode="auto">
          <a:xfrm flipH="1">
            <a:off x="3140075" y="3789363"/>
            <a:ext cx="441325" cy="473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95" name="Freeform 35"/>
          <p:cNvSpPr>
            <a:spLocks/>
          </p:cNvSpPr>
          <p:nvPr/>
        </p:nvSpPr>
        <p:spPr bwMode="auto">
          <a:xfrm flipV="1">
            <a:off x="2813050" y="2697163"/>
            <a:ext cx="301625" cy="727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96" name="Line 36"/>
          <p:cNvSpPr>
            <a:spLocks noChangeShapeType="1"/>
          </p:cNvSpPr>
          <p:nvPr/>
        </p:nvSpPr>
        <p:spPr bwMode="auto">
          <a:xfrm flipH="1">
            <a:off x="3130550" y="2341563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97" name="Line 37"/>
          <p:cNvSpPr>
            <a:spLocks noChangeShapeType="1"/>
          </p:cNvSpPr>
          <p:nvPr/>
        </p:nvSpPr>
        <p:spPr bwMode="auto">
          <a:xfrm>
            <a:off x="6153150" y="4551363"/>
            <a:ext cx="1206500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398" name="Line 38"/>
          <p:cNvSpPr>
            <a:spLocks noChangeShapeType="1"/>
          </p:cNvSpPr>
          <p:nvPr/>
        </p:nvSpPr>
        <p:spPr bwMode="auto">
          <a:xfrm>
            <a:off x="6229350" y="4284663"/>
            <a:ext cx="1117600" cy="0"/>
          </a:xfrm>
          <a:prstGeom prst="line">
            <a:avLst/>
          </a:prstGeom>
          <a:noFill/>
          <a:ln w="3175">
            <a:solidFill>
              <a:srgbClr val="0033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pSp>
        <p:nvGrpSpPr>
          <p:cNvPr id="58399" name="Group 39"/>
          <p:cNvGrpSpPr>
            <a:grpSpLocks/>
          </p:cNvGrpSpPr>
          <p:nvPr/>
        </p:nvGrpSpPr>
        <p:grpSpPr bwMode="auto">
          <a:xfrm>
            <a:off x="7454900" y="2763838"/>
            <a:ext cx="1689100" cy="2962275"/>
            <a:chOff x="4696" y="1741"/>
            <a:chExt cx="1064" cy="1866"/>
          </a:xfrm>
        </p:grpSpPr>
        <p:grpSp>
          <p:nvGrpSpPr>
            <p:cNvPr id="58439" name="Group 40"/>
            <p:cNvGrpSpPr>
              <a:grpSpLocks/>
            </p:cNvGrpSpPr>
            <p:nvPr/>
          </p:nvGrpSpPr>
          <p:grpSpPr bwMode="auto">
            <a:xfrm>
              <a:off x="4704" y="3461"/>
              <a:ext cx="825" cy="60"/>
              <a:chOff x="3360" y="2918"/>
              <a:chExt cx="720" cy="149"/>
            </a:xfrm>
          </p:grpSpPr>
          <p:sp>
            <p:nvSpPr>
              <p:cNvPr id="58494" name="Line 41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8495" name="Line 42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8496" name="Line 43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8497" name="Line 44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grpSp>
          <p:nvGrpSpPr>
            <p:cNvPr id="58440" name="Group 45"/>
            <p:cNvGrpSpPr>
              <a:grpSpLocks/>
            </p:cNvGrpSpPr>
            <p:nvPr/>
          </p:nvGrpSpPr>
          <p:grpSpPr bwMode="auto">
            <a:xfrm>
              <a:off x="4696" y="3245"/>
              <a:ext cx="825" cy="142"/>
              <a:chOff x="3120" y="3000"/>
              <a:chExt cx="720" cy="120"/>
            </a:xfrm>
          </p:grpSpPr>
          <p:grpSp>
            <p:nvGrpSpPr>
              <p:cNvPr id="58484" name="Group 46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58490" name="Line 47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91" name="Line 48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92" name="Line 49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93" name="Line 50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58485" name="Group 51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58486" name="Line 52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87" name="Line 53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88" name="Line 54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89" name="Line 55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grpSp>
          <p:nvGrpSpPr>
            <p:cNvPr id="58441" name="Group 56"/>
            <p:cNvGrpSpPr>
              <a:grpSpLocks/>
            </p:cNvGrpSpPr>
            <p:nvPr/>
          </p:nvGrpSpPr>
          <p:grpSpPr bwMode="auto">
            <a:xfrm>
              <a:off x="4712" y="2886"/>
              <a:ext cx="825" cy="215"/>
              <a:chOff x="3120" y="3000"/>
              <a:chExt cx="720" cy="120"/>
            </a:xfrm>
          </p:grpSpPr>
          <p:grpSp>
            <p:nvGrpSpPr>
              <p:cNvPr id="58474" name="Group 57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58480" name="Line 58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81" name="Line 59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82" name="Line 60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83" name="Line 61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58475" name="Group 62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58476" name="Line 63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77" name="Line 64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78" name="Line 65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79" name="Line 66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grpSp>
          <p:nvGrpSpPr>
            <p:cNvPr id="58442" name="Group 67"/>
            <p:cNvGrpSpPr>
              <a:grpSpLocks/>
            </p:cNvGrpSpPr>
            <p:nvPr/>
          </p:nvGrpSpPr>
          <p:grpSpPr bwMode="auto">
            <a:xfrm>
              <a:off x="4714" y="2413"/>
              <a:ext cx="825" cy="254"/>
              <a:chOff x="3120" y="3000"/>
              <a:chExt cx="720" cy="120"/>
            </a:xfrm>
          </p:grpSpPr>
          <p:grpSp>
            <p:nvGrpSpPr>
              <p:cNvPr id="58464" name="Group 68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58470" name="Line 69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71" name="Line 70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72" name="Line 71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73" name="Line 72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58465" name="Group 73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58466" name="Line 74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67" name="Line 75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68" name="Line 76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69" name="Line 77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58443" name="Text Box 78"/>
            <p:cNvSpPr txBox="1">
              <a:spLocks noChangeArrowheads="1"/>
            </p:cNvSpPr>
            <p:nvPr/>
          </p:nvSpPr>
          <p:spPr bwMode="auto">
            <a:xfrm>
              <a:off x="5519" y="3357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8444" name="Text Box 79"/>
            <p:cNvSpPr txBox="1">
              <a:spLocks noChangeArrowheads="1"/>
            </p:cNvSpPr>
            <p:nvPr/>
          </p:nvSpPr>
          <p:spPr bwMode="auto">
            <a:xfrm>
              <a:off x="5519" y="3184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58445" name="Text Box 80"/>
            <p:cNvSpPr txBox="1">
              <a:spLocks noChangeArrowheads="1"/>
            </p:cNvSpPr>
            <p:nvPr/>
          </p:nvSpPr>
          <p:spPr bwMode="auto">
            <a:xfrm>
              <a:off x="5527" y="2886"/>
              <a:ext cx="22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8446" name="Text Box 81"/>
            <p:cNvSpPr txBox="1">
              <a:spLocks noChangeArrowheads="1"/>
            </p:cNvSpPr>
            <p:nvPr/>
          </p:nvSpPr>
          <p:spPr bwMode="auto">
            <a:xfrm>
              <a:off x="5519" y="2441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grpSp>
          <p:nvGrpSpPr>
            <p:cNvPr id="58447" name="Group 82"/>
            <p:cNvGrpSpPr>
              <a:grpSpLocks/>
            </p:cNvGrpSpPr>
            <p:nvPr/>
          </p:nvGrpSpPr>
          <p:grpSpPr bwMode="auto">
            <a:xfrm>
              <a:off x="4706" y="1741"/>
              <a:ext cx="825" cy="398"/>
              <a:chOff x="3120" y="3000"/>
              <a:chExt cx="720" cy="120"/>
            </a:xfrm>
          </p:grpSpPr>
          <p:grpSp>
            <p:nvGrpSpPr>
              <p:cNvPr id="58454" name="Group 83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58460" name="Line 84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61" name="Line 85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62" name="Line 86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63" name="Line 87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58455" name="Group 88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58456" name="Line 89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57" name="Line 90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58" name="Line 91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59" name="Line 92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58448" name="Text Box 93"/>
            <p:cNvSpPr txBox="1">
              <a:spLocks noChangeArrowheads="1"/>
            </p:cNvSpPr>
            <p:nvPr/>
          </p:nvSpPr>
          <p:spPr bwMode="auto">
            <a:xfrm>
              <a:off x="5535" y="1841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grpSp>
          <p:nvGrpSpPr>
            <p:cNvPr id="58449" name="Group 94"/>
            <p:cNvGrpSpPr>
              <a:grpSpLocks/>
            </p:cNvGrpSpPr>
            <p:nvPr/>
          </p:nvGrpSpPr>
          <p:grpSpPr bwMode="auto">
            <a:xfrm>
              <a:off x="4696" y="3477"/>
              <a:ext cx="825" cy="60"/>
              <a:chOff x="3360" y="2918"/>
              <a:chExt cx="720" cy="149"/>
            </a:xfrm>
          </p:grpSpPr>
          <p:sp>
            <p:nvSpPr>
              <p:cNvPr id="58450" name="Line 95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8451" name="Line 96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8452" name="Line 97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58453" name="Line 98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grpSp>
        <p:nvGrpSpPr>
          <p:cNvPr id="58400" name="Group 99"/>
          <p:cNvGrpSpPr>
            <a:grpSpLocks/>
          </p:cNvGrpSpPr>
          <p:nvPr/>
        </p:nvGrpSpPr>
        <p:grpSpPr bwMode="auto">
          <a:xfrm>
            <a:off x="2724150" y="4851400"/>
            <a:ext cx="4397375" cy="1373188"/>
            <a:chOff x="1716" y="3056"/>
            <a:chExt cx="2770" cy="865"/>
          </a:xfrm>
        </p:grpSpPr>
        <p:sp>
          <p:nvSpPr>
            <p:cNvPr id="58425" name="Arc 100"/>
            <p:cNvSpPr>
              <a:spLocks/>
            </p:cNvSpPr>
            <p:nvPr/>
          </p:nvSpPr>
          <p:spPr bwMode="auto">
            <a:xfrm rot="7956492">
              <a:off x="2823" y="3102"/>
              <a:ext cx="587" cy="495"/>
            </a:xfrm>
            <a:custGeom>
              <a:avLst/>
              <a:gdLst>
                <a:gd name="T0" fmla="*/ 0 w 21314"/>
                <a:gd name="T1" fmla="*/ 0 h 20411"/>
                <a:gd name="T2" fmla="*/ 0 w 21314"/>
                <a:gd name="T3" fmla="*/ 0 h 20411"/>
                <a:gd name="T4" fmla="*/ 0 w 21314"/>
                <a:gd name="T5" fmla="*/ 0 h 204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14" h="20411" fill="none" extrusionOk="0">
                  <a:moveTo>
                    <a:pt x="7067" y="-1"/>
                  </a:moveTo>
                  <a:cubicBezTo>
                    <a:pt x="14559" y="2593"/>
                    <a:pt x="20027" y="9083"/>
                    <a:pt x="21313" y="16907"/>
                  </a:cubicBezTo>
                </a:path>
                <a:path w="21314" h="20411" stroke="0" extrusionOk="0">
                  <a:moveTo>
                    <a:pt x="7067" y="-1"/>
                  </a:moveTo>
                  <a:cubicBezTo>
                    <a:pt x="14559" y="2593"/>
                    <a:pt x="20027" y="9083"/>
                    <a:pt x="21313" y="16907"/>
                  </a:cubicBezTo>
                  <a:lnTo>
                    <a:pt x="0" y="20411"/>
                  </a:lnTo>
                  <a:lnTo>
                    <a:pt x="7067" y="-1"/>
                  </a:lnTo>
                  <a:close/>
                </a:path>
              </a:pathLst>
            </a:custGeom>
            <a:noFill/>
            <a:ln w="38100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26" name="Text Box 101"/>
            <p:cNvSpPr txBox="1">
              <a:spLocks noChangeArrowheads="1"/>
            </p:cNvSpPr>
            <p:nvPr/>
          </p:nvSpPr>
          <p:spPr bwMode="auto">
            <a:xfrm>
              <a:off x="2991" y="356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graphicFrame>
          <p:nvGraphicFramePr>
            <p:cNvPr id="58427" name="Object 102"/>
            <p:cNvGraphicFramePr>
              <a:graphicFrameLocks noChangeAspect="1"/>
            </p:cNvGraphicFramePr>
            <p:nvPr/>
          </p:nvGraphicFramePr>
          <p:xfrm>
            <a:off x="3224" y="3532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21" name="Equation" r:id="rId7" imgW="228501" imgH="393529" progId="Equation.3">
                    <p:embed/>
                  </p:oleObj>
                </mc:Choice>
                <mc:Fallback>
                  <p:oleObj name="Equation" r:id="rId7" imgW="228501" imgH="393529" progId="Equation.3">
                    <p:embed/>
                    <p:pic>
                      <p:nvPicPr>
                        <p:cNvPr id="58427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4" y="3532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28" name="Object 103"/>
            <p:cNvGraphicFramePr>
              <a:graphicFrameLocks noChangeAspect="1"/>
            </p:cNvGraphicFramePr>
            <p:nvPr/>
          </p:nvGraphicFramePr>
          <p:xfrm>
            <a:off x="3503" y="3532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22" name="Equation" r:id="rId9" imgW="228501" imgH="393529" progId="Equation.3">
                    <p:embed/>
                  </p:oleObj>
                </mc:Choice>
                <mc:Fallback>
                  <p:oleObj name="Equation" r:id="rId9" imgW="228501" imgH="393529" progId="Equation.3">
                    <p:embed/>
                    <p:pic>
                      <p:nvPicPr>
                        <p:cNvPr id="58428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3" y="3532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29" name="Object 104"/>
            <p:cNvGraphicFramePr>
              <a:graphicFrameLocks noChangeAspect="1"/>
            </p:cNvGraphicFramePr>
            <p:nvPr/>
          </p:nvGraphicFramePr>
          <p:xfrm>
            <a:off x="3807" y="3532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23" name="Equation" r:id="rId11" imgW="228501" imgH="393529" progId="Equation.3">
                    <p:embed/>
                  </p:oleObj>
                </mc:Choice>
                <mc:Fallback>
                  <p:oleObj name="Equation" r:id="rId11" imgW="228501" imgH="393529" progId="Equation.3">
                    <p:embed/>
                    <p:pic>
                      <p:nvPicPr>
                        <p:cNvPr id="58429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7" y="3532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30" name="Object 105"/>
            <p:cNvGraphicFramePr>
              <a:graphicFrameLocks noChangeAspect="1"/>
            </p:cNvGraphicFramePr>
            <p:nvPr/>
          </p:nvGraphicFramePr>
          <p:xfrm>
            <a:off x="2610" y="3540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24" name="Equation" r:id="rId13" imgW="342751" imgH="393529" progId="Equation.3">
                    <p:embed/>
                  </p:oleObj>
                </mc:Choice>
                <mc:Fallback>
                  <p:oleObj name="Equation" r:id="rId13" imgW="342751" imgH="393529" progId="Equation.3">
                    <p:embed/>
                    <p:pic>
                      <p:nvPicPr>
                        <p:cNvPr id="5843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0" y="3540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31" name="Object 106"/>
            <p:cNvGraphicFramePr>
              <a:graphicFrameLocks noChangeAspect="1"/>
            </p:cNvGraphicFramePr>
            <p:nvPr/>
          </p:nvGraphicFramePr>
          <p:xfrm>
            <a:off x="2314" y="3540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25" name="Equation" r:id="rId15" imgW="342751" imgH="393529" progId="Equation.3">
                    <p:embed/>
                  </p:oleObj>
                </mc:Choice>
                <mc:Fallback>
                  <p:oleObj name="Equation" r:id="rId15" imgW="342751" imgH="393529" progId="Equation.3">
                    <p:embed/>
                    <p:pic>
                      <p:nvPicPr>
                        <p:cNvPr id="58431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4" y="3540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32" name="Object 107"/>
            <p:cNvGraphicFramePr>
              <a:graphicFrameLocks noChangeAspect="1"/>
            </p:cNvGraphicFramePr>
            <p:nvPr/>
          </p:nvGraphicFramePr>
          <p:xfrm>
            <a:off x="1996" y="3548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26" name="Equation" r:id="rId17" imgW="342751" imgH="393529" progId="Equation.3">
                    <p:embed/>
                  </p:oleObj>
                </mc:Choice>
                <mc:Fallback>
                  <p:oleObj name="Equation" r:id="rId17" imgW="342751" imgH="393529" progId="Equation.3">
                    <p:embed/>
                    <p:pic>
                      <p:nvPicPr>
                        <p:cNvPr id="58432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6" y="3548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433" name="Line 108"/>
            <p:cNvSpPr>
              <a:spLocks noChangeShapeType="1"/>
            </p:cNvSpPr>
            <p:nvPr/>
          </p:nvSpPr>
          <p:spPr bwMode="auto">
            <a:xfrm flipV="1">
              <a:off x="1828" y="3532"/>
              <a:ext cx="2658" cy="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34" name="Freeform 109"/>
            <p:cNvSpPr>
              <a:spLocks/>
            </p:cNvSpPr>
            <p:nvPr/>
          </p:nvSpPr>
          <p:spPr bwMode="auto">
            <a:xfrm flipH="1">
              <a:off x="3412" y="3243"/>
              <a:ext cx="131" cy="149"/>
            </a:xfrm>
            <a:custGeom>
              <a:avLst/>
              <a:gdLst>
                <a:gd name="T0" fmla="*/ 0 w 96"/>
                <a:gd name="T1" fmla="*/ 0 h 288"/>
                <a:gd name="T2" fmla="*/ 454 w 96"/>
                <a:gd name="T3" fmla="*/ 11 h 28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6" h="288">
                  <a:moveTo>
                    <a:pt x="0" y="0"/>
                  </a:moveTo>
                  <a:cubicBezTo>
                    <a:pt x="40" y="120"/>
                    <a:pt x="80" y="240"/>
                    <a:pt x="96" y="288"/>
                  </a:cubicBezTo>
                </a:path>
              </a:pathLst>
            </a:custGeom>
            <a:noFill/>
            <a:ln w="12700" cap="flat" cmpd="sng">
              <a:solidFill>
                <a:srgbClr val="800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35" name="Freeform 110"/>
            <p:cNvSpPr>
              <a:spLocks/>
            </p:cNvSpPr>
            <p:nvPr/>
          </p:nvSpPr>
          <p:spPr bwMode="auto">
            <a:xfrm>
              <a:off x="3379" y="3227"/>
              <a:ext cx="253" cy="146"/>
            </a:xfrm>
            <a:custGeom>
              <a:avLst/>
              <a:gdLst>
                <a:gd name="T0" fmla="*/ 10 w 576"/>
                <a:gd name="T1" fmla="*/ 0 h 640"/>
                <a:gd name="T2" fmla="*/ 9 w 576"/>
                <a:gd name="T3" fmla="*/ 0 h 640"/>
                <a:gd name="T4" fmla="*/ 6 w 576"/>
                <a:gd name="T5" fmla="*/ 0 h 640"/>
                <a:gd name="T6" fmla="*/ 2 w 576"/>
                <a:gd name="T7" fmla="*/ 0 h 640"/>
                <a:gd name="T8" fmla="*/ 0 w 576"/>
                <a:gd name="T9" fmla="*/ 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36" name="Freeform 111"/>
            <p:cNvSpPr>
              <a:spLocks/>
            </p:cNvSpPr>
            <p:nvPr/>
          </p:nvSpPr>
          <p:spPr bwMode="auto">
            <a:xfrm flipH="1">
              <a:off x="2547" y="3235"/>
              <a:ext cx="253" cy="146"/>
            </a:xfrm>
            <a:custGeom>
              <a:avLst/>
              <a:gdLst>
                <a:gd name="T0" fmla="*/ 10 w 576"/>
                <a:gd name="T1" fmla="*/ 0 h 640"/>
                <a:gd name="T2" fmla="*/ 9 w 576"/>
                <a:gd name="T3" fmla="*/ 0 h 640"/>
                <a:gd name="T4" fmla="*/ 6 w 576"/>
                <a:gd name="T5" fmla="*/ 0 h 640"/>
                <a:gd name="T6" fmla="*/ 2 w 576"/>
                <a:gd name="T7" fmla="*/ 0 h 640"/>
                <a:gd name="T8" fmla="*/ 0 w 576"/>
                <a:gd name="T9" fmla="*/ 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graphicFrame>
          <p:nvGraphicFramePr>
            <p:cNvPr id="58437" name="Object 112"/>
            <p:cNvGraphicFramePr>
              <a:graphicFrameLocks noChangeAspect="1"/>
            </p:cNvGraphicFramePr>
            <p:nvPr/>
          </p:nvGraphicFramePr>
          <p:xfrm>
            <a:off x="4087" y="3524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27" name="Equation" r:id="rId19" imgW="228501" imgH="393529" progId="Equation.3">
                    <p:embed/>
                  </p:oleObj>
                </mc:Choice>
                <mc:Fallback>
                  <p:oleObj name="Equation" r:id="rId19" imgW="228501" imgH="393529" progId="Equation.3">
                    <p:embed/>
                    <p:pic>
                      <p:nvPicPr>
                        <p:cNvPr id="58437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7" y="3524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38" name="Object 113"/>
            <p:cNvGraphicFramePr>
              <a:graphicFrameLocks noChangeAspect="1"/>
            </p:cNvGraphicFramePr>
            <p:nvPr/>
          </p:nvGraphicFramePr>
          <p:xfrm>
            <a:off x="1716" y="3556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28" name="Equation" r:id="rId21" imgW="342751" imgH="393529" progId="Equation.3">
                    <p:embed/>
                  </p:oleObj>
                </mc:Choice>
                <mc:Fallback>
                  <p:oleObj name="Equation" r:id="rId21" imgW="342751" imgH="393529" progId="Equation.3">
                    <p:embed/>
                    <p:pic>
                      <p:nvPicPr>
                        <p:cNvPr id="58438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6" y="3556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401" name="Group 114"/>
          <p:cNvGrpSpPr>
            <a:grpSpLocks/>
          </p:cNvGrpSpPr>
          <p:nvPr/>
        </p:nvGrpSpPr>
        <p:grpSpPr bwMode="auto">
          <a:xfrm>
            <a:off x="6637338" y="3590925"/>
            <a:ext cx="1612900" cy="3101975"/>
            <a:chOff x="4181" y="2152"/>
            <a:chExt cx="1016" cy="1954"/>
          </a:xfrm>
        </p:grpSpPr>
        <p:sp>
          <p:nvSpPr>
            <p:cNvPr id="58420" name="Text Box 115"/>
            <p:cNvSpPr txBox="1">
              <a:spLocks noChangeArrowheads="1"/>
            </p:cNvSpPr>
            <p:nvPr/>
          </p:nvSpPr>
          <p:spPr bwMode="auto">
            <a:xfrm>
              <a:off x="4181" y="3818"/>
              <a:ext cx="10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能隙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(</a:t>
              </a: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禁带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)</a:t>
              </a:r>
            </a:p>
          </p:txBody>
        </p:sp>
        <p:sp>
          <p:nvSpPr>
            <p:cNvPr id="58421" name="Line 116"/>
            <p:cNvSpPr>
              <a:spLocks noChangeShapeType="1"/>
            </p:cNvSpPr>
            <p:nvPr/>
          </p:nvSpPr>
          <p:spPr bwMode="auto">
            <a:xfrm flipH="1" flipV="1">
              <a:off x="4504" y="3296"/>
              <a:ext cx="304" cy="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22" name="Line 117"/>
            <p:cNvSpPr>
              <a:spLocks noChangeShapeType="1"/>
            </p:cNvSpPr>
            <p:nvPr/>
          </p:nvSpPr>
          <p:spPr bwMode="auto">
            <a:xfrm flipH="1" flipV="1">
              <a:off x="4504" y="2152"/>
              <a:ext cx="328" cy="1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23" name="Line 118"/>
            <p:cNvSpPr>
              <a:spLocks noChangeShapeType="1"/>
            </p:cNvSpPr>
            <p:nvPr/>
          </p:nvSpPr>
          <p:spPr bwMode="auto">
            <a:xfrm flipH="1" flipV="1">
              <a:off x="4472" y="2664"/>
              <a:ext cx="360" cy="1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24" name="Line 119"/>
            <p:cNvSpPr>
              <a:spLocks noChangeShapeType="1"/>
            </p:cNvSpPr>
            <p:nvPr/>
          </p:nvSpPr>
          <p:spPr bwMode="auto">
            <a:xfrm flipH="1" flipV="1">
              <a:off x="4416" y="3048"/>
              <a:ext cx="408" cy="7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58402" name="Group 120"/>
          <p:cNvGrpSpPr>
            <a:grpSpLocks/>
          </p:cNvGrpSpPr>
          <p:nvPr/>
        </p:nvGrpSpPr>
        <p:grpSpPr bwMode="auto">
          <a:xfrm>
            <a:off x="7350125" y="2133600"/>
            <a:ext cx="1120775" cy="3413125"/>
            <a:chOff x="4630" y="1234"/>
            <a:chExt cx="706" cy="2150"/>
          </a:xfrm>
        </p:grpSpPr>
        <p:sp>
          <p:nvSpPr>
            <p:cNvPr id="58414" name="Text Box 121"/>
            <p:cNvSpPr txBox="1">
              <a:spLocks noChangeArrowheads="1"/>
            </p:cNvSpPr>
            <p:nvPr/>
          </p:nvSpPr>
          <p:spPr bwMode="auto">
            <a:xfrm>
              <a:off x="4630" y="1234"/>
              <a:ext cx="6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99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</a:rPr>
                <a:t>能带    </a:t>
              </a:r>
            </a:p>
          </p:txBody>
        </p:sp>
        <p:sp>
          <p:nvSpPr>
            <p:cNvPr id="58415" name="Line 122"/>
            <p:cNvSpPr>
              <a:spLocks noChangeShapeType="1"/>
            </p:cNvSpPr>
            <p:nvPr/>
          </p:nvSpPr>
          <p:spPr bwMode="auto">
            <a:xfrm flipH="1">
              <a:off x="4864" y="1512"/>
              <a:ext cx="136" cy="3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16" name="Line 123"/>
            <p:cNvSpPr>
              <a:spLocks noChangeShapeType="1"/>
            </p:cNvSpPr>
            <p:nvPr/>
          </p:nvSpPr>
          <p:spPr bwMode="auto">
            <a:xfrm flipH="1">
              <a:off x="4856" y="1520"/>
              <a:ext cx="136" cy="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17" name="Line 124"/>
            <p:cNvSpPr>
              <a:spLocks noChangeShapeType="1"/>
            </p:cNvSpPr>
            <p:nvPr/>
          </p:nvSpPr>
          <p:spPr bwMode="auto">
            <a:xfrm>
              <a:off x="5000" y="1520"/>
              <a:ext cx="24" cy="1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18" name="Line 125"/>
            <p:cNvSpPr>
              <a:spLocks noChangeShapeType="1"/>
            </p:cNvSpPr>
            <p:nvPr/>
          </p:nvSpPr>
          <p:spPr bwMode="auto">
            <a:xfrm>
              <a:off x="4992" y="1520"/>
              <a:ext cx="168" cy="16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8419" name="Line 126"/>
            <p:cNvSpPr>
              <a:spLocks noChangeShapeType="1"/>
            </p:cNvSpPr>
            <p:nvPr/>
          </p:nvSpPr>
          <p:spPr bwMode="auto">
            <a:xfrm>
              <a:off x="5000" y="1512"/>
              <a:ext cx="336" cy="18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58403" name="Rectangle 2"/>
          <p:cNvSpPr>
            <a:spLocks noRot="1" noChangeArrowheads="1"/>
          </p:cNvSpPr>
          <p:nvPr/>
        </p:nvSpPr>
        <p:spPr bwMode="auto">
          <a:xfrm>
            <a:off x="1439863" y="53975"/>
            <a:ext cx="7019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5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能带与带隙的概念</a:t>
            </a:r>
            <a:br>
              <a:rPr kumimoji="0" lang="zh-CN" altLang="en-US" sz="35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kumimoji="0" lang="zh-CN" altLang="en-US" sz="35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                  </a:t>
            </a:r>
            <a:r>
              <a:rPr kumimoji="0" lang="en-US" altLang="zh-CN" sz="35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</a:rPr>
              <a:t>——</a:t>
            </a:r>
            <a:r>
              <a:rPr kumimoji="0" lang="zh-CN" altLang="en-US" sz="35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扩展布里渊图景</a:t>
            </a:r>
          </a:p>
        </p:txBody>
      </p:sp>
      <p:sp>
        <p:nvSpPr>
          <p:cNvPr id="1520768" name="AutoShape 128"/>
          <p:cNvSpPr>
            <a:spLocks noChangeArrowheads="1"/>
          </p:cNvSpPr>
          <p:nvPr/>
        </p:nvSpPr>
        <p:spPr bwMode="auto">
          <a:xfrm>
            <a:off x="5149850" y="5445125"/>
            <a:ext cx="142875" cy="144463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520769" name="AutoShape 129"/>
          <p:cNvSpPr>
            <a:spLocks noChangeArrowheads="1"/>
          </p:cNvSpPr>
          <p:nvPr/>
        </p:nvSpPr>
        <p:spPr bwMode="auto">
          <a:xfrm>
            <a:off x="5983288" y="4581525"/>
            <a:ext cx="142875" cy="144463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520770" name="AutoShape 130"/>
          <p:cNvSpPr>
            <a:spLocks noChangeArrowheads="1"/>
          </p:cNvSpPr>
          <p:nvPr/>
        </p:nvSpPr>
        <p:spPr bwMode="auto">
          <a:xfrm>
            <a:off x="6804025" y="2781300"/>
            <a:ext cx="142875" cy="144463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520771" name="AutoShape 131"/>
          <p:cNvSpPr>
            <a:spLocks noChangeArrowheads="1"/>
          </p:cNvSpPr>
          <p:nvPr/>
        </p:nvSpPr>
        <p:spPr bwMode="auto">
          <a:xfrm>
            <a:off x="4241800" y="5200650"/>
            <a:ext cx="142875" cy="144463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520772" name="AutoShape 132"/>
          <p:cNvSpPr>
            <a:spLocks noChangeArrowheads="1"/>
          </p:cNvSpPr>
          <p:nvPr/>
        </p:nvSpPr>
        <p:spPr bwMode="auto">
          <a:xfrm>
            <a:off x="3349625" y="4076700"/>
            <a:ext cx="142875" cy="144463"/>
          </a:xfrm>
          <a:prstGeom prst="star5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58409" name="Text Box 133"/>
          <p:cNvSpPr txBox="1">
            <a:spLocks noChangeArrowheads="1"/>
          </p:cNvSpPr>
          <p:nvPr/>
        </p:nvSpPr>
        <p:spPr bwMode="auto">
          <a:xfrm>
            <a:off x="250825" y="4868863"/>
            <a:ext cx="27765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k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与</a:t>
            </a: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k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+</a:t>
            </a: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nG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相互作用</a:t>
            </a:r>
          </a:p>
        </p:txBody>
      </p:sp>
      <p:sp>
        <p:nvSpPr>
          <p:cNvPr id="58410" name="Text Box 134"/>
          <p:cNvSpPr txBox="1">
            <a:spLocks noChangeArrowheads="1"/>
          </p:cNvSpPr>
          <p:nvPr/>
        </p:nvSpPr>
        <p:spPr bwMode="auto">
          <a:xfrm>
            <a:off x="6823075" y="5553075"/>
            <a:ext cx="93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 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(2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anose="02010600030101010101" pitchFamily="2" charset="-122"/>
              </a:rPr>
              <a:t>p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grpSp>
        <p:nvGrpSpPr>
          <p:cNvPr id="58411" name="Group 135"/>
          <p:cNvGrpSpPr>
            <a:grpSpLocks/>
          </p:cNvGrpSpPr>
          <p:nvPr/>
        </p:nvGrpSpPr>
        <p:grpSpPr bwMode="auto">
          <a:xfrm>
            <a:off x="3419475" y="1125538"/>
            <a:ext cx="2447925" cy="779462"/>
            <a:chOff x="2154" y="663"/>
            <a:chExt cx="1542" cy="491"/>
          </a:xfrm>
        </p:grpSpPr>
        <p:graphicFrame>
          <p:nvGraphicFramePr>
            <p:cNvPr id="58412" name="Object 136"/>
            <p:cNvGraphicFramePr>
              <a:graphicFrameLocks noChangeAspect="1"/>
            </p:cNvGraphicFramePr>
            <p:nvPr/>
          </p:nvGraphicFramePr>
          <p:xfrm>
            <a:off x="3061" y="663"/>
            <a:ext cx="635" cy="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429" name="公式" r:id="rId23" imgW="507780" imgH="393529" progId="Equation.3">
                    <p:embed/>
                  </p:oleObj>
                </mc:Choice>
                <mc:Fallback>
                  <p:oleObj name="公式" r:id="rId23" imgW="507780" imgH="393529" progId="Equation.3">
                    <p:embed/>
                    <p:pic>
                      <p:nvPicPr>
                        <p:cNvPr id="58412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663"/>
                          <a:ext cx="635" cy="4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1">
                                <a:gsLst>
                                  <a:gs pos="0">
                                    <a:srgbClr val="FF99FF"/>
                                  </a:gs>
                                  <a:gs pos="50000">
                                    <a:srgbClr val="FFFFFF"/>
                                  </a:gs>
                                  <a:gs pos="100000">
                                    <a:srgbClr val="FF99FF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413" name="Text Box 137"/>
            <p:cNvSpPr txBox="1">
              <a:spLocks noChangeArrowheads="1"/>
            </p:cNvSpPr>
            <p:nvPr/>
          </p:nvSpPr>
          <p:spPr bwMode="auto">
            <a:xfrm>
              <a:off x="2154" y="709"/>
              <a:ext cx="94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倒格矢：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847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8" name="Group 2"/>
          <p:cNvGrpSpPr>
            <a:grpSpLocks/>
          </p:cNvGrpSpPr>
          <p:nvPr/>
        </p:nvGrpSpPr>
        <p:grpSpPr bwMode="auto">
          <a:xfrm>
            <a:off x="304800" y="2085975"/>
            <a:ext cx="3022600" cy="3001963"/>
            <a:chOff x="192" y="1173"/>
            <a:chExt cx="1904" cy="1891"/>
          </a:xfrm>
        </p:grpSpPr>
        <p:grpSp>
          <p:nvGrpSpPr>
            <p:cNvPr id="60560" name="Group 3"/>
            <p:cNvGrpSpPr>
              <a:grpSpLocks/>
            </p:cNvGrpSpPr>
            <p:nvPr/>
          </p:nvGrpSpPr>
          <p:grpSpPr bwMode="auto">
            <a:xfrm>
              <a:off x="192" y="1173"/>
              <a:ext cx="1352" cy="1891"/>
              <a:chOff x="176" y="2069"/>
              <a:chExt cx="1352" cy="1891"/>
            </a:xfrm>
          </p:grpSpPr>
          <p:sp>
            <p:nvSpPr>
              <p:cNvPr id="60562" name="Rectangle 4"/>
              <p:cNvSpPr>
                <a:spLocks noChangeArrowheads="1"/>
              </p:cNvSpPr>
              <p:nvPr/>
            </p:nvSpPr>
            <p:spPr bwMode="auto">
              <a:xfrm>
                <a:off x="176" y="2320"/>
                <a:ext cx="1352" cy="1336"/>
              </a:xfrm>
              <a:prstGeom prst="rect">
                <a:avLst/>
              </a:prstGeom>
              <a:gradFill rotWithShape="0">
                <a:gsLst>
                  <a:gs pos="0">
                    <a:srgbClr val="FFCCFF"/>
                  </a:gs>
                  <a:gs pos="50000">
                    <a:srgbClr val="FFFFFF"/>
                  </a:gs>
                  <a:gs pos="100000">
                    <a:srgbClr val="FF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graphicFrame>
            <p:nvGraphicFramePr>
              <p:cNvPr id="60563" name="Object 5"/>
              <p:cNvGraphicFramePr>
                <a:graphicFrameLocks noChangeAspect="1"/>
              </p:cNvGraphicFramePr>
              <p:nvPr/>
            </p:nvGraphicFramePr>
            <p:xfrm>
              <a:off x="176" y="2424"/>
              <a:ext cx="1344" cy="6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467" name="公式" r:id="rId3" imgW="889000" imgH="419100" progId="Equation.3">
                      <p:embed/>
                    </p:oleObj>
                  </mc:Choice>
                  <mc:Fallback>
                    <p:oleObj name="公式" r:id="rId3" imgW="889000" imgH="419100" progId="Equation.3">
                      <p:embed/>
                      <p:pic>
                        <p:nvPicPr>
                          <p:cNvPr id="60563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" y="2424"/>
                            <a:ext cx="1344" cy="6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0564" name="Line 6"/>
              <p:cNvSpPr>
                <a:spLocks noChangeShapeType="1"/>
              </p:cNvSpPr>
              <p:nvPr/>
            </p:nvSpPr>
            <p:spPr bwMode="auto">
              <a:xfrm>
                <a:off x="1354" y="267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65" name="Text Box 7"/>
              <p:cNvSpPr txBox="1">
                <a:spLocks noChangeArrowheads="1"/>
              </p:cNvSpPr>
              <p:nvPr/>
            </p:nvSpPr>
            <p:spPr bwMode="auto">
              <a:xfrm>
                <a:off x="378" y="3672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566" name="Rectangle 8"/>
              <p:cNvSpPr>
                <a:spLocks noChangeArrowheads="1"/>
              </p:cNvSpPr>
              <p:nvPr/>
            </p:nvSpPr>
            <p:spPr bwMode="auto">
              <a:xfrm>
                <a:off x="260" y="2069"/>
                <a:ext cx="117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零次近似解  </a:t>
                </a:r>
              </a:p>
            </p:txBody>
          </p:sp>
          <p:graphicFrame>
            <p:nvGraphicFramePr>
              <p:cNvPr id="60567" name="Object 9"/>
              <p:cNvGraphicFramePr>
                <a:graphicFrameLocks noChangeAspect="1"/>
              </p:cNvGraphicFramePr>
              <p:nvPr/>
            </p:nvGraphicFramePr>
            <p:xfrm>
              <a:off x="198" y="3064"/>
              <a:ext cx="1287" cy="5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468" name="Equation" r:id="rId5" imgW="939392" imgH="393529" progId="Equation.3">
                      <p:embed/>
                    </p:oleObj>
                  </mc:Choice>
                  <mc:Fallback>
                    <p:oleObj name="Equation" r:id="rId5" imgW="939392" imgH="393529" progId="Equation.3">
                      <p:embed/>
                      <p:pic>
                        <p:nvPicPr>
                          <p:cNvPr id="60567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8" y="3064"/>
                            <a:ext cx="1287" cy="5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0561" name="Line 10"/>
            <p:cNvSpPr>
              <a:spLocks noChangeShapeType="1"/>
            </p:cNvSpPr>
            <p:nvPr/>
          </p:nvSpPr>
          <p:spPr bwMode="auto">
            <a:xfrm flipH="1" flipV="1">
              <a:off x="1512" y="2208"/>
              <a:ext cx="584" cy="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60419" name="Line 11"/>
          <p:cNvSpPr>
            <a:spLocks noChangeShapeType="1"/>
          </p:cNvSpPr>
          <p:nvPr/>
        </p:nvSpPr>
        <p:spPr bwMode="auto">
          <a:xfrm>
            <a:off x="4910138" y="2087563"/>
            <a:ext cx="0" cy="35925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20" name="Arc 12"/>
          <p:cNvSpPr>
            <a:spLocks/>
          </p:cNvSpPr>
          <p:nvPr/>
        </p:nvSpPr>
        <p:spPr bwMode="auto">
          <a:xfrm rot="7956492">
            <a:off x="4481513" y="4973638"/>
            <a:ext cx="931862" cy="785812"/>
          </a:xfrm>
          <a:custGeom>
            <a:avLst/>
            <a:gdLst>
              <a:gd name="T0" fmla="*/ 2147483647 w 21314"/>
              <a:gd name="T1" fmla="*/ 0 h 20411"/>
              <a:gd name="T2" fmla="*/ 2147483647 w 21314"/>
              <a:gd name="T3" fmla="*/ 2147483647 h 20411"/>
              <a:gd name="T4" fmla="*/ 0 w 21314"/>
              <a:gd name="T5" fmla="*/ 2147483647 h 2041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314" h="20411" fill="none" extrusionOk="0">
                <a:moveTo>
                  <a:pt x="7067" y="-1"/>
                </a:moveTo>
                <a:cubicBezTo>
                  <a:pt x="14559" y="2593"/>
                  <a:pt x="20027" y="9083"/>
                  <a:pt x="21313" y="16907"/>
                </a:cubicBezTo>
              </a:path>
              <a:path w="21314" h="20411" stroke="0" extrusionOk="0">
                <a:moveTo>
                  <a:pt x="7067" y="-1"/>
                </a:moveTo>
                <a:cubicBezTo>
                  <a:pt x="14559" y="2593"/>
                  <a:pt x="20027" y="9083"/>
                  <a:pt x="21313" y="16907"/>
                </a:cubicBezTo>
                <a:lnTo>
                  <a:pt x="0" y="20411"/>
                </a:lnTo>
                <a:lnTo>
                  <a:pt x="7067" y="-1"/>
                </a:lnTo>
                <a:close/>
              </a:path>
            </a:pathLst>
          </a:custGeom>
          <a:noFill/>
          <a:ln w="38100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pSp>
        <p:nvGrpSpPr>
          <p:cNvPr id="60421" name="Group 13"/>
          <p:cNvGrpSpPr>
            <a:grpSpLocks/>
          </p:cNvGrpSpPr>
          <p:nvPr/>
        </p:nvGrpSpPr>
        <p:grpSpPr bwMode="auto">
          <a:xfrm>
            <a:off x="7467600" y="5543550"/>
            <a:ext cx="1309688" cy="95250"/>
            <a:chOff x="3360" y="2918"/>
            <a:chExt cx="720" cy="149"/>
          </a:xfrm>
        </p:grpSpPr>
        <p:sp>
          <p:nvSpPr>
            <p:cNvPr id="60556" name="Line 14"/>
            <p:cNvSpPr>
              <a:spLocks noChangeShapeType="1"/>
            </p:cNvSpPr>
            <p:nvPr/>
          </p:nvSpPr>
          <p:spPr bwMode="auto">
            <a:xfrm>
              <a:off x="3360" y="2966"/>
              <a:ext cx="72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57" name="Line 15"/>
            <p:cNvSpPr>
              <a:spLocks noChangeShapeType="1"/>
            </p:cNvSpPr>
            <p:nvPr/>
          </p:nvSpPr>
          <p:spPr bwMode="auto">
            <a:xfrm>
              <a:off x="3360" y="2918"/>
              <a:ext cx="72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58" name="Line 16"/>
            <p:cNvSpPr>
              <a:spLocks noChangeShapeType="1"/>
            </p:cNvSpPr>
            <p:nvPr/>
          </p:nvSpPr>
          <p:spPr bwMode="auto">
            <a:xfrm>
              <a:off x="3360" y="3067"/>
              <a:ext cx="72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59" name="Line 17"/>
            <p:cNvSpPr>
              <a:spLocks noChangeShapeType="1"/>
            </p:cNvSpPr>
            <p:nvPr/>
          </p:nvSpPr>
          <p:spPr bwMode="auto">
            <a:xfrm>
              <a:off x="3360" y="3014"/>
              <a:ext cx="72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60422" name="Group 18"/>
          <p:cNvGrpSpPr>
            <a:grpSpLocks/>
          </p:cNvGrpSpPr>
          <p:nvPr/>
        </p:nvGrpSpPr>
        <p:grpSpPr bwMode="auto">
          <a:xfrm>
            <a:off x="7454900" y="5200650"/>
            <a:ext cx="1309688" cy="225425"/>
            <a:chOff x="3120" y="3000"/>
            <a:chExt cx="720" cy="120"/>
          </a:xfrm>
        </p:grpSpPr>
        <p:grpSp>
          <p:nvGrpSpPr>
            <p:cNvPr id="60546" name="Group 19"/>
            <p:cNvGrpSpPr>
              <a:grpSpLocks/>
            </p:cNvGrpSpPr>
            <p:nvPr/>
          </p:nvGrpSpPr>
          <p:grpSpPr bwMode="auto">
            <a:xfrm>
              <a:off x="3120" y="3067"/>
              <a:ext cx="720" cy="53"/>
              <a:chOff x="3360" y="2918"/>
              <a:chExt cx="720" cy="149"/>
            </a:xfrm>
          </p:grpSpPr>
          <p:sp>
            <p:nvSpPr>
              <p:cNvPr id="60552" name="Line 20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53" name="Line 21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54" name="Line 22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55" name="Line 23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grpSp>
          <p:nvGrpSpPr>
            <p:cNvPr id="60547" name="Group 24"/>
            <p:cNvGrpSpPr>
              <a:grpSpLocks/>
            </p:cNvGrpSpPr>
            <p:nvPr/>
          </p:nvGrpSpPr>
          <p:grpSpPr bwMode="auto">
            <a:xfrm>
              <a:off x="3120" y="3000"/>
              <a:ext cx="720" cy="53"/>
              <a:chOff x="3360" y="2918"/>
              <a:chExt cx="720" cy="149"/>
            </a:xfrm>
          </p:grpSpPr>
          <p:sp>
            <p:nvSpPr>
              <p:cNvPr id="60548" name="Line 25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49" name="Line 26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50" name="Line 27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51" name="Line 28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grpSp>
        <p:nvGrpSpPr>
          <p:cNvPr id="60423" name="Group 29"/>
          <p:cNvGrpSpPr>
            <a:grpSpLocks/>
          </p:cNvGrpSpPr>
          <p:nvPr/>
        </p:nvGrpSpPr>
        <p:grpSpPr bwMode="auto">
          <a:xfrm>
            <a:off x="7480300" y="4630738"/>
            <a:ext cx="1309688" cy="341312"/>
            <a:chOff x="3120" y="3000"/>
            <a:chExt cx="720" cy="120"/>
          </a:xfrm>
        </p:grpSpPr>
        <p:grpSp>
          <p:nvGrpSpPr>
            <p:cNvPr id="60536" name="Group 30"/>
            <p:cNvGrpSpPr>
              <a:grpSpLocks/>
            </p:cNvGrpSpPr>
            <p:nvPr/>
          </p:nvGrpSpPr>
          <p:grpSpPr bwMode="auto">
            <a:xfrm>
              <a:off x="3120" y="3067"/>
              <a:ext cx="720" cy="53"/>
              <a:chOff x="3360" y="2918"/>
              <a:chExt cx="720" cy="149"/>
            </a:xfrm>
          </p:grpSpPr>
          <p:sp>
            <p:nvSpPr>
              <p:cNvPr id="60542" name="Line 31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43" name="Line 32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44" name="Line 33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45" name="Line 34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grpSp>
          <p:nvGrpSpPr>
            <p:cNvPr id="60537" name="Group 35"/>
            <p:cNvGrpSpPr>
              <a:grpSpLocks/>
            </p:cNvGrpSpPr>
            <p:nvPr/>
          </p:nvGrpSpPr>
          <p:grpSpPr bwMode="auto">
            <a:xfrm>
              <a:off x="3120" y="3000"/>
              <a:ext cx="720" cy="53"/>
              <a:chOff x="3360" y="2918"/>
              <a:chExt cx="720" cy="149"/>
            </a:xfrm>
          </p:grpSpPr>
          <p:sp>
            <p:nvSpPr>
              <p:cNvPr id="60538" name="Line 36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39" name="Line 37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40" name="Line 38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41" name="Line 39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grpSp>
        <p:nvGrpSpPr>
          <p:cNvPr id="60424" name="Group 40"/>
          <p:cNvGrpSpPr>
            <a:grpSpLocks/>
          </p:cNvGrpSpPr>
          <p:nvPr/>
        </p:nvGrpSpPr>
        <p:grpSpPr bwMode="auto">
          <a:xfrm>
            <a:off x="7483475" y="3879850"/>
            <a:ext cx="1309688" cy="403225"/>
            <a:chOff x="3120" y="3000"/>
            <a:chExt cx="720" cy="120"/>
          </a:xfrm>
        </p:grpSpPr>
        <p:grpSp>
          <p:nvGrpSpPr>
            <p:cNvPr id="60526" name="Group 41"/>
            <p:cNvGrpSpPr>
              <a:grpSpLocks/>
            </p:cNvGrpSpPr>
            <p:nvPr/>
          </p:nvGrpSpPr>
          <p:grpSpPr bwMode="auto">
            <a:xfrm>
              <a:off x="3120" y="3067"/>
              <a:ext cx="720" cy="53"/>
              <a:chOff x="3360" y="2918"/>
              <a:chExt cx="720" cy="149"/>
            </a:xfrm>
          </p:grpSpPr>
          <p:sp>
            <p:nvSpPr>
              <p:cNvPr id="60532" name="Line 42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33" name="Line 43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34" name="Line 44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35" name="Line 45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grpSp>
          <p:nvGrpSpPr>
            <p:cNvPr id="60527" name="Group 46"/>
            <p:cNvGrpSpPr>
              <a:grpSpLocks/>
            </p:cNvGrpSpPr>
            <p:nvPr/>
          </p:nvGrpSpPr>
          <p:grpSpPr bwMode="auto">
            <a:xfrm>
              <a:off x="3120" y="3000"/>
              <a:ext cx="720" cy="53"/>
              <a:chOff x="3360" y="2918"/>
              <a:chExt cx="720" cy="149"/>
            </a:xfrm>
          </p:grpSpPr>
          <p:sp>
            <p:nvSpPr>
              <p:cNvPr id="60528" name="Line 47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29" name="Line 48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30" name="Line 49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31" name="Line 50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sp>
        <p:nvSpPr>
          <p:cNvPr id="60425" name="Text Box 51"/>
          <p:cNvSpPr txBox="1">
            <a:spLocks noChangeArrowheads="1"/>
          </p:cNvSpPr>
          <p:nvPr/>
        </p:nvSpPr>
        <p:spPr bwMode="auto">
          <a:xfrm>
            <a:off x="4954588" y="1965325"/>
            <a:ext cx="649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1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E(k)</a:t>
            </a:r>
          </a:p>
        </p:txBody>
      </p:sp>
      <p:sp>
        <p:nvSpPr>
          <p:cNvPr id="60426" name="Text Box 52"/>
          <p:cNvSpPr txBox="1">
            <a:spLocks noChangeArrowheads="1"/>
          </p:cNvSpPr>
          <p:nvPr/>
        </p:nvSpPr>
        <p:spPr bwMode="auto">
          <a:xfrm>
            <a:off x="8761413" y="5378450"/>
            <a:ext cx="357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0427" name="Text Box 53"/>
          <p:cNvSpPr txBox="1">
            <a:spLocks noChangeArrowheads="1"/>
          </p:cNvSpPr>
          <p:nvPr/>
        </p:nvSpPr>
        <p:spPr bwMode="auto">
          <a:xfrm>
            <a:off x="8761413" y="5103813"/>
            <a:ext cx="357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0428" name="Text Box 54"/>
          <p:cNvSpPr txBox="1">
            <a:spLocks noChangeArrowheads="1"/>
          </p:cNvSpPr>
          <p:nvPr/>
        </p:nvSpPr>
        <p:spPr bwMode="auto">
          <a:xfrm>
            <a:off x="8774113" y="4630738"/>
            <a:ext cx="357187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0429" name="Text Box 55"/>
          <p:cNvSpPr txBox="1">
            <a:spLocks noChangeArrowheads="1"/>
          </p:cNvSpPr>
          <p:nvPr/>
        </p:nvSpPr>
        <p:spPr bwMode="auto">
          <a:xfrm>
            <a:off x="8761413" y="3924300"/>
            <a:ext cx="357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60430" name="Text Box 56"/>
          <p:cNvSpPr txBox="1">
            <a:spLocks noChangeArrowheads="1"/>
          </p:cNvSpPr>
          <p:nvPr/>
        </p:nvSpPr>
        <p:spPr bwMode="auto">
          <a:xfrm>
            <a:off x="6735763" y="5567363"/>
            <a:ext cx="841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(2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Symbol" panose="05050102010706020507" pitchFamily="18" charset="2"/>
                <a:ea typeface="宋体" panose="02010600030101010101" pitchFamily="2" charset="-122"/>
              </a:rPr>
              <a:t>p</a:t>
            </a: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60431" name="Text Box 57"/>
          <p:cNvSpPr txBox="1">
            <a:spLocks noChangeArrowheads="1"/>
          </p:cNvSpPr>
          <p:nvPr/>
        </p:nvSpPr>
        <p:spPr bwMode="auto">
          <a:xfrm>
            <a:off x="4748213" y="5715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0432" name="Line 58"/>
          <p:cNvSpPr>
            <a:spLocks noChangeShapeType="1"/>
          </p:cNvSpPr>
          <p:nvPr/>
        </p:nvSpPr>
        <p:spPr bwMode="auto">
          <a:xfrm flipH="1">
            <a:off x="4438650" y="2378075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33" name="Line 59"/>
          <p:cNvSpPr>
            <a:spLocks noChangeShapeType="1"/>
          </p:cNvSpPr>
          <p:nvPr/>
        </p:nvSpPr>
        <p:spPr bwMode="auto">
          <a:xfrm flipH="1">
            <a:off x="3994150" y="2365375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34" name="Line 60"/>
          <p:cNvSpPr>
            <a:spLocks noChangeShapeType="1"/>
          </p:cNvSpPr>
          <p:nvPr/>
        </p:nvSpPr>
        <p:spPr bwMode="auto">
          <a:xfrm flipH="1">
            <a:off x="3575050" y="2390775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35" name="Line 61"/>
          <p:cNvSpPr>
            <a:spLocks noChangeShapeType="1"/>
          </p:cNvSpPr>
          <p:nvPr/>
        </p:nvSpPr>
        <p:spPr bwMode="auto">
          <a:xfrm>
            <a:off x="5346700" y="2403475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36" name="Line 62"/>
          <p:cNvSpPr>
            <a:spLocks noChangeShapeType="1"/>
          </p:cNvSpPr>
          <p:nvPr/>
        </p:nvSpPr>
        <p:spPr bwMode="auto">
          <a:xfrm>
            <a:off x="5778500" y="2390775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37" name="Line 63"/>
          <p:cNvSpPr>
            <a:spLocks noChangeShapeType="1"/>
          </p:cNvSpPr>
          <p:nvPr/>
        </p:nvSpPr>
        <p:spPr bwMode="auto">
          <a:xfrm>
            <a:off x="6223000" y="2416175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60438" name="Object 64"/>
          <p:cNvGraphicFramePr>
            <a:graphicFrameLocks noChangeAspect="1"/>
          </p:cNvGraphicFramePr>
          <p:nvPr/>
        </p:nvGraphicFramePr>
        <p:xfrm>
          <a:off x="5118100" y="5656263"/>
          <a:ext cx="33655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69" name="Equation" r:id="rId7" imgW="228501" imgH="393529" progId="Equation.3">
                  <p:embed/>
                </p:oleObj>
              </mc:Choice>
              <mc:Fallback>
                <p:oleObj name="Equation" r:id="rId7" imgW="228501" imgH="393529" progId="Equation.3">
                  <p:embed/>
                  <p:pic>
                    <p:nvPicPr>
                      <p:cNvPr id="60438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8100" y="5656263"/>
                        <a:ext cx="33655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9" name="Object 65"/>
          <p:cNvGraphicFramePr>
            <a:graphicFrameLocks noChangeAspect="1"/>
          </p:cNvGraphicFramePr>
          <p:nvPr/>
        </p:nvGraphicFramePr>
        <p:xfrm>
          <a:off x="5561013" y="5656263"/>
          <a:ext cx="33655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70" name="Equation" r:id="rId9" imgW="228501" imgH="393529" progId="Equation.3">
                  <p:embed/>
                </p:oleObj>
              </mc:Choice>
              <mc:Fallback>
                <p:oleObj name="Equation" r:id="rId9" imgW="228501" imgH="393529" progId="Equation.3">
                  <p:embed/>
                  <p:pic>
                    <p:nvPicPr>
                      <p:cNvPr id="60439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1013" y="5656263"/>
                        <a:ext cx="33655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0" name="Object 66"/>
          <p:cNvGraphicFramePr>
            <a:graphicFrameLocks noChangeAspect="1"/>
          </p:cNvGraphicFramePr>
          <p:nvPr/>
        </p:nvGraphicFramePr>
        <p:xfrm>
          <a:off x="6043613" y="5656263"/>
          <a:ext cx="33655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71" name="Equation" r:id="rId11" imgW="228501" imgH="393529" progId="Equation.3">
                  <p:embed/>
                </p:oleObj>
              </mc:Choice>
              <mc:Fallback>
                <p:oleObj name="Equation" r:id="rId11" imgW="228501" imgH="393529" progId="Equation.3">
                  <p:embed/>
                  <p:pic>
                    <p:nvPicPr>
                      <p:cNvPr id="6044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3613" y="5656263"/>
                        <a:ext cx="33655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1" name="Object 67"/>
          <p:cNvGraphicFramePr>
            <a:graphicFrameLocks noChangeAspect="1"/>
          </p:cNvGraphicFramePr>
          <p:nvPr/>
        </p:nvGraphicFramePr>
        <p:xfrm>
          <a:off x="4143375" y="5668963"/>
          <a:ext cx="5048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72" name="Equation" r:id="rId13" imgW="342751" imgH="393529" progId="Equation.3">
                  <p:embed/>
                </p:oleObj>
              </mc:Choice>
              <mc:Fallback>
                <p:oleObj name="Equation" r:id="rId13" imgW="342751" imgH="393529" progId="Equation.3">
                  <p:embed/>
                  <p:pic>
                    <p:nvPicPr>
                      <p:cNvPr id="60441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5668963"/>
                        <a:ext cx="50482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2" name="Object 68"/>
          <p:cNvGraphicFramePr>
            <a:graphicFrameLocks noChangeAspect="1"/>
          </p:cNvGraphicFramePr>
          <p:nvPr/>
        </p:nvGraphicFramePr>
        <p:xfrm>
          <a:off x="3673475" y="5668963"/>
          <a:ext cx="5048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73" name="Equation" r:id="rId15" imgW="342751" imgH="393529" progId="Equation.3">
                  <p:embed/>
                </p:oleObj>
              </mc:Choice>
              <mc:Fallback>
                <p:oleObj name="Equation" r:id="rId15" imgW="342751" imgH="393529" progId="Equation.3">
                  <p:embed/>
                  <p:pic>
                    <p:nvPicPr>
                      <p:cNvPr id="60442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475" y="5668963"/>
                        <a:ext cx="50482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3" name="Object 69"/>
          <p:cNvGraphicFramePr>
            <a:graphicFrameLocks noChangeAspect="1"/>
          </p:cNvGraphicFramePr>
          <p:nvPr/>
        </p:nvGraphicFramePr>
        <p:xfrm>
          <a:off x="3168650" y="5681663"/>
          <a:ext cx="5048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74" name="Equation" r:id="rId17" imgW="342751" imgH="393529" progId="Equation.3">
                  <p:embed/>
                </p:oleObj>
              </mc:Choice>
              <mc:Fallback>
                <p:oleObj name="Equation" r:id="rId17" imgW="342751" imgH="393529" progId="Equation.3">
                  <p:embed/>
                  <p:pic>
                    <p:nvPicPr>
                      <p:cNvPr id="60443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650" y="5681663"/>
                        <a:ext cx="50482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44" name="Line 70"/>
          <p:cNvSpPr>
            <a:spLocks noChangeShapeType="1"/>
          </p:cNvSpPr>
          <p:nvPr/>
        </p:nvSpPr>
        <p:spPr bwMode="auto">
          <a:xfrm flipV="1">
            <a:off x="2901950" y="5656263"/>
            <a:ext cx="4219575" cy="1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45" name="Freeform 71"/>
          <p:cNvSpPr>
            <a:spLocks/>
          </p:cNvSpPr>
          <p:nvPr/>
        </p:nvSpPr>
        <p:spPr bwMode="auto">
          <a:xfrm>
            <a:off x="5765800" y="4600575"/>
            <a:ext cx="431800" cy="406400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46" name="Freeform 72"/>
          <p:cNvSpPr>
            <a:spLocks/>
          </p:cNvSpPr>
          <p:nvPr/>
        </p:nvSpPr>
        <p:spPr bwMode="auto">
          <a:xfrm flipH="1">
            <a:off x="5416550" y="5197475"/>
            <a:ext cx="207963" cy="236538"/>
          </a:xfrm>
          <a:custGeom>
            <a:avLst/>
            <a:gdLst>
              <a:gd name="T0" fmla="*/ 0 w 96"/>
              <a:gd name="T1" fmla="*/ 0 h 288"/>
              <a:gd name="T2" fmla="*/ 2147483647 w 96"/>
              <a:gd name="T3" fmla="*/ 2147483647 h 28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6" h="288">
                <a:moveTo>
                  <a:pt x="0" y="0"/>
                </a:moveTo>
                <a:cubicBezTo>
                  <a:pt x="40" y="120"/>
                  <a:pt x="80" y="240"/>
                  <a:pt x="96" y="288"/>
                </a:cubicBezTo>
              </a:path>
            </a:pathLst>
          </a:custGeom>
          <a:noFill/>
          <a:ln w="12700" cap="flat" cmpd="sng">
            <a:solidFill>
              <a:srgbClr val="800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47" name="Freeform 73"/>
          <p:cNvSpPr>
            <a:spLocks/>
          </p:cNvSpPr>
          <p:nvPr/>
        </p:nvSpPr>
        <p:spPr bwMode="auto">
          <a:xfrm>
            <a:off x="5364163" y="5172075"/>
            <a:ext cx="401637" cy="2317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pSp>
        <p:nvGrpSpPr>
          <p:cNvPr id="60448" name="Group 74"/>
          <p:cNvGrpSpPr>
            <a:grpSpLocks/>
          </p:cNvGrpSpPr>
          <p:nvPr/>
        </p:nvGrpSpPr>
        <p:grpSpPr bwMode="auto">
          <a:xfrm>
            <a:off x="4464050" y="5159375"/>
            <a:ext cx="935038" cy="269875"/>
            <a:chOff x="2596" y="3141"/>
            <a:chExt cx="589" cy="354"/>
          </a:xfrm>
        </p:grpSpPr>
        <p:sp>
          <p:nvSpPr>
            <p:cNvPr id="60524" name="Freeform 75"/>
            <p:cNvSpPr>
              <a:spLocks/>
            </p:cNvSpPr>
            <p:nvPr/>
          </p:nvSpPr>
          <p:spPr bwMode="auto">
            <a:xfrm flipH="1">
              <a:off x="2876" y="3149"/>
              <a:ext cx="309" cy="346"/>
            </a:xfrm>
            <a:custGeom>
              <a:avLst/>
              <a:gdLst>
                <a:gd name="T0" fmla="*/ 26 w 576"/>
                <a:gd name="T1" fmla="*/ 1 h 640"/>
                <a:gd name="T2" fmla="*/ 24 w 576"/>
                <a:gd name="T3" fmla="*/ 1 h 640"/>
                <a:gd name="T4" fmla="*/ 17 w 576"/>
                <a:gd name="T5" fmla="*/ 5 h 640"/>
                <a:gd name="T6" fmla="*/ 6 w 576"/>
                <a:gd name="T7" fmla="*/ 25 h 640"/>
                <a:gd name="T8" fmla="*/ 0 w 576"/>
                <a:gd name="T9" fmla="*/ 3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25" name="Freeform 76"/>
            <p:cNvSpPr>
              <a:spLocks/>
            </p:cNvSpPr>
            <p:nvPr/>
          </p:nvSpPr>
          <p:spPr bwMode="auto">
            <a:xfrm>
              <a:off x="2596" y="3141"/>
              <a:ext cx="309" cy="346"/>
            </a:xfrm>
            <a:custGeom>
              <a:avLst/>
              <a:gdLst>
                <a:gd name="T0" fmla="*/ 26 w 576"/>
                <a:gd name="T1" fmla="*/ 1 h 640"/>
                <a:gd name="T2" fmla="*/ 24 w 576"/>
                <a:gd name="T3" fmla="*/ 1 h 640"/>
                <a:gd name="T4" fmla="*/ 17 w 576"/>
                <a:gd name="T5" fmla="*/ 5 h 640"/>
                <a:gd name="T6" fmla="*/ 6 w 576"/>
                <a:gd name="T7" fmla="*/ 25 h 640"/>
                <a:gd name="T8" fmla="*/ 0 w 576"/>
                <a:gd name="T9" fmla="*/ 3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60449" name="Group 77"/>
          <p:cNvGrpSpPr>
            <a:grpSpLocks/>
          </p:cNvGrpSpPr>
          <p:nvPr/>
        </p:nvGrpSpPr>
        <p:grpSpPr bwMode="auto">
          <a:xfrm>
            <a:off x="4032250" y="4511675"/>
            <a:ext cx="1747838" cy="485775"/>
            <a:chOff x="2188" y="2597"/>
            <a:chExt cx="1301" cy="378"/>
          </a:xfrm>
        </p:grpSpPr>
        <p:sp>
          <p:nvSpPr>
            <p:cNvPr id="60520" name="Freeform 78"/>
            <p:cNvSpPr>
              <a:spLocks/>
            </p:cNvSpPr>
            <p:nvPr/>
          </p:nvSpPr>
          <p:spPr bwMode="auto">
            <a:xfrm>
              <a:off x="2884" y="2629"/>
              <a:ext cx="309" cy="346"/>
            </a:xfrm>
            <a:custGeom>
              <a:avLst/>
              <a:gdLst>
                <a:gd name="T0" fmla="*/ 26 w 576"/>
                <a:gd name="T1" fmla="*/ 1 h 640"/>
                <a:gd name="T2" fmla="*/ 24 w 576"/>
                <a:gd name="T3" fmla="*/ 1 h 640"/>
                <a:gd name="T4" fmla="*/ 17 w 576"/>
                <a:gd name="T5" fmla="*/ 5 h 640"/>
                <a:gd name="T6" fmla="*/ 6 w 576"/>
                <a:gd name="T7" fmla="*/ 25 h 640"/>
                <a:gd name="T8" fmla="*/ 0 w 576"/>
                <a:gd name="T9" fmla="*/ 3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21" name="Freeform 79"/>
            <p:cNvSpPr>
              <a:spLocks/>
            </p:cNvSpPr>
            <p:nvPr/>
          </p:nvSpPr>
          <p:spPr bwMode="auto">
            <a:xfrm>
              <a:off x="2188" y="2597"/>
              <a:ext cx="309" cy="346"/>
            </a:xfrm>
            <a:custGeom>
              <a:avLst/>
              <a:gdLst>
                <a:gd name="T0" fmla="*/ 26 w 576"/>
                <a:gd name="T1" fmla="*/ 1 h 640"/>
                <a:gd name="T2" fmla="*/ 24 w 576"/>
                <a:gd name="T3" fmla="*/ 1 h 640"/>
                <a:gd name="T4" fmla="*/ 17 w 576"/>
                <a:gd name="T5" fmla="*/ 5 h 640"/>
                <a:gd name="T6" fmla="*/ 6 w 576"/>
                <a:gd name="T7" fmla="*/ 25 h 640"/>
                <a:gd name="T8" fmla="*/ 0 w 576"/>
                <a:gd name="T9" fmla="*/ 3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22" name="Freeform 80"/>
            <p:cNvSpPr>
              <a:spLocks/>
            </p:cNvSpPr>
            <p:nvPr/>
          </p:nvSpPr>
          <p:spPr bwMode="auto">
            <a:xfrm flipH="1">
              <a:off x="2524" y="2597"/>
              <a:ext cx="309" cy="346"/>
            </a:xfrm>
            <a:custGeom>
              <a:avLst/>
              <a:gdLst>
                <a:gd name="T0" fmla="*/ 26 w 576"/>
                <a:gd name="T1" fmla="*/ 1 h 640"/>
                <a:gd name="T2" fmla="*/ 24 w 576"/>
                <a:gd name="T3" fmla="*/ 1 h 640"/>
                <a:gd name="T4" fmla="*/ 17 w 576"/>
                <a:gd name="T5" fmla="*/ 5 h 640"/>
                <a:gd name="T6" fmla="*/ 6 w 576"/>
                <a:gd name="T7" fmla="*/ 25 h 640"/>
                <a:gd name="T8" fmla="*/ 0 w 576"/>
                <a:gd name="T9" fmla="*/ 3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23" name="Freeform 81"/>
            <p:cNvSpPr>
              <a:spLocks/>
            </p:cNvSpPr>
            <p:nvPr/>
          </p:nvSpPr>
          <p:spPr bwMode="auto">
            <a:xfrm flipH="1">
              <a:off x="3180" y="2629"/>
              <a:ext cx="309" cy="346"/>
            </a:xfrm>
            <a:custGeom>
              <a:avLst/>
              <a:gdLst>
                <a:gd name="T0" fmla="*/ 26 w 576"/>
                <a:gd name="T1" fmla="*/ 1 h 640"/>
                <a:gd name="T2" fmla="*/ 24 w 576"/>
                <a:gd name="T3" fmla="*/ 1 h 640"/>
                <a:gd name="T4" fmla="*/ 17 w 576"/>
                <a:gd name="T5" fmla="*/ 5 h 640"/>
                <a:gd name="T6" fmla="*/ 6 w 576"/>
                <a:gd name="T7" fmla="*/ 25 h 640"/>
                <a:gd name="T8" fmla="*/ 0 w 576"/>
                <a:gd name="T9" fmla="*/ 3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60450" name="Freeform 82"/>
          <p:cNvSpPr>
            <a:spLocks/>
          </p:cNvSpPr>
          <p:nvPr/>
        </p:nvSpPr>
        <p:spPr bwMode="auto">
          <a:xfrm>
            <a:off x="6200775" y="3851275"/>
            <a:ext cx="441325" cy="473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51" name="Freeform 83"/>
          <p:cNvSpPr>
            <a:spLocks/>
          </p:cNvSpPr>
          <p:nvPr/>
        </p:nvSpPr>
        <p:spPr bwMode="auto">
          <a:xfrm flipH="1">
            <a:off x="4948238" y="3825875"/>
            <a:ext cx="398462" cy="5111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52" name="Freeform 84"/>
          <p:cNvSpPr>
            <a:spLocks/>
          </p:cNvSpPr>
          <p:nvPr/>
        </p:nvSpPr>
        <p:spPr bwMode="auto">
          <a:xfrm flipH="1">
            <a:off x="5813425" y="3825875"/>
            <a:ext cx="398463" cy="5111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53" name="Freeform 85"/>
          <p:cNvSpPr>
            <a:spLocks/>
          </p:cNvSpPr>
          <p:nvPr/>
        </p:nvSpPr>
        <p:spPr bwMode="auto">
          <a:xfrm>
            <a:off x="5381625" y="3825875"/>
            <a:ext cx="396875" cy="5111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54" name="Freeform 86"/>
          <p:cNvSpPr>
            <a:spLocks/>
          </p:cNvSpPr>
          <p:nvPr/>
        </p:nvSpPr>
        <p:spPr bwMode="auto">
          <a:xfrm>
            <a:off x="4514850" y="3825875"/>
            <a:ext cx="398463" cy="5111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55" name="Freeform 87"/>
          <p:cNvSpPr>
            <a:spLocks/>
          </p:cNvSpPr>
          <p:nvPr/>
        </p:nvSpPr>
        <p:spPr bwMode="auto">
          <a:xfrm>
            <a:off x="3587750" y="3825875"/>
            <a:ext cx="398463" cy="5111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56" name="Freeform 88"/>
          <p:cNvSpPr>
            <a:spLocks/>
          </p:cNvSpPr>
          <p:nvPr/>
        </p:nvSpPr>
        <p:spPr bwMode="auto">
          <a:xfrm flipH="1">
            <a:off x="4021138" y="3825875"/>
            <a:ext cx="396875" cy="5111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57" name="Freeform 89"/>
          <p:cNvSpPr>
            <a:spLocks/>
          </p:cNvSpPr>
          <p:nvPr/>
        </p:nvSpPr>
        <p:spPr bwMode="auto">
          <a:xfrm flipH="1" flipV="1">
            <a:off x="6661150" y="2771775"/>
            <a:ext cx="301625" cy="727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58" name="Freeform 90"/>
          <p:cNvSpPr>
            <a:spLocks/>
          </p:cNvSpPr>
          <p:nvPr/>
        </p:nvSpPr>
        <p:spPr bwMode="auto">
          <a:xfrm flipV="1">
            <a:off x="4481513" y="2738438"/>
            <a:ext cx="411162" cy="760412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59" name="Freeform 91"/>
          <p:cNvSpPr>
            <a:spLocks/>
          </p:cNvSpPr>
          <p:nvPr/>
        </p:nvSpPr>
        <p:spPr bwMode="auto">
          <a:xfrm flipV="1">
            <a:off x="3584575" y="2738438"/>
            <a:ext cx="412750" cy="760412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60" name="Freeform 92"/>
          <p:cNvSpPr>
            <a:spLocks/>
          </p:cNvSpPr>
          <p:nvPr/>
        </p:nvSpPr>
        <p:spPr bwMode="auto">
          <a:xfrm flipH="1" flipV="1">
            <a:off x="4032250" y="2738438"/>
            <a:ext cx="412750" cy="760412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61" name="Freeform 93"/>
          <p:cNvSpPr>
            <a:spLocks/>
          </p:cNvSpPr>
          <p:nvPr/>
        </p:nvSpPr>
        <p:spPr bwMode="auto">
          <a:xfrm flipH="1" flipV="1">
            <a:off x="4929188" y="2738438"/>
            <a:ext cx="411162" cy="760412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62" name="Freeform 94"/>
          <p:cNvSpPr>
            <a:spLocks/>
          </p:cNvSpPr>
          <p:nvPr/>
        </p:nvSpPr>
        <p:spPr bwMode="auto">
          <a:xfrm flipH="1" flipV="1">
            <a:off x="5803900" y="2738438"/>
            <a:ext cx="411163" cy="760412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63" name="Freeform 95"/>
          <p:cNvSpPr>
            <a:spLocks/>
          </p:cNvSpPr>
          <p:nvPr/>
        </p:nvSpPr>
        <p:spPr bwMode="auto">
          <a:xfrm flipV="1">
            <a:off x="6229350" y="2738438"/>
            <a:ext cx="412750" cy="760412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64" name="Freeform 96"/>
          <p:cNvSpPr>
            <a:spLocks/>
          </p:cNvSpPr>
          <p:nvPr/>
        </p:nvSpPr>
        <p:spPr bwMode="auto">
          <a:xfrm flipV="1">
            <a:off x="5376863" y="2720975"/>
            <a:ext cx="412750" cy="760413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65" name="Freeform 97"/>
          <p:cNvSpPr>
            <a:spLocks/>
          </p:cNvSpPr>
          <p:nvPr/>
        </p:nvSpPr>
        <p:spPr bwMode="auto">
          <a:xfrm flipH="1" flipV="1">
            <a:off x="3179763" y="2720975"/>
            <a:ext cx="412750" cy="760413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66" name="Line 98"/>
          <p:cNvSpPr>
            <a:spLocks noChangeShapeType="1"/>
          </p:cNvSpPr>
          <p:nvPr/>
        </p:nvSpPr>
        <p:spPr bwMode="auto">
          <a:xfrm>
            <a:off x="6642100" y="2428875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67" name="Freeform 99"/>
          <p:cNvSpPr>
            <a:spLocks/>
          </p:cNvSpPr>
          <p:nvPr/>
        </p:nvSpPr>
        <p:spPr bwMode="auto">
          <a:xfrm flipH="1">
            <a:off x="4043363" y="5184775"/>
            <a:ext cx="401637" cy="2317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68" name="Freeform 100"/>
          <p:cNvSpPr>
            <a:spLocks/>
          </p:cNvSpPr>
          <p:nvPr/>
        </p:nvSpPr>
        <p:spPr bwMode="auto">
          <a:xfrm flipH="1">
            <a:off x="3619500" y="4524375"/>
            <a:ext cx="431800" cy="406400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69" name="Freeform 101"/>
          <p:cNvSpPr>
            <a:spLocks/>
          </p:cNvSpPr>
          <p:nvPr/>
        </p:nvSpPr>
        <p:spPr bwMode="auto">
          <a:xfrm flipH="1">
            <a:off x="3140075" y="3838575"/>
            <a:ext cx="441325" cy="473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70" name="Freeform 102"/>
          <p:cNvSpPr>
            <a:spLocks/>
          </p:cNvSpPr>
          <p:nvPr/>
        </p:nvSpPr>
        <p:spPr bwMode="auto">
          <a:xfrm flipV="1">
            <a:off x="2813050" y="2746375"/>
            <a:ext cx="301625" cy="7270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38100" cmpd="sng">
            <a:solidFill>
              <a:srgbClr val="800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71" name="Line 103"/>
          <p:cNvSpPr>
            <a:spLocks noChangeShapeType="1"/>
          </p:cNvSpPr>
          <p:nvPr/>
        </p:nvSpPr>
        <p:spPr bwMode="auto">
          <a:xfrm flipH="1">
            <a:off x="3130550" y="2390775"/>
            <a:ext cx="0" cy="3276600"/>
          </a:xfrm>
          <a:prstGeom prst="line">
            <a:avLst/>
          </a:prstGeom>
          <a:noFill/>
          <a:ln w="952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pSp>
        <p:nvGrpSpPr>
          <p:cNvPr id="60472" name="Group 104"/>
          <p:cNvGrpSpPr>
            <a:grpSpLocks/>
          </p:cNvGrpSpPr>
          <p:nvPr/>
        </p:nvGrpSpPr>
        <p:grpSpPr bwMode="auto">
          <a:xfrm>
            <a:off x="7470775" y="2813050"/>
            <a:ext cx="1309688" cy="631825"/>
            <a:chOff x="3120" y="3000"/>
            <a:chExt cx="720" cy="120"/>
          </a:xfrm>
        </p:grpSpPr>
        <p:grpSp>
          <p:nvGrpSpPr>
            <p:cNvPr id="60510" name="Group 105"/>
            <p:cNvGrpSpPr>
              <a:grpSpLocks/>
            </p:cNvGrpSpPr>
            <p:nvPr/>
          </p:nvGrpSpPr>
          <p:grpSpPr bwMode="auto">
            <a:xfrm>
              <a:off x="3120" y="3067"/>
              <a:ext cx="720" cy="53"/>
              <a:chOff x="3360" y="2918"/>
              <a:chExt cx="720" cy="149"/>
            </a:xfrm>
          </p:grpSpPr>
          <p:sp>
            <p:nvSpPr>
              <p:cNvPr id="60516" name="Line 106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17" name="Line 107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18" name="Line 108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19" name="Line 109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grpSp>
          <p:nvGrpSpPr>
            <p:cNvPr id="60511" name="Group 110"/>
            <p:cNvGrpSpPr>
              <a:grpSpLocks/>
            </p:cNvGrpSpPr>
            <p:nvPr/>
          </p:nvGrpSpPr>
          <p:grpSpPr bwMode="auto">
            <a:xfrm>
              <a:off x="3120" y="3000"/>
              <a:ext cx="720" cy="53"/>
              <a:chOff x="3360" y="2918"/>
              <a:chExt cx="720" cy="149"/>
            </a:xfrm>
          </p:grpSpPr>
          <p:sp>
            <p:nvSpPr>
              <p:cNvPr id="60512" name="Line 111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13" name="Line 112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14" name="Line 113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0515" name="Line 114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sp>
        <p:nvSpPr>
          <p:cNvPr id="60473" name="Text Box 115"/>
          <p:cNvSpPr txBox="1">
            <a:spLocks noChangeArrowheads="1"/>
          </p:cNvSpPr>
          <p:nvPr/>
        </p:nvSpPr>
        <p:spPr bwMode="auto">
          <a:xfrm>
            <a:off x="8786813" y="2971800"/>
            <a:ext cx="357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</a:p>
        </p:txBody>
      </p:sp>
      <p:grpSp>
        <p:nvGrpSpPr>
          <p:cNvPr id="60474" name="Group 116"/>
          <p:cNvGrpSpPr>
            <a:grpSpLocks/>
          </p:cNvGrpSpPr>
          <p:nvPr/>
        </p:nvGrpSpPr>
        <p:grpSpPr bwMode="auto">
          <a:xfrm>
            <a:off x="7454900" y="5568950"/>
            <a:ext cx="1309688" cy="95250"/>
            <a:chOff x="3360" y="2918"/>
            <a:chExt cx="720" cy="149"/>
          </a:xfrm>
        </p:grpSpPr>
        <p:sp>
          <p:nvSpPr>
            <p:cNvPr id="60506" name="Line 117"/>
            <p:cNvSpPr>
              <a:spLocks noChangeShapeType="1"/>
            </p:cNvSpPr>
            <p:nvPr/>
          </p:nvSpPr>
          <p:spPr bwMode="auto">
            <a:xfrm>
              <a:off x="3360" y="2966"/>
              <a:ext cx="72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07" name="Line 118"/>
            <p:cNvSpPr>
              <a:spLocks noChangeShapeType="1"/>
            </p:cNvSpPr>
            <p:nvPr/>
          </p:nvSpPr>
          <p:spPr bwMode="auto">
            <a:xfrm>
              <a:off x="3360" y="2918"/>
              <a:ext cx="72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08" name="Line 119"/>
            <p:cNvSpPr>
              <a:spLocks noChangeShapeType="1"/>
            </p:cNvSpPr>
            <p:nvPr/>
          </p:nvSpPr>
          <p:spPr bwMode="auto">
            <a:xfrm>
              <a:off x="3360" y="3067"/>
              <a:ext cx="72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09" name="Line 120"/>
            <p:cNvSpPr>
              <a:spLocks noChangeShapeType="1"/>
            </p:cNvSpPr>
            <p:nvPr/>
          </p:nvSpPr>
          <p:spPr bwMode="auto">
            <a:xfrm>
              <a:off x="3360" y="3014"/>
              <a:ext cx="720" cy="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graphicFrame>
        <p:nvGraphicFramePr>
          <p:cNvPr id="60475" name="Object 121"/>
          <p:cNvGraphicFramePr>
            <a:graphicFrameLocks noChangeAspect="1"/>
          </p:cNvGraphicFramePr>
          <p:nvPr/>
        </p:nvGraphicFramePr>
        <p:xfrm>
          <a:off x="6488113" y="5643563"/>
          <a:ext cx="33655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75" name="Equation" r:id="rId19" imgW="228501" imgH="393529" progId="Equation.3">
                  <p:embed/>
                </p:oleObj>
              </mc:Choice>
              <mc:Fallback>
                <p:oleObj name="Equation" r:id="rId19" imgW="228501" imgH="393529" progId="Equation.3">
                  <p:embed/>
                  <p:pic>
                    <p:nvPicPr>
                      <p:cNvPr id="60475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113" y="5643563"/>
                        <a:ext cx="33655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76" name="Object 122"/>
          <p:cNvGraphicFramePr>
            <a:graphicFrameLocks noChangeAspect="1"/>
          </p:cNvGraphicFramePr>
          <p:nvPr/>
        </p:nvGraphicFramePr>
        <p:xfrm>
          <a:off x="2724150" y="5694363"/>
          <a:ext cx="5048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76" name="Equation" r:id="rId21" imgW="342751" imgH="393529" progId="Equation.3">
                  <p:embed/>
                </p:oleObj>
              </mc:Choice>
              <mc:Fallback>
                <p:oleObj name="Equation" r:id="rId21" imgW="342751" imgH="393529" progId="Equation.3">
                  <p:embed/>
                  <p:pic>
                    <p:nvPicPr>
                      <p:cNvPr id="60476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0" y="5694363"/>
                        <a:ext cx="50482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77" name="Text Box 123"/>
          <p:cNvSpPr txBox="1">
            <a:spLocks noChangeArrowheads="1"/>
          </p:cNvSpPr>
          <p:nvPr/>
        </p:nvSpPr>
        <p:spPr bwMode="auto">
          <a:xfrm>
            <a:off x="7350125" y="2182813"/>
            <a:ext cx="1101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</a:rPr>
              <a:t>能带    </a:t>
            </a:r>
          </a:p>
        </p:txBody>
      </p:sp>
      <p:sp>
        <p:nvSpPr>
          <p:cNvPr id="60478" name="Line 124"/>
          <p:cNvSpPr>
            <a:spLocks noChangeShapeType="1"/>
          </p:cNvSpPr>
          <p:nvPr/>
        </p:nvSpPr>
        <p:spPr bwMode="auto">
          <a:xfrm flipH="1">
            <a:off x="7721600" y="2624138"/>
            <a:ext cx="215900" cy="48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79" name="Line 125"/>
          <p:cNvSpPr>
            <a:spLocks noChangeShapeType="1"/>
          </p:cNvSpPr>
          <p:nvPr/>
        </p:nvSpPr>
        <p:spPr bwMode="auto">
          <a:xfrm flipH="1">
            <a:off x="7708900" y="2636838"/>
            <a:ext cx="215900" cy="138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80" name="Line 126"/>
          <p:cNvSpPr>
            <a:spLocks noChangeShapeType="1"/>
          </p:cNvSpPr>
          <p:nvPr/>
        </p:nvSpPr>
        <p:spPr bwMode="auto">
          <a:xfrm>
            <a:off x="7937500" y="2636838"/>
            <a:ext cx="38100" cy="215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81" name="Line 127"/>
          <p:cNvSpPr>
            <a:spLocks noChangeShapeType="1"/>
          </p:cNvSpPr>
          <p:nvPr/>
        </p:nvSpPr>
        <p:spPr bwMode="auto">
          <a:xfrm>
            <a:off x="7924800" y="2636838"/>
            <a:ext cx="266700" cy="269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82" name="Line 128"/>
          <p:cNvSpPr>
            <a:spLocks noChangeShapeType="1"/>
          </p:cNvSpPr>
          <p:nvPr/>
        </p:nvSpPr>
        <p:spPr bwMode="auto">
          <a:xfrm>
            <a:off x="7937500" y="2624138"/>
            <a:ext cx="53340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83" name="Freeform 129"/>
          <p:cNvSpPr>
            <a:spLocks/>
          </p:cNvSpPr>
          <p:nvPr/>
        </p:nvSpPr>
        <p:spPr bwMode="auto">
          <a:xfrm flipH="1">
            <a:off x="5737225" y="5176838"/>
            <a:ext cx="490538" cy="26352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84" name="Arc 130"/>
          <p:cNvSpPr>
            <a:spLocks/>
          </p:cNvSpPr>
          <p:nvPr/>
        </p:nvSpPr>
        <p:spPr bwMode="auto">
          <a:xfrm rot="7956492">
            <a:off x="5362576" y="4954587"/>
            <a:ext cx="931862" cy="785813"/>
          </a:xfrm>
          <a:custGeom>
            <a:avLst/>
            <a:gdLst>
              <a:gd name="T0" fmla="*/ 2147483647 w 21314"/>
              <a:gd name="T1" fmla="*/ 0 h 20411"/>
              <a:gd name="T2" fmla="*/ 2147483647 w 21314"/>
              <a:gd name="T3" fmla="*/ 2147483647 h 20411"/>
              <a:gd name="T4" fmla="*/ 0 w 21314"/>
              <a:gd name="T5" fmla="*/ 2147483647 h 2041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314" h="20411" fill="none" extrusionOk="0">
                <a:moveTo>
                  <a:pt x="7067" y="-1"/>
                </a:moveTo>
                <a:cubicBezTo>
                  <a:pt x="14559" y="2593"/>
                  <a:pt x="20027" y="9083"/>
                  <a:pt x="21313" y="16907"/>
                </a:cubicBezTo>
              </a:path>
              <a:path w="21314" h="20411" stroke="0" extrusionOk="0">
                <a:moveTo>
                  <a:pt x="7067" y="-1"/>
                </a:moveTo>
                <a:cubicBezTo>
                  <a:pt x="14559" y="2593"/>
                  <a:pt x="20027" y="9083"/>
                  <a:pt x="21313" y="16907"/>
                </a:cubicBezTo>
                <a:lnTo>
                  <a:pt x="0" y="20411"/>
                </a:lnTo>
                <a:lnTo>
                  <a:pt x="7067" y="-1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85" name="Rectangle 13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grpSp>
        <p:nvGrpSpPr>
          <p:cNvPr id="60486" name="Group 132"/>
          <p:cNvGrpSpPr>
            <a:grpSpLocks/>
          </p:cNvGrpSpPr>
          <p:nvPr/>
        </p:nvGrpSpPr>
        <p:grpSpPr bwMode="auto">
          <a:xfrm>
            <a:off x="3419475" y="1052513"/>
            <a:ext cx="2447925" cy="779462"/>
            <a:chOff x="2154" y="663"/>
            <a:chExt cx="1542" cy="491"/>
          </a:xfrm>
        </p:grpSpPr>
        <p:graphicFrame>
          <p:nvGraphicFramePr>
            <p:cNvPr id="60504" name="Object 133"/>
            <p:cNvGraphicFramePr>
              <a:graphicFrameLocks noChangeAspect="1"/>
            </p:cNvGraphicFramePr>
            <p:nvPr/>
          </p:nvGraphicFramePr>
          <p:xfrm>
            <a:off x="3061" y="663"/>
            <a:ext cx="635" cy="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477" name="公式" r:id="rId23" imgW="507780" imgH="393529" progId="Equation.3">
                    <p:embed/>
                  </p:oleObj>
                </mc:Choice>
                <mc:Fallback>
                  <p:oleObj name="公式" r:id="rId23" imgW="507780" imgH="393529" progId="Equation.3">
                    <p:embed/>
                    <p:pic>
                      <p:nvPicPr>
                        <p:cNvPr id="60504" name="Object 1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663"/>
                          <a:ext cx="635" cy="4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1">
                                <a:gsLst>
                                  <a:gs pos="0">
                                    <a:srgbClr val="FF99FF"/>
                                  </a:gs>
                                  <a:gs pos="50000">
                                    <a:srgbClr val="FFFFFF"/>
                                  </a:gs>
                                  <a:gs pos="100000">
                                    <a:srgbClr val="FF99FF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505" name="Text Box 134"/>
            <p:cNvSpPr txBox="1">
              <a:spLocks noChangeArrowheads="1"/>
            </p:cNvSpPr>
            <p:nvPr/>
          </p:nvSpPr>
          <p:spPr bwMode="auto">
            <a:xfrm>
              <a:off x="2154" y="709"/>
              <a:ext cx="94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倒格矢：</a:t>
              </a:r>
            </a:p>
          </p:txBody>
        </p:sp>
      </p:grpSp>
      <p:sp>
        <p:nvSpPr>
          <p:cNvPr id="60487" name="Rectangle 135"/>
          <p:cNvSpPr>
            <a:spLocks noChangeArrowheads="1"/>
          </p:cNvSpPr>
          <p:nvPr/>
        </p:nvSpPr>
        <p:spPr bwMode="auto">
          <a:xfrm>
            <a:off x="1476375" y="363538"/>
            <a:ext cx="46545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周期布里渊区图景</a:t>
            </a:r>
          </a:p>
        </p:txBody>
      </p:sp>
      <p:sp>
        <p:nvSpPr>
          <p:cNvPr id="60488" name="Arc 136"/>
          <p:cNvSpPr>
            <a:spLocks/>
          </p:cNvSpPr>
          <p:nvPr/>
        </p:nvSpPr>
        <p:spPr bwMode="auto">
          <a:xfrm rot="7956492">
            <a:off x="6288088" y="4941888"/>
            <a:ext cx="931862" cy="785812"/>
          </a:xfrm>
          <a:custGeom>
            <a:avLst/>
            <a:gdLst>
              <a:gd name="T0" fmla="*/ 2147483647 w 21314"/>
              <a:gd name="T1" fmla="*/ 0 h 20411"/>
              <a:gd name="T2" fmla="*/ 2147483647 w 21314"/>
              <a:gd name="T3" fmla="*/ 2147483647 h 20411"/>
              <a:gd name="T4" fmla="*/ 0 w 21314"/>
              <a:gd name="T5" fmla="*/ 2147483647 h 2041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314" h="20411" fill="none" extrusionOk="0">
                <a:moveTo>
                  <a:pt x="7067" y="-1"/>
                </a:moveTo>
                <a:cubicBezTo>
                  <a:pt x="14559" y="2593"/>
                  <a:pt x="20027" y="9083"/>
                  <a:pt x="21313" y="16907"/>
                </a:cubicBezTo>
              </a:path>
              <a:path w="21314" h="20411" stroke="0" extrusionOk="0">
                <a:moveTo>
                  <a:pt x="7067" y="-1"/>
                </a:moveTo>
                <a:cubicBezTo>
                  <a:pt x="14559" y="2593"/>
                  <a:pt x="20027" y="9083"/>
                  <a:pt x="21313" y="16907"/>
                </a:cubicBezTo>
                <a:lnTo>
                  <a:pt x="0" y="20411"/>
                </a:lnTo>
                <a:lnTo>
                  <a:pt x="7067" y="-1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pSp>
        <p:nvGrpSpPr>
          <p:cNvPr id="60489" name="Group 137"/>
          <p:cNvGrpSpPr>
            <a:grpSpLocks/>
          </p:cNvGrpSpPr>
          <p:nvPr/>
        </p:nvGrpSpPr>
        <p:grpSpPr bwMode="auto">
          <a:xfrm>
            <a:off x="6229350" y="5157788"/>
            <a:ext cx="935038" cy="269875"/>
            <a:chOff x="2596" y="3141"/>
            <a:chExt cx="589" cy="354"/>
          </a:xfrm>
        </p:grpSpPr>
        <p:sp>
          <p:nvSpPr>
            <p:cNvPr id="60502" name="Freeform 138"/>
            <p:cNvSpPr>
              <a:spLocks/>
            </p:cNvSpPr>
            <p:nvPr/>
          </p:nvSpPr>
          <p:spPr bwMode="auto">
            <a:xfrm flipH="1">
              <a:off x="2876" y="3149"/>
              <a:ext cx="309" cy="346"/>
            </a:xfrm>
            <a:custGeom>
              <a:avLst/>
              <a:gdLst>
                <a:gd name="T0" fmla="*/ 26 w 576"/>
                <a:gd name="T1" fmla="*/ 1 h 640"/>
                <a:gd name="T2" fmla="*/ 24 w 576"/>
                <a:gd name="T3" fmla="*/ 1 h 640"/>
                <a:gd name="T4" fmla="*/ 17 w 576"/>
                <a:gd name="T5" fmla="*/ 5 h 640"/>
                <a:gd name="T6" fmla="*/ 6 w 576"/>
                <a:gd name="T7" fmla="*/ 25 h 640"/>
                <a:gd name="T8" fmla="*/ 0 w 576"/>
                <a:gd name="T9" fmla="*/ 3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03" name="Freeform 139"/>
            <p:cNvSpPr>
              <a:spLocks/>
            </p:cNvSpPr>
            <p:nvPr/>
          </p:nvSpPr>
          <p:spPr bwMode="auto">
            <a:xfrm>
              <a:off x="2596" y="3141"/>
              <a:ext cx="309" cy="346"/>
            </a:xfrm>
            <a:custGeom>
              <a:avLst/>
              <a:gdLst>
                <a:gd name="T0" fmla="*/ 26 w 576"/>
                <a:gd name="T1" fmla="*/ 1 h 640"/>
                <a:gd name="T2" fmla="*/ 24 w 576"/>
                <a:gd name="T3" fmla="*/ 1 h 640"/>
                <a:gd name="T4" fmla="*/ 17 w 576"/>
                <a:gd name="T5" fmla="*/ 5 h 640"/>
                <a:gd name="T6" fmla="*/ 6 w 576"/>
                <a:gd name="T7" fmla="*/ 25 h 640"/>
                <a:gd name="T8" fmla="*/ 0 w 576"/>
                <a:gd name="T9" fmla="*/ 3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60490" name="Freeform 140"/>
          <p:cNvSpPr>
            <a:spLocks/>
          </p:cNvSpPr>
          <p:nvPr/>
        </p:nvSpPr>
        <p:spPr bwMode="auto">
          <a:xfrm>
            <a:off x="6700838" y="4640263"/>
            <a:ext cx="415925" cy="444500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91" name="Freeform 141"/>
          <p:cNvSpPr>
            <a:spLocks/>
          </p:cNvSpPr>
          <p:nvPr/>
        </p:nvSpPr>
        <p:spPr bwMode="auto">
          <a:xfrm flipH="1">
            <a:off x="6216650" y="4598988"/>
            <a:ext cx="415925" cy="444500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92" name="Freeform 142"/>
          <p:cNvSpPr>
            <a:spLocks/>
          </p:cNvSpPr>
          <p:nvPr/>
        </p:nvSpPr>
        <p:spPr bwMode="auto">
          <a:xfrm flipH="1">
            <a:off x="6694488" y="3860800"/>
            <a:ext cx="398462" cy="5111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93" name="Arc 143"/>
          <p:cNvSpPr>
            <a:spLocks/>
          </p:cNvSpPr>
          <p:nvPr/>
        </p:nvSpPr>
        <p:spPr bwMode="auto">
          <a:xfrm rot="7956492">
            <a:off x="3562350" y="4959350"/>
            <a:ext cx="931863" cy="785813"/>
          </a:xfrm>
          <a:custGeom>
            <a:avLst/>
            <a:gdLst>
              <a:gd name="T0" fmla="*/ 2147483647 w 21314"/>
              <a:gd name="T1" fmla="*/ 0 h 20411"/>
              <a:gd name="T2" fmla="*/ 2147483647 w 21314"/>
              <a:gd name="T3" fmla="*/ 2147483647 h 20411"/>
              <a:gd name="T4" fmla="*/ 0 w 21314"/>
              <a:gd name="T5" fmla="*/ 2147483647 h 2041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314" h="20411" fill="none" extrusionOk="0">
                <a:moveTo>
                  <a:pt x="7067" y="-1"/>
                </a:moveTo>
                <a:cubicBezTo>
                  <a:pt x="14559" y="2593"/>
                  <a:pt x="20027" y="9083"/>
                  <a:pt x="21313" y="16907"/>
                </a:cubicBezTo>
              </a:path>
              <a:path w="21314" h="20411" stroke="0" extrusionOk="0">
                <a:moveTo>
                  <a:pt x="7067" y="-1"/>
                </a:moveTo>
                <a:cubicBezTo>
                  <a:pt x="14559" y="2593"/>
                  <a:pt x="20027" y="9083"/>
                  <a:pt x="21313" y="16907"/>
                </a:cubicBezTo>
                <a:lnTo>
                  <a:pt x="0" y="20411"/>
                </a:lnTo>
                <a:lnTo>
                  <a:pt x="7067" y="-1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94" name="Arc 144"/>
          <p:cNvSpPr>
            <a:spLocks/>
          </p:cNvSpPr>
          <p:nvPr/>
        </p:nvSpPr>
        <p:spPr bwMode="auto">
          <a:xfrm rot="7956492">
            <a:off x="2627313" y="4954588"/>
            <a:ext cx="931862" cy="785812"/>
          </a:xfrm>
          <a:custGeom>
            <a:avLst/>
            <a:gdLst>
              <a:gd name="T0" fmla="*/ 2147483647 w 21314"/>
              <a:gd name="T1" fmla="*/ 0 h 20411"/>
              <a:gd name="T2" fmla="*/ 2147483647 w 21314"/>
              <a:gd name="T3" fmla="*/ 2147483647 h 20411"/>
              <a:gd name="T4" fmla="*/ 0 w 21314"/>
              <a:gd name="T5" fmla="*/ 2147483647 h 2041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314" h="20411" fill="none" extrusionOk="0">
                <a:moveTo>
                  <a:pt x="7067" y="-1"/>
                </a:moveTo>
                <a:cubicBezTo>
                  <a:pt x="14559" y="2593"/>
                  <a:pt x="20027" y="9083"/>
                  <a:pt x="21313" y="16907"/>
                </a:cubicBezTo>
              </a:path>
              <a:path w="21314" h="20411" stroke="0" extrusionOk="0">
                <a:moveTo>
                  <a:pt x="7067" y="-1"/>
                </a:moveTo>
                <a:cubicBezTo>
                  <a:pt x="14559" y="2593"/>
                  <a:pt x="20027" y="9083"/>
                  <a:pt x="21313" y="16907"/>
                </a:cubicBezTo>
                <a:lnTo>
                  <a:pt x="0" y="20411"/>
                </a:lnTo>
                <a:lnTo>
                  <a:pt x="7067" y="-1"/>
                </a:lnTo>
                <a:close/>
              </a:path>
            </a:pathLst>
          </a:custGeom>
          <a:noFill/>
          <a:ln w="38100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pSp>
        <p:nvGrpSpPr>
          <p:cNvPr id="60495" name="Group 145"/>
          <p:cNvGrpSpPr>
            <a:grpSpLocks/>
          </p:cNvGrpSpPr>
          <p:nvPr/>
        </p:nvGrpSpPr>
        <p:grpSpPr bwMode="auto">
          <a:xfrm>
            <a:off x="2627313" y="5135563"/>
            <a:ext cx="935037" cy="269875"/>
            <a:chOff x="2596" y="3141"/>
            <a:chExt cx="589" cy="354"/>
          </a:xfrm>
        </p:grpSpPr>
        <p:sp>
          <p:nvSpPr>
            <p:cNvPr id="60500" name="Freeform 146"/>
            <p:cNvSpPr>
              <a:spLocks/>
            </p:cNvSpPr>
            <p:nvPr/>
          </p:nvSpPr>
          <p:spPr bwMode="auto">
            <a:xfrm flipH="1">
              <a:off x="2876" y="3149"/>
              <a:ext cx="309" cy="346"/>
            </a:xfrm>
            <a:custGeom>
              <a:avLst/>
              <a:gdLst>
                <a:gd name="T0" fmla="*/ 26 w 576"/>
                <a:gd name="T1" fmla="*/ 1 h 640"/>
                <a:gd name="T2" fmla="*/ 24 w 576"/>
                <a:gd name="T3" fmla="*/ 1 h 640"/>
                <a:gd name="T4" fmla="*/ 17 w 576"/>
                <a:gd name="T5" fmla="*/ 5 h 640"/>
                <a:gd name="T6" fmla="*/ 6 w 576"/>
                <a:gd name="T7" fmla="*/ 25 h 640"/>
                <a:gd name="T8" fmla="*/ 0 w 576"/>
                <a:gd name="T9" fmla="*/ 3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0501" name="Freeform 147"/>
            <p:cNvSpPr>
              <a:spLocks/>
            </p:cNvSpPr>
            <p:nvPr/>
          </p:nvSpPr>
          <p:spPr bwMode="auto">
            <a:xfrm>
              <a:off x="2596" y="3141"/>
              <a:ext cx="309" cy="346"/>
            </a:xfrm>
            <a:custGeom>
              <a:avLst/>
              <a:gdLst>
                <a:gd name="T0" fmla="*/ 26 w 576"/>
                <a:gd name="T1" fmla="*/ 1 h 640"/>
                <a:gd name="T2" fmla="*/ 24 w 576"/>
                <a:gd name="T3" fmla="*/ 1 h 640"/>
                <a:gd name="T4" fmla="*/ 17 w 576"/>
                <a:gd name="T5" fmla="*/ 5 h 640"/>
                <a:gd name="T6" fmla="*/ 6 w 576"/>
                <a:gd name="T7" fmla="*/ 25 h 640"/>
                <a:gd name="T8" fmla="*/ 0 w 576"/>
                <a:gd name="T9" fmla="*/ 3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60496" name="Freeform 148"/>
          <p:cNvSpPr>
            <a:spLocks/>
          </p:cNvSpPr>
          <p:nvPr/>
        </p:nvSpPr>
        <p:spPr bwMode="auto">
          <a:xfrm>
            <a:off x="3565525" y="5175250"/>
            <a:ext cx="490538" cy="26352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97" name="Freeform 149"/>
          <p:cNvSpPr>
            <a:spLocks/>
          </p:cNvSpPr>
          <p:nvPr/>
        </p:nvSpPr>
        <p:spPr bwMode="auto">
          <a:xfrm flipH="1">
            <a:off x="2700338" y="4543425"/>
            <a:ext cx="415925" cy="444500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98" name="Freeform 150"/>
          <p:cNvSpPr>
            <a:spLocks/>
          </p:cNvSpPr>
          <p:nvPr/>
        </p:nvSpPr>
        <p:spPr bwMode="auto">
          <a:xfrm>
            <a:off x="3170238" y="4543425"/>
            <a:ext cx="415925" cy="444500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60499" name="Freeform 151"/>
          <p:cNvSpPr>
            <a:spLocks/>
          </p:cNvSpPr>
          <p:nvPr/>
        </p:nvSpPr>
        <p:spPr bwMode="auto">
          <a:xfrm>
            <a:off x="2703513" y="3848100"/>
            <a:ext cx="398462" cy="511175"/>
          </a:xfrm>
          <a:custGeom>
            <a:avLst/>
            <a:gdLst>
              <a:gd name="T0" fmla="*/ 2147483647 w 576"/>
              <a:gd name="T1" fmla="*/ 2147483647 h 640"/>
              <a:gd name="T2" fmla="*/ 2147483647 w 576"/>
              <a:gd name="T3" fmla="*/ 2147483647 h 640"/>
              <a:gd name="T4" fmla="*/ 2147483647 w 576"/>
              <a:gd name="T5" fmla="*/ 2147483647 h 640"/>
              <a:gd name="T6" fmla="*/ 2147483647 w 576"/>
              <a:gd name="T7" fmla="*/ 2147483647 h 640"/>
              <a:gd name="T8" fmla="*/ 0 w 576"/>
              <a:gd name="T9" fmla="*/ 2147483647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" h="640">
                <a:moveTo>
                  <a:pt x="576" y="16"/>
                </a:moveTo>
                <a:cubicBezTo>
                  <a:pt x="568" y="8"/>
                  <a:pt x="560" y="0"/>
                  <a:pt x="528" y="16"/>
                </a:cubicBezTo>
                <a:cubicBezTo>
                  <a:pt x="496" y="32"/>
                  <a:pt x="448" y="24"/>
                  <a:pt x="384" y="112"/>
                </a:cubicBezTo>
                <a:cubicBezTo>
                  <a:pt x="320" y="200"/>
                  <a:pt x="208" y="456"/>
                  <a:pt x="144" y="544"/>
                </a:cubicBezTo>
                <a:cubicBezTo>
                  <a:pt x="80" y="632"/>
                  <a:pt x="40" y="636"/>
                  <a:pt x="0" y="640"/>
                </a:cubicBezTo>
              </a:path>
            </a:pathLst>
          </a:custGeom>
          <a:noFill/>
          <a:ln w="28575" cap="flat" cmpd="sng">
            <a:solidFill>
              <a:srgbClr val="0099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26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970" name="Group 2"/>
          <p:cNvGrpSpPr>
            <a:grpSpLocks/>
          </p:cNvGrpSpPr>
          <p:nvPr/>
        </p:nvGrpSpPr>
        <p:grpSpPr bwMode="auto">
          <a:xfrm>
            <a:off x="4500563" y="4725144"/>
            <a:ext cx="3890966" cy="1582737"/>
            <a:chOff x="2835" y="3067"/>
            <a:chExt cx="2451" cy="997"/>
          </a:xfrm>
        </p:grpSpPr>
        <p:sp>
          <p:nvSpPr>
            <p:cNvPr id="33801" name="AutoShape 3"/>
            <p:cNvSpPr>
              <a:spLocks noChangeArrowheads="1"/>
            </p:cNvSpPr>
            <p:nvPr/>
          </p:nvSpPr>
          <p:spPr bwMode="auto">
            <a:xfrm>
              <a:off x="3787" y="3067"/>
              <a:ext cx="363" cy="635"/>
            </a:xfrm>
            <a:prstGeom prst="downArrow">
              <a:avLst>
                <a:gd name="adj1" fmla="val 55370"/>
                <a:gd name="adj2" fmla="val 63089"/>
              </a:avLst>
            </a:prstGeom>
            <a:gradFill rotWithShape="1">
              <a:gsLst>
                <a:gs pos="0">
                  <a:srgbClr val="FFEFF5"/>
                </a:gs>
                <a:gs pos="100000">
                  <a:srgbClr val="FF669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33802" name="Text Box 4"/>
            <p:cNvSpPr txBox="1">
              <a:spLocks noChangeArrowheads="1"/>
            </p:cNvSpPr>
            <p:nvPr/>
          </p:nvSpPr>
          <p:spPr bwMode="auto">
            <a:xfrm>
              <a:off x="2835" y="3657"/>
              <a:ext cx="2451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晶体格子（晶格）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pic>
        <p:nvPicPr>
          <p:cNvPr id="3379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268413"/>
            <a:ext cx="2879725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2"/>
          <p:cNvSpPr>
            <a:spLocks noRot="1" noChangeArrowheads="1"/>
          </p:cNvSpPr>
          <p:nvPr/>
        </p:nvSpPr>
        <p:spPr bwMode="auto">
          <a:xfrm>
            <a:off x="1476375" y="115888"/>
            <a:ext cx="7369175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晶体结构的表示方法</a:t>
            </a: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—</a:t>
            </a: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晶格</a:t>
            </a:r>
          </a:p>
        </p:txBody>
      </p:sp>
      <p:sp>
        <p:nvSpPr>
          <p:cNvPr id="33797" name="Rectangle 7"/>
          <p:cNvSpPr>
            <a:spLocks noChangeArrowheads="1"/>
          </p:cNvSpPr>
          <p:nvPr/>
        </p:nvSpPr>
        <p:spPr bwMode="auto">
          <a:xfrm>
            <a:off x="4068763" y="1628775"/>
            <a:ext cx="44640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tabLst>
                <a:tab pos="819150" algn="l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tabLst>
                <a:tab pos="819150" algn="l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tabLst>
                <a:tab pos="819150" algn="l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tabLst>
                <a:tab pos="819150" algn="l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tabLst>
                <a:tab pos="819150" algn="l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9150" algn="l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9150" algn="l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9150" algn="l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19150" algn="l"/>
              </a:tabLs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19150" algn="l"/>
              </a:tabLst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为了便于表述晶体内原子的排列规律，可以把原子看成是刚性的小球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原子球，原子球的规则堆积构成了晶体堆积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79512" y="3573363"/>
            <a:ext cx="9036819" cy="2447925"/>
            <a:chOff x="30163" y="3802639"/>
            <a:chExt cx="9036819" cy="2447925"/>
          </a:xfrm>
        </p:grpSpPr>
        <p:sp>
          <p:nvSpPr>
            <p:cNvPr id="33800" name="Text Box 10"/>
            <p:cNvSpPr txBox="1">
              <a:spLocks noChangeArrowheads="1"/>
            </p:cNvSpPr>
            <p:nvPr/>
          </p:nvSpPr>
          <p:spPr bwMode="auto">
            <a:xfrm>
              <a:off x="4134619" y="3910689"/>
              <a:ext cx="4932363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把原子看成一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个位于原子球心位置抽象的几何点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（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格点），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然后用假想的线条将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这些格点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连接起来，便构成了一个有规律性的格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架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63" y="3802639"/>
              <a:ext cx="4181475" cy="2447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063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灯片编号占位符 5"/>
          <p:cNvSpPr txBox="1">
            <a:spLocks noGrp="1"/>
          </p:cNvSpPr>
          <p:nvPr/>
        </p:nvSpPr>
        <p:spPr bwMode="auto">
          <a:xfrm>
            <a:off x="6588224" y="623396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B4AAB2-E01F-4146-BF25-DA551545EC38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59396" name="Rectangle 2"/>
          <p:cNvSpPr>
            <a:spLocks noRot="1" noChangeArrowheads="1"/>
          </p:cNvSpPr>
          <p:nvPr/>
        </p:nvSpPr>
        <p:spPr bwMode="auto">
          <a:xfrm>
            <a:off x="1474788" y="53975"/>
            <a:ext cx="63373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1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华文隶书" panose="02010800040101010101" pitchFamily="2" charset="-122"/>
              </a:rPr>
              <a:t>k 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空间的平移对称性</a:t>
            </a:r>
          </a:p>
        </p:txBody>
      </p:sp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579665" y="1176508"/>
            <a:ext cx="8127546" cy="4924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平面波部分</a:t>
            </a:r>
            <a:r>
              <a:rPr kumimoji="0" lang="en-US" altLang="zh-CN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k 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平移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 </a:t>
            </a:r>
            <a:r>
              <a:rPr kumimoji="0" lang="en-US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         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，                      对应的波函数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/>
              </a:rPr>
              <a:t>：</a:t>
            </a:r>
            <a:endParaRPr kumimoji="0" lang="en-US" altLang="zh-CN" sz="26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0" y="1655361"/>
          <a:ext cx="9036496" cy="4343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2" name="Equation" r:id="rId3" imgW="5244840" imgH="2514600" progId="Equation.DSMT4">
                  <p:embed/>
                </p:oleObj>
              </mc:Choice>
              <mc:Fallback>
                <p:oleObj name="Equation" r:id="rId3" imgW="5244840" imgH="2514600" progId="Equation.DSMT4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655361"/>
                        <a:ext cx="9036496" cy="4343551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3303629" y="886783"/>
          <a:ext cx="764315" cy="805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3" name="Equation" r:id="rId5" imgW="368280" imgH="393480" progId="Equation.DSMT4">
                  <p:embed/>
                </p:oleObj>
              </mc:Choice>
              <mc:Fallback>
                <p:oleObj name="Equation" r:id="rId5" imgW="368280" imgH="393480" progId="Equation.DSMT4">
                  <p:embed/>
                  <p:pic>
                    <p:nvPicPr>
                      <p:cNvPr id="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629" y="886783"/>
                        <a:ext cx="764315" cy="8056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4355976" y="432516"/>
          <a:ext cx="1766008" cy="1302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4" name="Equation" r:id="rId7" imgW="850680" imgH="634680" progId="Equation.DSMT4">
                  <p:embed/>
                </p:oleObj>
              </mc:Choice>
              <mc:Fallback>
                <p:oleObj name="Equation" r:id="rId7" imgW="850680" imgH="634680" progId="Equation.DSMT4">
                  <p:embed/>
                  <p:pic>
                    <p:nvPicPr>
                      <p:cNvPr id="1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432516"/>
                        <a:ext cx="1766008" cy="13025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83586" y="5963611"/>
            <a:ext cx="8235313" cy="617538"/>
            <a:chOff x="183586" y="5963611"/>
            <a:chExt cx="8235313" cy="617538"/>
          </a:xfrm>
        </p:grpSpPr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183586" y="6041548"/>
              <a:ext cx="7811836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依然可以有波矢</a:t>
              </a:r>
              <a:r>
                <a:rPr kumimoji="0" lang="en-US" altLang="zh-CN" sz="24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k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的平面波分量，其它变化部分均归到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graphicFrame>
          <p:nvGraphicFramePr>
            <p:cNvPr id="12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7479099" y="5963611"/>
            <a:ext cx="939800" cy="617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625" name="Equation" r:id="rId9" imgW="368280" imgH="241200" progId="Equation.DSMT4">
                    <p:embed/>
                  </p:oleObj>
                </mc:Choice>
                <mc:Fallback>
                  <p:oleObj name="Equation" r:id="rId9" imgW="368280" imgH="241200" progId="Equation.DSMT4">
                    <p:embed/>
                    <p:pic>
                      <p:nvPicPr>
                        <p:cNvPr id="1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79099" y="5963611"/>
                          <a:ext cx="939800" cy="6175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椭圆 3"/>
          <p:cNvSpPr/>
          <p:nvPr/>
        </p:nvSpPr>
        <p:spPr bwMode="auto">
          <a:xfrm>
            <a:off x="579665" y="5373216"/>
            <a:ext cx="391935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楷体_GB2312" pitchFamily="49" charset="-122"/>
              <a:cs typeface="+mn-cs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74480" y="3933056"/>
            <a:ext cx="5945792" cy="1844470"/>
            <a:chOff x="1074480" y="3933056"/>
            <a:chExt cx="5945792" cy="1844470"/>
          </a:xfrm>
        </p:grpSpPr>
        <p:sp>
          <p:nvSpPr>
            <p:cNvPr id="15" name="椭圆 14"/>
            <p:cNvSpPr/>
            <p:nvPr/>
          </p:nvSpPr>
          <p:spPr bwMode="auto">
            <a:xfrm>
              <a:off x="1074480" y="3933056"/>
              <a:ext cx="800616" cy="720080"/>
            </a:xfrm>
            <a:prstGeom prst="ellips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1979712" y="5315861"/>
              <a:ext cx="5040560" cy="461665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rPr>
                <a:t>平面波部分的波矢变化，能量变化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 bwMode="auto">
            <a:xfrm flipH="1" flipV="1">
              <a:off x="1691680" y="4653136"/>
              <a:ext cx="504056" cy="64807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8838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ChangeArrowheads="1"/>
          </p:cNvSpPr>
          <p:nvPr/>
        </p:nvSpPr>
        <p:spPr bwMode="auto">
          <a:xfrm>
            <a:off x="5602288" y="476250"/>
            <a:ext cx="2087562" cy="5048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1476375" y="387350"/>
            <a:ext cx="6280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第一布里渊区</a:t>
            </a: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</a:rPr>
              <a:t>——</a:t>
            </a: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</a:rPr>
              <a:t>简约波矢</a:t>
            </a:r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304800" y="2085975"/>
            <a:ext cx="3022600" cy="3001963"/>
            <a:chOff x="192" y="1173"/>
            <a:chExt cx="1904" cy="1891"/>
          </a:xfrm>
        </p:grpSpPr>
        <p:grpSp>
          <p:nvGrpSpPr>
            <p:cNvPr id="62635" name="Group 5"/>
            <p:cNvGrpSpPr>
              <a:grpSpLocks/>
            </p:cNvGrpSpPr>
            <p:nvPr/>
          </p:nvGrpSpPr>
          <p:grpSpPr bwMode="auto">
            <a:xfrm>
              <a:off x="192" y="1173"/>
              <a:ext cx="1352" cy="1891"/>
              <a:chOff x="176" y="2069"/>
              <a:chExt cx="1352" cy="1891"/>
            </a:xfrm>
          </p:grpSpPr>
          <p:sp>
            <p:nvSpPr>
              <p:cNvPr id="62637" name="Rectangle 6"/>
              <p:cNvSpPr>
                <a:spLocks noChangeArrowheads="1"/>
              </p:cNvSpPr>
              <p:nvPr/>
            </p:nvSpPr>
            <p:spPr bwMode="auto">
              <a:xfrm>
                <a:off x="176" y="2320"/>
                <a:ext cx="1352" cy="1336"/>
              </a:xfrm>
              <a:prstGeom prst="rect">
                <a:avLst/>
              </a:prstGeom>
              <a:gradFill rotWithShape="0">
                <a:gsLst>
                  <a:gs pos="0">
                    <a:srgbClr val="FFCCFF"/>
                  </a:gs>
                  <a:gs pos="50000">
                    <a:srgbClr val="FFFFFF"/>
                  </a:gs>
                  <a:gs pos="100000">
                    <a:srgbClr val="FFCC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/>
                </a:endParaRPr>
              </a:p>
            </p:txBody>
          </p:sp>
          <p:graphicFrame>
            <p:nvGraphicFramePr>
              <p:cNvPr id="62638" name="Object 7"/>
              <p:cNvGraphicFramePr>
                <a:graphicFrameLocks noChangeAspect="1"/>
              </p:cNvGraphicFramePr>
              <p:nvPr/>
            </p:nvGraphicFramePr>
            <p:xfrm>
              <a:off x="176" y="2424"/>
              <a:ext cx="1344" cy="6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902" name="公式" r:id="rId3" imgW="889000" imgH="419100" progId="Equation.3">
                      <p:embed/>
                    </p:oleObj>
                  </mc:Choice>
                  <mc:Fallback>
                    <p:oleObj name="公式" r:id="rId3" imgW="889000" imgH="419100" progId="Equation.3">
                      <p:embed/>
                      <p:pic>
                        <p:nvPicPr>
                          <p:cNvPr id="62638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6" y="2424"/>
                            <a:ext cx="1344" cy="6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2639" name="Line 8"/>
              <p:cNvSpPr>
                <a:spLocks noChangeShapeType="1"/>
              </p:cNvSpPr>
              <p:nvPr/>
            </p:nvSpPr>
            <p:spPr bwMode="auto">
              <a:xfrm>
                <a:off x="1354" y="267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640" name="Text Box 9"/>
              <p:cNvSpPr txBox="1">
                <a:spLocks noChangeArrowheads="1"/>
              </p:cNvSpPr>
              <p:nvPr/>
            </p:nvSpPr>
            <p:spPr bwMode="auto">
              <a:xfrm>
                <a:off x="378" y="3672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641" name="Rectangle 10"/>
              <p:cNvSpPr>
                <a:spLocks noChangeArrowheads="1"/>
              </p:cNvSpPr>
              <p:nvPr/>
            </p:nvSpPr>
            <p:spPr bwMode="auto">
              <a:xfrm>
                <a:off x="260" y="2069"/>
                <a:ext cx="117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零次近似解  </a:t>
                </a:r>
              </a:p>
            </p:txBody>
          </p:sp>
          <p:graphicFrame>
            <p:nvGraphicFramePr>
              <p:cNvPr id="62642" name="Object 11"/>
              <p:cNvGraphicFramePr>
                <a:graphicFrameLocks noChangeAspect="1"/>
              </p:cNvGraphicFramePr>
              <p:nvPr/>
            </p:nvGraphicFramePr>
            <p:xfrm>
              <a:off x="198" y="3064"/>
              <a:ext cx="1287" cy="5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903" name="Equation" r:id="rId5" imgW="939392" imgH="393529" progId="Equation.3">
                      <p:embed/>
                    </p:oleObj>
                  </mc:Choice>
                  <mc:Fallback>
                    <p:oleObj name="Equation" r:id="rId5" imgW="939392" imgH="393529" progId="Equation.3">
                      <p:embed/>
                      <p:pic>
                        <p:nvPicPr>
                          <p:cNvPr id="62642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8" y="3064"/>
                            <a:ext cx="1287" cy="5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2636" name="Line 12"/>
            <p:cNvSpPr>
              <a:spLocks noChangeShapeType="1"/>
            </p:cNvSpPr>
            <p:nvPr/>
          </p:nvSpPr>
          <p:spPr bwMode="auto">
            <a:xfrm flipH="1" flipV="1">
              <a:off x="1512" y="2208"/>
              <a:ext cx="584" cy="2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62469" name="Group 13"/>
          <p:cNvGrpSpPr>
            <a:grpSpLocks/>
          </p:cNvGrpSpPr>
          <p:nvPr/>
        </p:nvGrpSpPr>
        <p:grpSpPr bwMode="auto">
          <a:xfrm>
            <a:off x="539750" y="3500438"/>
            <a:ext cx="4176713" cy="1866900"/>
            <a:chOff x="340" y="2387"/>
            <a:chExt cx="2631" cy="1176"/>
          </a:xfrm>
        </p:grpSpPr>
        <p:sp>
          <p:nvSpPr>
            <p:cNvPr id="62633" name="Text Box 14"/>
            <p:cNvSpPr txBox="1">
              <a:spLocks noChangeArrowheads="1"/>
            </p:cNvSpPr>
            <p:nvPr/>
          </p:nvSpPr>
          <p:spPr bwMode="auto">
            <a:xfrm>
              <a:off x="340" y="3249"/>
              <a:ext cx="1370" cy="31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第一布里渊区</a:t>
              </a:r>
            </a:p>
          </p:txBody>
        </p:sp>
        <p:sp>
          <p:nvSpPr>
            <p:cNvPr id="62634" name="Line 15"/>
            <p:cNvSpPr>
              <a:spLocks noChangeShapeType="1"/>
            </p:cNvSpPr>
            <p:nvPr/>
          </p:nvSpPr>
          <p:spPr bwMode="auto">
            <a:xfrm flipV="1">
              <a:off x="1701" y="2387"/>
              <a:ext cx="1270" cy="9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6247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62471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6247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grpSp>
        <p:nvGrpSpPr>
          <p:cNvPr id="62473" name="Group 19"/>
          <p:cNvGrpSpPr>
            <a:grpSpLocks/>
          </p:cNvGrpSpPr>
          <p:nvPr/>
        </p:nvGrpSpPr>
        <p:grpSpPr bwMode="auto">
          <a:xfrm>
            <a:off x="2724150" y="1844675"/>
            <a:ext cx="6419850" cy="4897438"/>
            <a:chOff x="1716" y="1162"/>
            <a:chExt cx="4044" cy="3085"/>
          </a:xfrm>
        </p:grpSpPr>
        <p:sp>
          <p:nvSpPr>
            <p:cNvPr id="62494" name="Rectangle 20"/>
            <p:cNvSpPr>
              <a:spLocks noChangeArrowheads="1"/>
            </p:cNvSpPr>
            <p:nvPr/>
          </p:nvSpPr>
          <p:spPr bwMode="auto">
            <a:xfrm>
              <a:off x="2804" y="1490"/>
              <a:ext cx="552" cy="2072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62495" name="Rectangle 21"/>
            <p:cNvSpPr>
              <a:spLocks noChangeArrowheads="1"/>
            </p:cNvSpPr>
            <p:nvPr/>
          </p:nvSpPr>
          <p:spPr bwMode="auto">
            <a:xfrm>
              <a:off x="3922" y="2730"/>
              <a:ext cx="718" cy="1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62496" name="Line 22"/>
            <p:cNvSpPr>
              <a:spLocks noChangeShapeType="1"/>
            </p:cNvSpPr>
            <p:nvPr/>
          </p:nvSpPr>
          <p:spPr bwMode="auto">
            <a:xfrm>
              <a:off x="3093" y="1315"/>
              <a:ext cx="0" cy="22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497" name="Arc 23"/>
            <p:cNvSpPr>
              <a:spLocks/>
            </p:cNvSpPr>
            <p:nvPr/>
          </p:nvSpPr>
          <p:spPr bwMode="auto">
            <a:xfrm rot="7956492">
              <a:off x="2823" y="3133"/>
              <a:ext cx="587" cy="495"/>
            </a:xfrm>
            <a:custGeom>
              <a:avLst/>
              <a:gdLst>
                <a:gd name="T0" fmla="*/ 0 w 21314"/>
                <a:gd name="T1" fmla="*/ 0 h 20411"/>
                <a:gd name="T2" fmla="*/ 0 w 21314"/>
                <a:gd name="T3" fmla="*/ 0 h 20411"/>
                <a:gd name="T4" fmla="*/ 0 w 21314"/>
                <a:gd name="T5" fmla="*/ 0 h 204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314" h="20411" fill="none" extrusionOk="0">
                  <a:moveTo>
                    <a:pt x="7067" y="-1"/>
                  </a:moveTo>
                  <a:cubicBezTo>
                    <a:pt x="14559" y="2593"/>
                    <a:pt x="20027" y="9083"/>
                    <a:pt x="21313" y="16907"/>
                  </a:cubicBezTo>
                </a:path>
                <a:path w="21314" h="20411" stroke="0" extrusionOk="0">
                  <a:moveTo>
                    <a:pt x="7067" y="-1"/>
                  </a:moveTo>
                  <a:cubicBezTo>
                    <a:pt x="14559" y="2593"/>
                    <a:pt x="20027" y="9083"/>
                    <a:pt x="21313" y="16907"/>
                  </a:cubicBezTo>
                  <a:lnTo>
                    <a:pt x="0" y="20411"/>
                  </a:lnTo>
                  <a:lnTo>
                    <a:pt x="7067" y="-1"/>
                  </a:lnTo>
                  <a:close/>
                </a:path>
              </a:pathLst>
            </a:custGeom>
            <a:noFill/>
            <a:ln w="38100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62498" name="Group 24"/>
            <p:cNvGrpSpPr>
              <a:grpSpLocks/>
            </p:cNvGrpSpPr>
            <p:nvPr/>
          </p:nvGrpSpPr>
          <p:grpSpPr bwMode="auto">
            <a:xfrm>
              <a:off x="4704" y="3492"/>
              <a:ext cx="825" cy="60"/>
              <a:chOff x="3360" y="2918"/>
              <a:chExt cx="720" cy="149"/>
            </a:xfrm>
          </p:grpSpPr>
          <p:sp>
            <p:nvSpPr>
              <p:cNvPr id="62629" name="Line 25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630" name="Line 26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631" name="Line 27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632" name="Line 28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grpSp>
          <p:nvGrpSpPr>
            <p:cNvPr id="62499" name="Group 29"/>
            <p:cNvGrpSpPr>
              <a:grpSpLocks/>
            </p:cNvGrpSpPr>
            <p:nvPr/>
          </p:nvGrpSpPr>
          <p:grpSpPr bwMode="auto">
            <a:xfrm>
              <a:off x="4696" y="3276"/>
              <a:ext cx="825" cy="142"/>
              <a:chOff x="3120" y="3000"/>
              <a:chExt cx="720" cy="120"/>
            </a:xfrm>
          </p:grpSpPr>
          <p:grpSp>
            <p:nvGrpSpPr>
              <p:cNvPr id="62619" name="Group 30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62625" name="Line 31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26" name="Line 32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27" name="Line 33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28" name="Line 34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62620" name="Group 35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62621" name="Line 36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22" name="Line 37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23" name="Line 38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24" name="Line 39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grpSp>
          <p:nvGrpSpPr>
            <p:cNvPr id="62500" name="Group 40"/>
            <p:cNvGrpSpPr>
              <a:grpSpLocks/>
            </p:cNvGrpSpPr>
            <p:nvPr/>
          </p:nvGrpSpPr>
          <p:grpSpPr bwMode="auto">
            <a:xfrm>
              <a:off x="4712" y="2917"/>
              <a:ext cx="825" cy="215"/>
              <a:chOff x="3120" y="3000"/>
              <a:chExt cx="720" cy="120"/>
            </a:xfrm>
          </p:grpSpPr>
          <p:grpSp>
            <p:nvGrpSpPr>
              <p:cNvPr id="62609" name="Group 41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62615" name="Line 42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16" name="Line 43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17" name="Line 44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18" name="Line 45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62610" name="Group 46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62611" name="Line 47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12" name="Line 48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13" name="Line 49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14" name="Line 50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grpSp>
          <p:nvGrpSpPr>
            <p:cNvPr id="62501" name="Group 51"/>
            <p:cNvGrpSpPr>
              <a:grpSpLocks/>
            </p:cNvGrpSpPr>
            <p:nvPr/>
          </p:nvGrpSpPr>
          <p:grpSpPr bwMode="auto">
            <a:xfrm>
              <a:off x="4714" y="2444"/>
              <a:ext cx="825" cy="254"/>
              <a:chOff x="3120" y="3000"/>
              <a:chExt cx="720" cy="120"/>
            </a:xfrm>
          </p:grpSpPr>
          <p:grpSp>
            <p:nvGrpSpPr>
              <p:cNvPr id="62599" name="Group 52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62605" name="Line 53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06" name="Line 54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07" name="Line 55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08" name="Line 56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62600" name="Group 57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62601" name="Line 58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02" name="Line 59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03" name="Line 60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604" name="Line 61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62502" name="Text Box 62"/>
            <p:cNvSpPr txBox="1">
              <a:spLocks noChangeArrowheads="1"/>
            </p:cNvSpPr>
            <p:nvPr/>
          </p:nvSpPr>
          <p:spPr bwMode="auto">
            <a:xfrm>
              <a:off x="3077" y="1162"/>
              <a:ext cx="40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62503" name="Text Box 63"/>
            <p:cNvSpPr txBox="1">
              <a:spLocks noChangeArrowheads="1"/>
            </p:cNvSpPr>
            <p:nvPr/>
          </p:nvSpPr>
          <p:spPr bwMode="auto">
            <a:xfrm>
              <a:off x="5519" y="3388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2504" name="Text Box 64"/>
            <p:cNvSpPr txBox="1">
              <a:spLocks noChangeArrowheads="1"/>
            </p:cNvSpPr>
            <p:nvPr/>
          </p:nvSpPr>
          <p:spPr bwMode="auto">
            <a:xfrm>
              <a:off x="5519" y="3215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62505" name="Text Box 65"/>
            <p:cNvSpPr txBox="1">
              <a:spLocks noChangeArrowheads="1"/>
            </p:cNvSpPr>
            <p:nvPr/>
          </p:nvSpPr>
          <p:spPr bwMode="auto">
            <a:xfrm>
              <a:off x="5527" y="2917"/>
              <a:ext cx="22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62506" name="Text Box 66"/>
            <p:cNvSpPr txBox="1">
              <a:spLocks noChangeArrowheads="1"/>
            </p:cNvSpPr>
            <p:nvPr/>
          </p:nvSpPr>
          <p:spPr bwMode="auto">
            <a:xfrm>
              <a:off x="5519" y="2472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62507" name="Text Box 67"/>
            <p:cNvSpPr txBox="1">
              <a:spLocks noChangeArrowheads="1"/>
            </p:cNvSpPr>
            <p:nvPr/>
          </p:nvSpPr>
          <p:spPr bwMode="auto">
            <a:xfrm>
              <a:off x="4237" y="3507"/>
              <a:ext cx="5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k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anose="05050102010706020507" pitchFamily="18" charset="2"/>
                  <a:ea typeface="宋体" panose="02010600030101010101" pitchFamily="2" charset="-122"/>
                </a:rPr>
                <a:t>2p</a:t>
              </a: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62508" name="Text Box 68"/>
            <p:cNvSpPr txBox="1">
              <a:spLocks noChangeArrowheads="1"/>
            </p:cNvSpPr>
            <p:nvPr/>
          </p:nvSpPr>
          <p:spPr bwMode="auto">
            <a:xfrm>
              <a:off x="2991" y="360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62509" name="Line 69"/>
            <p:cNvSpPr>
              <a:spLocks noChangeShapeType="1"/>
            </p:cNvSpPr>
            <p:nvPr/>
          </p:nvSpPr>
          <p:spPr bwMode="auto">
            <a:xfrm flipH="1">
              <a:off x="2796" y="1498"/>
              <a:ext cx="0" cy="20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10" name="Line 70"/>
            <p:cNvSpPr>
              <a:spLocks noChangeShapeType="1"/>
            </p:cNvSpPr>
            <p:nvPr/>
          </p:nvSpPr>
          <p:spPr bwMode="auto">
            <a:xfrm flipH="1">
              <a:off x="2516" y="1490"/>
              <a:ext cx="0" cy="20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11" name="Line 71"/>
            <p:cNvSpPr>
              <a:spLocks noChangeShapeType="1"/>
            </p:cNvSpPr>
            <p:nvPr/>
          </p:nvSpPr>
          <p:spPr bwMode="auto">
            <a:xfrm flipH="1">
              <a:off x="2252" y="1506"/>
              <a:ext cx="0" cy="20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12" name="Line 72"/>
            <p:cNvSpPr>
              <a:spLocks noChangeShapeType="1"/>
            </p:cNvSpPr>
            <p:nvPr/>
          </p:nvSpPr>
          <p:spPr bwMode="auto">
            <a:xfrm>
              <a:off x="3368" y="1514"/>
              <a:ext cx="0" cy="20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13" name="Line 73"/>
            <p:cNvSpPr>
              <a:spLocks noChangeShapeType="1"/>
            </p:cNvSpPr>
            <p:nvPr/>
          </p:nvSpPr>
          <p:spPr bwMode="auto">
            <a:xfrm>
              <a:off x="3640" y="1506"/>
              <a:ext cx="0" cy="20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14" name="Line 74"/>
            <p:cNvSpPr>
              <a:spLocks noChangeShapeType="1"/>
            </p:cNvSpPr>
            <p:nvPr/>
          </p:nvSpPr>
          <p:spPr bwMode="auto">
            <a:xfrm>
              <a:off x="3920" y="1522"/>
              <a:ext cx="0" cy="20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graphicFrame>
          <p:nvGraphicFramePr>
            <p:cNvPr id="62515" name="Object 75"/>
            <p:cNvGraphicFramePr>
              <a:graphicFrameLocks noChangeAspect="1"/>
            </p:cNvGraphicFramePr>
            <p:nvPr/>
          </p:nvGraphicFramePr>
          <p:xfrm>
            <a:off x="3224" y="3563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04" name="Equation" r:id="rId7" imgW="228501" imgH="393529" progId="Equation.3">
                    <p:embed/>
                  </p:oleObj>
                </mc:Choice>
                <mc:Fallback>
                  <p:oleObj name="Equation" r:id="rId7" imgW="228501" imgH="393529" progId="Equation.3">
                    <p:embed/>
                    <p:pic>
                      <p:nvPicPr>
                        <p:cNvPr id="62515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4" y="3563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16" name="Object 76"/>
            <p:cNvGraphicFramePr>
              <a:graphicFrameLocks noChangeAspect="1"/>
            </p:cNvGraphicFramePr>
            <p:nvPr/>
          </p:nvGraphicFramePr>
          <p:xfrm>
            <a:off x="3503" y="3563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05" name="Equation" r:id="rId9" imgW="228501" imgH="393529" progId="Equation.3">
                    <p:embed/>
                  </p:oleObj>
                </mc:Choice>
                <mc:Fallback>
                  <p:oleObj name="Equation" r:id="rId9" imgW="228501" imgH="393529" progId="Equation.3">
                    <p:embed/>
                    <p:pic>
                      <p:nvPicPr>
                        <p:cNvPr id="62516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3" y="3563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17" name="Object 77"/>
            <p:cNvGraphicFramePr>
              <a:graphicFrameLocks noChangeAspect="1"/>
            </p:cNvGraphicFramePr>
            <p:nvPr/>
          </p:nvGraphicFramePr>
          <p:xfrm>
            <a:off x="3807" y="3563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06" name="Equation" r:id="rId11" imgW="228501" imgH="393529" progId="Equation.3">
                    <p:embed/>
                  </p:oleObj>
                </mc:Choice>
                <mc:Fallback>
                  <p:oleObj name="Equation" r:id="rId11" imgW="228501" imgH="393529" progId="Equation.3">
                    <p:embed/>
                    <p:pic>
                      <p:nvPicPr>
                        <p:cNvPr id="62517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7" y="3563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18" name="Object 78"/>
            <p:cNvGraphicFramePr>
              <a:graphicFrameLocks noChangeAspect="1"/>
            </p:cNvGraphicFramePr>
            <p:nvPr/>
          </p:nvGraphicFramePr>
          <p:xfrm>
            <a:off x="2610" y="3571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07" name="Equation" r:id="rId13" imgW="342751" imgH="393529" progId="Equation.3">
                    <p:embed/>
                  </p:oleObj>
                </mc:Choice>
                <mc:Fallback>
                  <p:oleObj name="Equation" r:id="rId13" imgW="342751" imgH="393529" progId="Equation.3">
                    <p:embed/>
                    <p:pic>
                      <p:nvPicPr>
                        <p:cNvPr id="62518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0" y="3571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19" name="Object 79"/>
            <p:cNvGraphicFramePr>
              <a:graphicFrameLocks noChangeAspect="1"/>
            </p:cNvGraphicFramePr>
            <p:nvPr/>
          </p:nvGraphicFramePr>
          <p:xfrm>
            <a:off x="2314" y="3571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08" name="Equation" r:id="rId15" imgW="342751" imgH="393529" progId="Equation.3">
                    <p:embed/>
                  </p:oleObj>
                </mc:Choice>
                <mc:Fallback>
                  <p:oleObj name="Equation" r:id="rId15" imgW="342751" imgH="393529" progId="Equation.3">
                    <p:embed/>
                    <p:pic>
                      <p:nvPicPr>
                        <p:cNvPr id="62519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4" y="3571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20" name="Object 80"/>
            <p:cNvGraphicFramePr>
              <a:graphicFrameLocks noChangeAspect="1"/>
            </p:cNvGraphicFramePr>
            <p:nvPr/>
          </p:nvGraphicFramePr>
          <p:xfrm>
            <a:off x="1996" y="3579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09" name="Equation" r:id="rId17" imgW="342751" imgH="393529" progId="Equation.3">
                    <p:embed/>
                  </p:oleObj>
                </mc:Choice>
                <mc:Fallback>
                  <p:oleObj name="Equation" r:id="rId17" imgW="342751" imgH="393529" progId="Equation.3">
                    <p:embed/>
                    <p:pic>
                      <p:nvPicPr>
                        <p:cNvPr id="6252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6" y="3579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521" name="Rectangle 81"/>
            <p:cNvSpPr>
              <a:spLocks noChangeArrowheads="1"/>
            </p:cNvSpPr>
            <p:nvPr/>
          </p:nvSpPr>
          <p:spPr bwMode="auto">
            <a:xfrm>
              <a:off x="3388" y="3418"/>
              <a:ext cx="1230" cy="5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62522" name="Rectangle 82"/>
            <p:cNvSpPr>
              <a:spLocks noChangeArrowheads="1"/>
            </p:cNvSpPr>
            <p:nvPr/>
          </p:nvSpPr>
          <p:spPr bwMode="auto">
            <a:xfrm>
              <a:off x="3690" y="3154"/>
              <a:ext cx="942" cy="10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62523" name="Rectangle 83"/>
            <p:cNvSpPr>
              <a:spLocks noChangeArrowheads="1"/>
            </p:cNvSpPr>
            <p:nvPr/>
          </p:nvSpPr>
          <p:spPr bwMode="auto">
            <a:xfrm>
              <a:off x="4185" y="2194"/>
              <a:ext cx="487" cy="24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/>
              </a:endParaRPr>
            </a:p>
          </p:txBody>
        </p:sp>
        <p:sp>
          <p:nvSpPr>
            <p:cNvPr id="62524" name="Line 84"/>
            <p:cNvSpPr>
              <a:spLocks noChangeShapeType="1"/>
            </p:cNvSpPr>
            <p:nvPr/>
          </p:nvSpPr>
          <p:spPr bwMode="auto">
            <a:xfrm flipV="1">
              <a:off x="1828" y="3563"/>
              <a:ext cx="2658" cy="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25" name="Line 85"/>
            <p:cNvSpPr>
              <a:spLocks noChangeShapeType="1"/>
            </p:cNvSpPr>
            <p:nvPr/>
          </p:nvSpPr>
          <p:spPr bwMode="auto">
            <a:xfrm>
              <a:off x="3404" y="3418"/>
              <a:ext cx="1210" cy="0"/>
            </a:xfrm>
            <a:prstGeom prst="line">
              <a:avLst/>
            </a:prstGeom>
            <a:noFill/>
            <a:ln w="3175">
              <a:solidFill>
                <a:srgbClr val="00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26" name="Line 86"/>
            <p:cNvSpPr>
              <a:spLocks noChangeShapeType="1"/>
            </p:cNvSpPr>
            <p:nvPr/>
          </p:nvSpPr>
          <p:spPr bwMode="auto">
            <a:xfrm>
              <a:off x="3380" y="3474"/>
              <a:ext cx="1210" cy="0"/>
            </a:xfrm>
            <a:prstGeom prst="line">
              <a:avLst/>
            </a:prstGeom>
            <a:noFill/>
            <a:ln w="3175">
              <a:solidFill>
                <a:srgbClr val="00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27" name="Line 87"/>
            <p:cNvSpPr>
              <a:spLocks noChangeShapeType="1"/>
            </p:cNvSpPr>
            <p:nvPr/>
          </p:nvSpPr>
          <p:spPr bwMode="auto">
            <a:xfrm>
              <a:off x="3650" y="3258"/>
              <a:ext cx="990" cy="0"/>
            </a:xfrm>
            <a:prstGeom prst="line">
              <a:avLst/>
            </a:prstGeom>
            <a:noFill/>
            <a:ln w="3175">
              <a:solidFill>
                <a:srgbClr val="00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28" name="Line 88"/>
            <p:cNvSpPr>
              <a:spLocks noChangeShapeType="1"/>
            </p:cNvSpPr>
            <p:nvPr/>
          </p:nvSpPr>
          <p:spPr bwMode="auto">
            <a:xfrm flipV="1">
              <a:off x="3724" y="3154"/>
              <a:ext cx="912" cy="0"/>
            </a:xfrm>
            <a:prstGeom prst="line">
              <a:avLst/>
            </a:prstGeom>
            <a:noFill/>
            <a:ln w="3175">
              <a:solidFill>
                <a:srgbClr val="00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29" name="Line 89"/>
            <p:cNvSpPr>
              <a:spLocks noChangeShapeType="1"/>
            </p:cNvSpPr>
            <p:nvPr/>
          </p:nvSpPr>
          <p:spPr bwMode="auto">
            <a:xfrm>
              <a:off x="4188" y="2426"/>
              <a:ext cx="464" cy="0"/>
            </a:xfrm>
            <a:prstGeom prst="line">
              <a:avLst/>
            </a:prstGeom>
            <a:noFill/>
            <a:ln w="3175">
              <a:solidFill>
                <a:srgbClr val="00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30" name="Line 90"/>
            <p:cNvSpPr>
              <a:spLocks noChangeShapeType="1"/>
            </p:cNvSpPr>
            <p:nvPr/>
          </p:nvSpPr>
          <p:spPr bwMode="auto">
            <a:xfrm flipV="1">
              <a:off x="4212" y="2202"/>
              <a:ext cx="448" cy="0"/>
            </a:xfrm>
            <a:prstGeom prst="line">
              <a:avLst/>
            </a:prstGeom>
            <a:noFill/>
            <a:ln w="3175">
              <a:solidFill>
                <a:srgbClr val="00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31" name="Freeform 91"/>
            <p:cNvSpPr>
              <a:spLocks/>
            </p:cNvSpPr>
            <p:nvPr/>
          </p:nvSpPr>
          <p:spPr bwMode="auto">
            <a:xfrm>
              <a:off x="3632" y="2898"/>
              <a:ext cx="272" cy="256"/>
            </a:xfrm>
            <a:custGeom>
              <a:avLst/>
              <a:gdLst>
                <a:gd name="T0" fmla="*/ 13 w 576"/>
                <a:gd name="T1" fmla="*/ 0 h 640"/>
                <a:gd name="T2" fmla="*/ 12 w 576"/>
                <a:gd name="T3" fmla="*/ 0 h 640"/>
                <a:gd name="T4" fmla="*/ 9 w 576"/>
                <a:gd name="T5" fmla="*/ 1 h 640"/>
                <a:gd name="T6" fmla="*/ 3 w 576"/>
                <a:gd name="T7" fmla="*/ 6 h 640"/>
                <a:gd name="T8" fmla="*/ 0 w 576"/>
                <a:gd name="T9" fmla="*/ 6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32" name="Freeform 92"/>
            <p:cNvSpPr>
              <a:spLocks/>
            </p:cNvSpPr>
            <p:nvPr/>
          </p:nvSpPr>
          <p:spPr bwMode="auto">
            <a:xfrm flipH="1">
              <a:off x="3412" y="3274"/>
              <a:ext cx="131" cy="149"/>
            </a:xfrm>
            <a:custGeom>
              <a:avLst/>
              <a:gdLst>
                <a:gd name="T0" fmla="*/ 0 w 96"/>
                <a:gd name="T1" fmla="*/ 0 h 288"/>
                <a:gd name="T2" fmla="*/ 454 w 96"/>
                <a:gd name="T3" fmla="*/ 11 h 28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96" h="288">
                  <a:moveTo>
                    <a:pt x="0" y="0"/>
                  </a:moveTo>
                  <a:cubicBezTo>
                    <a:pt x="40" y="120"/>
                    <a:pt x="80" y="240"/>
                    <a:pt x="96" y="288"/>
                  </a:cubicBezTo>
                </a:path>
              </a:pathLst>
            </a:custGeom>
            <a:noFill/>
            <a:ln w="12700" cap="flat" cmpd="sng">
              <a:solidFill>
                <a:srgbClr val="800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33" name="Freeform 93"/>
            <p:cNvSpPr>
              <a:spLocks/>
            </p:cNvSpPr>
            <p:nvPr/>
          </p:nvSpPr>
          <p:spPr bwMode="auto">
            <a:xfrm>
              <a:off x="3379" y="3258"/>
              <a:ext cx="253" cy="146"/>
            </a:xfrm>
            <a:custGeom>
              <a:avLst/>
              <a:gdLst>
                <a:gd name="T0" fmla="*/ 10 w 576"/>
                <a:gd name="T1" fmla="*/ 0 h 640"/>
                <a:gd name="T2" fmla="*/ 9 w 576"/>
                <a:gd name="T3" fmla="*/ 0 h 640"/>
                <a:gd name="T4" fmla="*/ 6 w 576"/>
                <a:gd name="T5" fmla="*/ 0 h 640"/>
                <a:gd name="T6" fmla="*/ 2 w 576"/>
                <a:gd name="T7" fmla="*/ 0 h 640"/>
                <a:gd name="T8" fmla="*/ 0 w 576"/>
                <a:gd name="T9" fmla="*/ 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62534" name="Group 94"/>
            <p:cNvGrpSpPr>
              <a:grpSpLocks/>
            </p:cNvGrpSpPr>
            <p:nvPr/>
          </p:nvGrpSpPr>
          <p:grpSpPr bwMode="auto">
            <a:xfrm>
              <a:off x="2812" y="3250"/>
              <a:ext cx="589" cy="170"/>
              <a:chOff x="2596" y="3141"/>
              <a:chExt cx="589" cy="354"/>
            </a:xfrm>
          </p:grpSpPr>
          <p:sp>
            <p:nvSpPr>
              <p:cNvPr id="62597" name="Freeform 95"/>
              <p:cNvSpPr>
                <a:spLocks/>
              </p:cNvSpPr>
              <p:nvPr/>
            </p:nvSpPr>
            <p:spPr bwMode="auto">
              <a:xfrm flipH="1">
                <a:off x="2876" y="3149"/>
                <a:ext cx="309" cy="346"/>
              </a:xfrm>
              <a:custGeom>
                <a:avLst/>
                <a:gdLst>
                  <a:gd name="T0" fmla="*/ 26 w 576"/>
                  <a:gd name="T1" fmla="*/ 1 h 640"/>
                  <a:gd name="T2" fmla="*/ 24 w 576"/>
                  <a:gd name="T3" fmla="*/ 1 h 640"/>
                  <a:gd name="T4" fmla="*/ 17 w 576"/>
                  <a:gd name="T5" fmla="*/ 5 h 640"/>
                  <a:gd name="T6" fmla="*/ 6 w 576"/>
                  <a:gd name="T7" fmla="*/ 25 h 640"/>
                  <a:gd name="T8" fmla="*/ 0 w 576"/>
                  <a:gd name="T9" fmla="*/ 30 h 6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6" h="640">
                    <a:moveTo>
                      <a:pt x="576" y="16"/>
                    </a:moveTo>
                    <a:cubicBezTo>
                      <a:pt x="568" y="8"/>
                      <a:pt x="560" y="0"/>
                      <a:pt x="528" y="16"/>
                    </a:cubicBezTo>
                    <a:cubicBezTo>
                      <a:pt x="496" y="32"/>
                      <a:pt x="448" y="24"/>
                      <a:pt x="384" y="112"/>
                    </a:cubicBezTo>
                    <a:cubicBezTo>
                      <a:pt x="320" y="200"/>
                      <a:pt x="208" y="456"/>
                      <a:pt x="144" y="544"/>
                    </a:cubicBezTo>
                    <a:cubicBezTo>
                      <a:pt x="80" y="632"/>
                      <a:pt x="40" y="636"/>
                      <a:pt x="0" y="640"/>
                    </a:cubicBezTo>
                  </a:path>
                </a:pathLst>
              </a:custGeom>
              <a:noFill/>
              <a:ln w="28575" cap="flat" cmpd="sng">
                <a:solidFill>
                  <a:srgbClr val="0099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98" name="Freeform 96"/>
              <p:cNvSpPr>
                <a:spLocks/>
              </p:cNvSpPr>
              <p:nvPr/>
            </p:nvSpPr>
            <p:spPr bwMode="auto">
              <a:xfrm>
                <a:off x="2596" y="3141"/>
                <a:ext cx="309" cy="346"/>
              </a:xfrm>
              <a:custGeom>
                <a:avLst/>
                <a:gdLst>
                  <a:gd name="T0" fmla="*/ 26 w 576"/>
                  <a:gd name="T1" fmla="*/ 1 h 640"/>
                  <a:gd name="T2" fmla="*/ 24 w 576"/>
                  <a:gd name="T3" fmla="*/ 1 h 640"/>
                  <a:gd name="T4" fmla="*/ 17 w 576"/>
                  <a:gd name="T5" fmla="*/ 5 h 640"/>
                  <a:gd name="T6" fmla="*/ 6 w 576"/>
                  <a:gd name="T7" fmla="*/ 25 h 640"/>
                  <a:gd name="T8" fmla="*/ 0 w 576"/>
                  <a:gd name="T9" fmla="*/ 30 h 6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6" h="640">
                    <a:moveTo>
                      <a:pt x="576" y="16"/>
                    </a:moveTo>
                    <a:cubicBezTo>
                      <a:pt x="568" y="8"/>
                      <a:pt x="560" y="0"/>
                      <a:pt x="528" y="16"/>
                    </a:cubicBezTo>
                    <a:cubicBezTo>
                      <a:pt x="496" y="32"/>
                      <a:pt x="448" y="24"/>
                      <a:pt x="384" y="112"/>
                    </a:cubicBezTo>
                    <a:cubicBezTo>
                      <a:pt x="320" y="200"/>
                      <a:pt x="208" y="456"/>
                      <a:pt x="144" y="544"/>
                    </a:cubicBezTo>
                    <a:cubicBezTo>
                      <a:pt x="80" y="632"/>
                      <a:pt x="40" y="636"/>
                      <a:pt x="0" y="640"/>
                    </a:cubicBezTo>
                  </a:path>
                </a:pathLst>
              </a:custGeom>
              <a:noFill/>
              <a:ln w="28575" cap="flat" cmpd="sng">
                <a:solidFill>
                  <a:srgbClr val="0099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grpSp>
          <p:nvGrpSpPr>
            <p:cNvPr id="62535" name="Group 97"/>
            <p:cNvGrpSpPr>
              <a:grpSpLocks/>
            </p:cNvGrpSpPr>
            <p:nvPr/>
          </p:nvGrpSpPr>
          <p:grpSpPr bwMode="auto">
            <a:xfrm>
              <a:off x="2540" y="2842"/>
              <a:ext cx="1101" cy="306"/>
              <a:chOff x="2188" y="2597"/>
              <a:chExt cx="1301" cy="378"/>
            </a:xfrm>
          </p:grpSpPr>
          <p:sp>
            <p:nvSpPr>
              <p:cNvPr id="62593" name="Freeform 98"/>
              <p:cNvSpPr>
                <a:spLocks/>
              </p:cNvSpPr>
              <p:nvPr/>
            </p:nvSpPr>
            <p:spPr bwMode="auto">
              <a:xfrm>
                <a:off x="2884" y="2629"/>
                <a:ext cx="309" cy="346"/>
              </a:xfrm>
              <a:custGeom>
                <a:avLst/>
                <a:gdLst>
                  <a:gd name="T0" fmla="*/ 26 w 576"/>
                  <a:gd name="T1" fmla="*/ 1 h 640"/>
                  <a:gd name="T2" fmla="*/ 24 w 576"/>
                  <a:gd name="T3" fmla="*/ 1 h 640"/>
                  <a:gd name="T4" fmla="*/ 17 w 576"/>
                  <a:gd name="T5" fmla="*/ 5 h 640"/>
                  <a:gd name="T6" fmla="*/ 6 w 576"/>
                  <a:gd name="T7" fmla="*/ 25 h 640"/>
                  <a:gd name="T8" fmla="*/ 0 w 576"/>
                  <a:gd name="T9" fmla="*/ 30 h 6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6" h="640">
                    <a:moveTo>
                      <a:pt x="576" y="16"/>
                    </a:moveTo>
                    <a:cubicBezTo>
                      <a:pt x="568" y="8"/>
                      <a:pt x="560" y="0"/>
                      <a:pt x="528" y="16"/>
                    </a:cubicBezTo>
                    <a:cubicBezTo>
                      <a:pt x="496" y="32"/>
                      <a:pt x="448" y="24"/>
                      <a:pt x="384" y="112"/>
                    </a:cubicBezTo>
                    <a:cubicBezTo>
                      <a:pt x="320" y="200"/>
                      <a:pt x="208" y="456"/>
                      <a:pt x="144" y="544"/>
                    </a:cubicBezTo>
                    <a:cubicBezTo>
                      <a:pt x="80" y="632"/>
                      <a:pt x="40" y="636"/>
                      <a:pt x="0" y="640"/>
                    </a:cubicBezTo>
                  </a:path>
                </a:pathLst>
              </a:custGeom>
              <a:noFill/>
              <a:ln w="28575" cap="flat" cmpd="sng">
                <a:solidFill>
                  <a:srgbClr val="0099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94" name="Freeform 99"/>
              <p:cNvSpPr>
                <a:spLocks/>
              </p:cNvSpPr>
              <p:nvPr/>
            </p:nvSpPr>
            <p:spPr bwMode="auto">
              <a:xfrm>
                <a:off x="2188" y="2597"/>
                <a:ext cx="309" cy="346"/>
              </a:xfrm>
              <a:custGeom>
                <a:avLst/>
                <a:gdLst>
                  <a:gd name="T0" fmla="*/ 26 w 576"/>
                  <a:gd name="T1" fmla="*/ 1 h 640"/>
                  <a:gd name="T2" fmla="*/ 24 w 576"/>
                  <a:gd name="T3" fmla="*/ 1 h 640"/>
                  <a:gd name="T4" fmla="*/ 17 w 576"/>
                  <a:gd name="T5" fmla="*/ 5 h 640"/>
                  <a:gd name="T6" fmla="*/ 6 w 576"/>
                  <a:gd name="T7" fmla="*/ 25 h 640"/>
                  <a:gd name="T8" fmla="*/ 0 w 576"/>
                  <a:gd name="T9" fmla="*/ 30 h 6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6" h="640">
                    <a:moveTo>
                      <a:pt x="576" y="16"/>
                    </a:moveTo>
                    <a:cubicBezTo>
                      <a:pt x="568" y="8"/>
                      <a:pt x="560" y="0"/>
                      <a:pt x="528" y="16"/>
                    </a:cubicBezTo>
                    <a:cubicBezTo>
                      <a:pt x="496" y="32"/>
                      <a:pt x="448" y="24"/>
                      <a:pt x="384" y="112"/>
                    </a:cubicBezTo>
                    <a:cubicBezTo>
                      <a:pt x="320" y="200"/>
                      <a:pt x="208" y="456"/>
                      <a:pt x="144" y="544"/>
                    </a:cubicBezTo>
                    <a:cubicBezTo>
                      <a:pt x="80" y="632"/>
                      <a:pt x="40" y="636"/>
                      <a:pt x="0" y="640"/>
                    </a:cubicBezTo>
                  </a:path>
                </a:pathLst>
              </a:custGeom>
              <a:noFill/>
              <a:ln w="28575" cap="flat" cmpd="sng">
                <a:solidFill>
                  <a:srgbClr val="0099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95" name="Freeform 100"/>
              <p:cNvSpPr>
                <a:spLocks/>
              </p:cNvSpPr>
              <p:nvPr/>
            </p:nvSpPr>
            <p:spPr bwMode="auto">
              <a:xfrm flipH="1">
                <a:off x="2524" y="2597"/>
                <a:ext cx="309" cy="346"/>
              </a:xfrm>
              <a:custGeom>
                <a:avLst/>
                <a:gdLst>
                  <a:gd name="T0" fmla="*/ 26 w 576"/>
                  <a:gd name="T1" fmla="*/ 1 h 640"/>
                  <a:gd name="T2" fmla="*/ 24 w 576"/>
                  <a:gd name="T3" fmla="*/ 1 h 640"/>
                  <a:gd name="T4" fmla="*/ 17 w 576"/>
                  <a:gd name="T5" fmla="*/ 5 h 640"/>
                  <a:gd name="T6" fmla="*/ 6 w 576"/>
                  <a:gd name="T7" fmla="*/ 25 h 640"/>
                  <a:gd name="T8" fmla="*/ 0 w 576"/>
                  <a:gd name="T9" fmla="*/ 30 h 6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6" h="640">
                    <a:moveTo>
                      <a:pt x="576" y="16"/>
                    </a:moveTo>
                    <a:cubicBezTo>
                      <a:pt x="568" y="8"/>
                      <a:pt x="560" y="0"/>
                      <a:pt x="528" y="16"/>
                    </a:cubicBezTo>
                    <a:cubicBezTo>
                      <a:pt x="496" y="32"/>
                      <a:pt x="448" y="24"/>
                      <a:pt x="384" y="112"/>
                    </a:cubicBezTo>
                    <a:cubicBezTo>
                      <a:pt x="320" y="200"/>
                      <a:pt x="208" y="456"/>
                      <a:pt x="144" y="544"/>
                    </a:cubicBezTo>
                    <a:cubicBezTo>
                      <a:pt x="80" y="632"/>
                      <a:pt x="40" y="636"/>
                      <a:pt x="0" y="640"/>
                    </a:cubicBezTo>
                  </a:path>
                </a:pathLst>
              </a:custGeom>
              <a:noFill/>
              <a:ln w="28575" cap="flat" cmpd="sng">
                <a:solidFill>
                  <a:srgbClr val="0099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96" name="Freeform 101"/>
              <p:cNvSpPr>
                <a:spLocks/>
              </p:cNvSpPr>
              <p:nvPr/>
            </p:nvSpPr>
            <p:spPr bwMode="auto">
              <a:xfrm flipH="1">
                <a:off x="3180" y="2629"/>
                <a:ext cx="309" cy="346"/>
              </a:xfrm>
              <a:custGeom>
                <a:avLst/>
                <a:gdLst>
                  <a:gd name="T0" fmla="*/ 26 w 576"/>
                  <a:gd name="T1" fmla="*/ 1 h 640"/>
                  <a:gd name="T2" fmla="*/ 24 w 576"/>
                  <a:gd name="T3" fmla="*/ 1 h 640"/>
                  <a:gd name="T4" fmla="*/ 17 w 576"/>
                  <a:gd name="T5" fmla="*/ 5 h 640"/>
                  <a:gd name="T6" fmla="*/ 6 w 576"/>
                  <a:gd name="T7" fmla="*/ 25 h 640"/>
                  <a:gd name="T8" fmla="*/ 0 w 576"/>
                  <a:gd name="T9" fmla="*/ 30 h 6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6" h="640">
                    <a:moveTo>
                      <a:pt x="576" y="16"/>
                    </a:moveTo>
                    <a:cubicBezTo>
                      <a:pt x="568" y="8"/>
                      <a:pt x="560" y="0"/>
                      <a:pt x="528" y="16"/>
                    </a:cubicBezTo>
                    <a:cubicBezTo>
                      <a:pt x="496" y="32"/>
                      <a:pt x="448" y="24"/>
                      <a:pt x="384" y="112"/>
                    </a:cubicBezTo>
                    <a:cubicBezTo>
                      <a:pt x="320" y="200"/>
                      <a:pt x="208" y="456"/>
                      <a:pt x="144" y="544"/>
                    </a:cubicBezTo>
                    <a:cubicBezTo>
                      <a:pt x="80" y="632"/>
                      <a:pt x="40" y="636"/>
                      <a:pt x="0" y="640"/>
                    </a:cubicBezTo>
                  </a:path>
                </a:pathLst>
              </a:custGeom>
              <a:noFill/>
              <a:ln w="28575" cap="flat" cmpd="sng">
                <a:solidFill>
                  <a:srgbClr val="0099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62536" name="Freeform 102"/>
            <p:cNvSpPr>
              <a:spLocks/>
            </p:cNvSpPr>
            <p:nvPr/>
          </p:nvSpPr>
          <p:spPr bwMode="auto">
            <a:xfrm>
              <a:off x="3906" y="2426"/>
              <a:ext cx="278" cy="298"/>
            </a:xfrm>
            <a:custGeom>
              <a:avLst/>
              <a:gdLst>
                <a:gd name="T0" fmla="*/ 15 w 576"/>
                <a:gd name="T1" fmla="*/ 0 h 640"/>
                <a:gd name="T2" fmla="*/ 14 w 576"/>
                <a:gd name="T3" fmla="*/ 0 h 640"/>
                <a:gd name="T4" fmla="*/ 10 w 576"/>
                <a:gd name="T5" fmla="*/ 2 h 640"/>
                <a:gd name="T6" fmla="*/ 4 w 576"/>
                <a:gd name="T7" fmla="*/ 12 h 640"/>
                <a:gd name="T8" fmla="*/ 0 w 576"/>
                <a:gd name="T9" fmla="*/ 14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37" name="Freeform 103"/>
            <p:cNvSpPr>
              <a:spLocks/>
            </p:cNvSpPr>
            <p:nvPr/>
          </p:nvSpPr>
          <p:spPr bwMode="auto">
            <a:xfrm flipH="1">
              <a:off x="3117" y="2410"/>
              <a:ext cx="251" cy="322"/>
            </a:xfrm>
            <a:custGeom>
              <a:avLst/>
              <a:gdLst>
                <a:gd name="T0" fmla="*/ 9 w 576"/>
                <a:gd name="T1" fmla="*/ 1 h 640"/>
                <a:gd name="T2" fmla="*/ 8 w 576"/>
                <a:gd name="T3" fmla="*/ 1 h 640"/>
                <a:gd name="T4" fmla="*/ 6 w 576"/>
                <a:gd name="T5" fmla="*/ 4 h 640"/>
                <a:gd name="T6" fmla="*/ 2 w 576"/>
                <a:gd name="T7" fmla="*/ 18 h 640"/>
                <a:gd name="T8" fmla="*/ 0 w 576"/>
                <a:gd name="T9" fmla="*/ 21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38" name="Freeform 104"/>
            <p:cNvSpPr>
              <a:spLocks/>
            </p:cNvSpPr>
            <p:nvPr/>
          </p:nvSpPr>
          <p:spPr bwMode="auto">
            <a:xfrm flipH="1">
              <a:off x="3662" y="2410"/>
              <a:ext cx="251" cy="322"/>
            </a:xfrm>
            <a:custGeom>
              <a:avLst/>
              <a:gdLst>
                <a:gd name="T0" fmla="*/ 9 w 576"/>
                <a:gd name="T1" fmla="*/ 1 h 640"/>
                <a:gd name="T2" fmla="*/ 8 w 576"/>
                <a:gd name="T3" fmla="*/ 1 h 640"/>
                <a:gd name="T4" fmla="*/ 6 w 576"/>
                <a:gd name="T5" fmla="*/ 4 h 640"/>
                <a:gd name="T6" fmla="*/ 2 w 576"/>
                <a:gd name="T7" fmla="*/ 18 h 640"/>
                <a:gd name="T8" fmla="*/ 0 w 576"/>
                <a:gd name="T9" fmla="*/ 21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39" name="Freeform 105"/>
            <p:cNvSpPr>
              <a:spLocks/>
            </p:cNvSpPr>
            <p:nvPr/>
          </p:nvSpPr>
          <p:spPr bwMode="auto">
            <a:xfrm>
              <a:off x="3390" y="2410"/>
              <a:ext cx="250" cy="322"/>
            </a:xfrm>
            <a:custGeom>
              <a:avLst/>
              <a:gdLst>
                <a:gd name="T0" fmla="*/ 9 w 576"/>
                <a:gd name="T1" fmla="*/ 1 h 640"/>
                <a:gd name="T2" fmla="*/ 8 w 576"/>
                <a:gd name="T3" fmla="*/ 1 h 640"/>
                <a:gd name="T4" fmla="*/ 6 w 576"/>
                <a:gd name="T5" fmla="*/ 4 h 640"/>
                <a:gd name="T6" fmla="*/ 2 w 576"/>
                <a:gd name="T7" fmla="*/ 18 h 640"/>
                <a:gd name="T8" fmla="*/ 0 w 576"/>
                <a:gd name="T9" fmla="*/ 21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40" name="Freeform 106"/>
            <p:cNvSpPr>
              <a:spLocks/>
            </p:cNvSpPr>
            <p:nvPr/>
          </p:nvSpPr>
          <p:spPr bwMode="auto">
            <a:xfrm>
              <a:off x="2844" y="2410"/>
              <a:ext cx="251" cy="322"/>
            </a:xfrm>
            <a:custGeom>
              <a:avLst/>
              <a:gdLst>
                <a:gd name="T0" fmla="*/ 9 w 576"/>
                <a:gd name="T1" fmla="*/ 1 h 640"/>
                <a:gd name="T2" fmla="*/ 8 w 576"/>
                <a:gd name="T3" fmla="*/ 1 h 640"/>
                <a:gd name="T4" fmla="*/ 6 w 576"/>
                <a:gd name="T5" fmla="*/ 4 h 640"/>
                <a:gd name="T6" fmla="*/ 2 w 576"/>
                <a:gd name="T7" fmla="*/ 18 h 640"/>
                <a:gd name="T8" fmla="*/ 0 w 576"/>
                <a:gd name="T9" fmla="*/ 21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41" name="Freeform 107"/>
            <p:cNvSpPr>
              <a:spLocks/>
            </p:cNvSpPr>
            <p:nvPr/>
          </p:nvSpPr>
          <p:spPr bwMode="auto">
            <a:xfrm>
              <a:off x="2260" y="2410"/>
              <a:ext cx="251" cy="322"/>
            </a:xfrm>
            <a:custGeom>
              <a:avLst/>
              <a:gdLst>
                <a:gd name="T0" fmla="*/ 9 w 576"/>
                <a:gd name="T1" fmla="*/ 1 h 640"/>
                <a:gd name="T2" fmla="*/ 8 w 576"/>
                <a:gd name="T3" fmla="*/ 1 h 640"/>
                <a:gd name="T4" fmla="*/ 6 w 576"/>
                <a:gd name="T5" fmla="*/ 4 h 640"/>
                <a:gd name="T6" fmla="*/ 2 w 576"/>
                <a:gd name="T7" fmla="*/ 18 h 640"/>
                <a:gd name="T8" fmla="*/ 0 w 576"/>
                <a:gd name="T9" fmla="*/ 21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42" name="Freeform 108"/>
            <p:cNvSpPr>
              <a:spLocks/>
            </p:cNvSpPr>
            <p:nvPr/>
          </p:nvSpPr>
          <p:spPr bwMode="auto">
            <a:xfrm flipH="1">
              <a:off x="2533" y="2410"/>
              <a:ext cx="250" cy="322"/>
            </a:xfrm>
            <a:custGeom>
              <a:avLst/>
              <a:gdLst>
                <a:gd name="T0" fmla="*/ 9 w 576"/>
                <a:gd name="T1" fmla="*/ 1 h 640"/>
                <a:gd name="T2" fmla="*/ 8 w 576"/>
                <a:gd name="T3" fmla="*/ 1 h 640"/>
                <a:gd name="T4" fmla="*/ 6 w 576"/>
                <a:gd name="T5" fmla="*/ 4 h 640"/>
                <a:gd name="T6" fmla="*/ 2 w 576"/>
                <a:gd name="T7" fmla="*/ 18 h 640"/>
                <a:gd name="T8" fmla="*/ 0 w 576"/>
                <a:gd name="T9" fmla="*/ 21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43" name="Freeform 109"/>
            <p:cNvSpPr>
              <a:spLocks/>
            </p:cNvSpPr>
            <p:nvPr/>
          </p:nvSpPr>
          <p:spPr bwMode="auto">
            <a:xfrm flipH="1" flipV="1">
              <a:off x="4196" y="1746"/>
              <a:ext cx="190" cy="458"/>
            </a:xfrm>
            <a:custGeom>
              <a:avLst/>
              <a:gdLst>
                <a:gd name="T0" fmla="*/ 2 w 576"/>
                <a:gd name="T1" fmla="*/ 3 h 640"/>
                <a:gd name="T2" fmla="*/ 2 w 576"/>
                <a:gd name="T3" fmla="*/ 3 h 640"/>
                <a:gd name="T4" fmla="*/ 2 w 576"/>
                <a:gd name="T5" fmla="*/ 21 h 640"/>
                <a:gd name="T6" fmla="*/ 1 w 576"/>
                <a:gd name="T7" fmla="*/ 102 h 640"/>
                <a:gd name="T8" fmla="*/ 0 w 576"/>
                <a:gd name="T9" fmla="*/ 12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44" name="Freeform 110"/>
            <p:cNvSpPr>
              <a:spLocks/>
            </p:cNvSpPr>
            <p:nvPr/>
          </p:nvSpPr>
          <p:spPr bwMode="auto">
            <a:xfrm flipV="1">
              <a:off x="2823" y="1725"/>
              <a:ext cx="259" cy="479"/>
            </a:xfrm>
            <a:custGeom>
              <a:avLst/>
              <a:gdLst>
                <a:gd name="T0" fmla="*/ 10 w 576"/>
                <a:gd name="T1" fmla="*/ 4 h 640"/>
                <a:gd name="T2" fmla="*/ 10 w 576"/>
                <a:gd name="T3" fmla="*/ 4 h 640"/>
                <a:gd name="T4" fmla="*/ 7 w 576"/>
                <a:gd name="T5" fmla="*/ 26 h 640"/>
                <a:gd name="T6" fmla="*/ 3 w 576"/>
                <a:gd name="T7" fmla="*/ 128 h 640"/>
                <a:gd name="T8" fmla="*/ 0 w 576"/>
                <a:gd name="T9" fmla="*/ 15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45" name="Freeform 111"/>
            <p:cNvSpPr>
              <a:spLocks/>
            </p:cNvSpPr>
            <p:nvPr/>
          </p:nvSpPr>
          <p:spPr bwMode="auto">
            <a:xfrm flipV="1">
              <a:off x="2258" y="1725"/>
              <a:ext cx="260" cy="479"/>
            </a:xfrm>
            <a:custGeom>
              <a:avLst/>
              <a:gdLst>
                <a:gd name="T0" fmla="*/ 11 w 576"/>
                <a:gd name="T1" fmla="*/ 4 h 640"/>
                <a:gd name="T2" fmla="*/ 10 w 576"/>
                <a:gd name="T3" fmla="*/ 4 h 640"/>
                <a:gd name="T4" fmla="*/ 7 w 576"/>
                <a:gd name="T5" fmla="*/ 26 h 640"/>
                <a:gd name="T6" fmla="*/ 3 w 576"/>
                <a:gd name="T7" fmla="*/ 128 h 640"/>
                <a:gd name="T8" fmla="*/ 0 w 576"/>
                <a:gd name="T9" fmla="*/ 15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46" name="Freeform 112"/>
            <p:cNvSpPr>
              <a:spLocks/>
            </p:cNvSpPr>
            <p:nvPr/>
          </p:nvSpPr>
          <p:spPr bwMode="auto">
            <a:xfrm flipH="1" flipV="1">
              <a:off x="2540" y="1725"/>
              <a:ext cx="260" cy="479"/>
            </a:xfrm>
            <a:custGeom>
              <a:avLst/>
              <a:gdLst>
                <a:gd name="T0" fmla="*/ 11 w 576"/>
                <a:gd name="T1" fmla="*/ 4 h 640"/>
                <a:gd name="T2" fmla="*/ 10 w 576"/>
                <a:gd name="T3" fmla="*/ 4 h 640"/>
                <a:gd name="T4" fmla="*/ 7 w 576"/>
                <a:gd name="T5" fmla="*/ 26 h 640"/>
                <a:gd name="T6" fmla="*/ 3 w 576"/>
                <a:gd name="T7" fmla="*/ 128 h 640"/>
                <a:gd name="T8" fmla="*/ 0 w 576"/>
                <a:gd name="T9" fmla="*/ 15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47" name="Freeform 113"/>
            <p:cNvSpPr>
              <a:spLocks/>
            </p:cNvSpPr>
            <p:nvPr/>
          </p:nvSpPr>
          <p:spPr bwMode="auto">
            <a:xfrm flipH="1" flipV="1">
              <a:off x="3105" y="1725"/>
              <a:ext cx="259" cy="479"/>
            </a:xfrm>
            <a:custGeom>
              <a:avLst/>
              <a:gdLst>
                <a:gd name="T0" fmla="*/ 10 w 576"/>
                <a:gd name="T1" fmla="*/ 4 h 640"/>
                <a:gd name="T2" fmla="*/ 10 w 576"/>
                <a:gd name="T3" fmla="*/ 4 h 640"/>
                <a:gd name="T4" fmla="*/ 7 w 576"/>
                <a:gd name="T5" fmla="*/ 26 h 640"/>
                <a:gd name="T6" fmla="*/ 3 w 576"/>
                <a:gd name="T7" fmla="*/ 128 h 640"/>
                <a:gd name="T8" fmla="*/ 0 w 576"/>
                <a:gd name="T9" fmla="*/ 15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48" name="Freeform 114"/>
            <p:cNvSpPr>
              <a:spLocks/>
            </p:cNvSpPr>
            <p:nvPr/>
          </p:nvSpPr>
          <p:spPr bwMode="auto">
            <a:xfrm flipH="1" flipV="1">
              <a:off x="3656" y="1725"/>
              <a:ext cx="259" cy="479"/>
            </a:xfrm>
            <a:custGeom>
              <a:avLst/>
              <a:gdLst>
                <a:gd name="T0" fmla="*/ 10 w 576"/>
                <a:gd name="T1" fmla="*/ 4 h 640"/>
                <a:gd name="T2" fmla="*/ 10 w 576"/>
                <a:gd name="T3" fmla="*/ 4 h 640"/>
                <a:gd name="T4" fmla="*/ 7 w 576"/>
                <a:gd name="T5" fmla="*/ 26 h 640"/>
                <a:gd name="T6" fmla="*/ 3 w 576"/>
                <a:gd name="T7" fmla="*/ 128 h 640"/>
                <a:gd name="T8" fmla="*/ 0 w 576"/>
                <a:gd name="T9" fmla="*/ 15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49" name="Freeform 115"/>
            <p:cNvSpPr>
              <a:spLocks/>
            </p:cNvSpPr>
            <p:nvPr/>
          </p:nvSpPr>
          <p:spPr bwMode="auto">
            <a:xfrm flipV="1">
              <a:off x="3924" y="1725"/>
              <a:ext cx="260" cy="479"/>
            </a:xfrm>
            <a:custGeom>
              <a:avLst/>
              <a:gdLst>
                <a:gd name="T0" fmla="*/ 11 w 576"/>
                <a:gd name="T1" fmla="*/ 4 h 640"/>
                <a:gd name="T2" fmla="*/ 10 w 576"/>
                <a:gd name="T3" fmla="*/ 4 h 640"/>
                <a:gd name="T4" fmla="*/ 7 w 576"/>
                <a:gd name="T5" fmla="*/ 26 h 640"/>
                <a:gd name="T6" fmla="*/ 3 w 576"/>
                <a:gd name="T7" fmla="*/ 128 h 640"/>
                <a:gd name="T8" fmla="*/ 0 w 576"/>
                <a:gd name="T9" fmla="*/ 15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50" name="Freeform 116"/>
            <p:cNvSpPr>
              <a:spLocks/>
            </p:cNvSpPr>
            <p:nvPr/>
          </p:nvSpPr>
          <p:spPr bwMode="auto">
            <a:xfrm flipV="1">
              <a:off x="3387" y="1714"/>
              <a:ext cx="260" cy="479"/>
            </a:xfrm>
            <a:custGeom>
              <a:avLst/>
              <a:gdLst>
                <a:gd name="T0" fmla="*/ 11 w 576"/>
                <a:gd name="T1" fmla="*/ 4 h 640"/>
                <a:gd name="T2" fmla="*/ 10 w 576"/>
                <a:gd name="T3" fmla="*/ 4 h 640"/>
                <a:gd name="T4" fmla="*/ 7 w 576"/>
                <a:gd name="T5" fmla="*/ 26 h 640"/>
                <a:gd name="T6" fmla="*/ 3 w 576"/>
                <a:gd name="T7" fmla="*/ 128 h 640"/>
                <a:gd name="T8" fmla="*/ 0 w 576"/>
                <a:gd name="T9" fmla="*/ 15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51" name="Freeform 117"/>
            <p:cNvSpPr>
              <a:spLocks/>
            </p:cNvSpPr>
            <p:nvPr/>
          </p:nvSpPr>
          <p:spPr bwMode="auto">
            <a:xfrm flipH="1" flipV="1">
              <a:off x="2003" y="1714"/>
              <a:ext cx="260" cy="479"/>
            </a:xfrm>
            <a:custGeom>
              <a:avLst/>
              <a:gdLst>
                <a:gd name="T0" fmla="*/ 11 w 576"/>
                <a:gd name="T1" fmla="*/ 4 h 640"/>
                <a:gd name="T2" fmla="*/ 10 w 576"/>
                <a:gd name="T3" fmla="*/ 4 h 640"/>
                <a:gd name="T4" fmla="*/ 7 w 576"/>
                <a:gd name="T5" fmla="*/ 26 h 640"/>
                <a:gd name="T6" fmla="*/ 3 w 576"/>
                <a:gd name="T7" fmla="*/ 128 h 640"/>
                <a:gd name="T8" fmla="*/ 0 w 576"/>
                <a:gd name="T9" fmla="*/ 15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28575" cap="flat" cmpd="sng">
              <a:solidFill>
                <a:srgbClr val="00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52" name="Line 118"/>
            <p:cNvSpPr>
              <a:spLocks noChangeShapeType="1"/>
            </p:cNvSpPr>
            <p:nvPr/>
          </p:nvSpPr>
          <p:spPr bwMode="auto">
            <a:xfrm>
              <a:off x="4184" y="1530"/>
              <a:ext cx="0" cy="20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53" name="Freeform 119"/>
            <p:cNvSpPr>
              <a:spLocks/>
            </p:cNvSpPr>
            <p:nvPr/>
          </p:nvSpPr>
          <p:spPr bwMode="auto">
            <a:xfrm flipH="1">
              <a:off x="2547" y="3266"/>
              <a:ext cx="253" cy="146"/>
            </a:xfrm>
            <a:custGeom>
              <a:avLst/>
              <a:gdLst>
                <a:gd name="T0" fmla="*/ 10 w 576"/>
                <a:gd name="T1" fmla="*/ 0 h 640"/>
                <a:gd name="T2" fmla="*/ 9 w 576"/>
                <a:gd name="T3" fmla="*/ 0 h 640"/>
                <a:gd name="T4" fmla="*/ 6 w 576"/>
                <a:gd name="T5" fmla="*/ 0 h 640"/>
                <a:gd name="T6" fmla="*/ 2 w 576"/>
                <a:gd name="T7" fmla="*/ 0 h 640"/>
                <a:gd name="T8" fmla="*/ 0 w 576"/>
                <a:gd name="T9" fmla="*/ 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54" name="Freeform 120"/>
            <p:cNvSpPr>
              <a:spLocks/>
            </p:cNvSpPr>
            <p:nvPr/>
          </p:nvSpPr>
          <p:spPr bwMode="auto">
            <a:xfrm flipH="1">
              <a:off x="2280" y="2850"/>
              <a:ext cx="272" cy="256"/>
            </a:xfrm>
            <a:custGeom>
              <a:avLst/>
              <a:gdLst>
                <a:gd name="T0" fmla="*/ 13 w 576"/>
                <a:gd name="T1" fmla="*/ 0 h 640"/>
                <a:gd name="T2" fmla="*/ 12 w 576"/>
                <a:gd name="T3" fmla="*/ 0 h 640"/>
                <a:gd name="T4" fmla="*/ 9 w 576"/>
                <a:gd name="T5" fmla="*/ 1 h 640"/>
                <a:gd name="T6" fmla="*/ 3 w 576"/>
                <a:gd name="T7" fmla="*/ 6 h 640"/>
                <a:gd name="T8" fmla="*/ 0 w 576"/>
                <a:gd name="T9" fmla="*/ 6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55" name="Freeform 121"/>
            <p:cNvSpPr>
              <a:spLocks/>
            </p:cNvSpPr>
            <p:nvPr/>
          </p:nvSpPr>
          <p:spPr bwMode="auto">
            <a:xfrm flipH="1">
              <a:off x="1978" y="2418"/>
              <a:ext cx="278" cy="298"/>
            </a:xfrm>
            <a:custGeom>
              <a:avLst/>
              <a:gdLst>
                <a:gd name="T0" fmla="*/ 15 w 576"/>
                <a:gd name="T1" fmla="*/ 0 h 640"/>
                <a:gd name="T2" fmla="*/ 14 w 576"/>
                <a:gd name="T3" fmla="*/ 0 h 640"/>
                <a:gd name="T4" fmla="*/ 10 w 576"/>
                <a:gd name="T5" fmla="*/ 2 h 640"/>
                <a:gd name="T6" fmla="*/ 4 w 576"/>
                <a:gd name="T7" fmla="*/ 12 h 640"/>
                <a:gd name="T8" fmla="*/ 0 w 576"/>
                <a:gd name="T9" fmla="*/ 14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56" name="Freeform 122"/>
            <p:cNvSpPr>
              <a:spLocks/>
            </p:cNvSpPr>
            <p:nvPr/>
          </p:nvSpPr>
          <p:spPr bwMode="auto">
            <a:xfrm flipV="1">
              <a:off x="1772" y="1730"/>
              <a:ext cx="190" cy="458"/>
            </a:xfrm>
            <a:custGeom>
              <a:avLst/>
              <a:gdLst>
                <a:gd name="T0" fmla="*/ 2 w 576"/>
                <a:gd name="T1" fmla="*/ 3 h 640"/>
                <a:gd name="T2" fmla="*/ 2 w 576"/>
                <a:gd name="T3" fmla="*/ 3 h 640"/>
                <a:gd name="T4" fmla="*/ 2 w 576"/>
                <a:gd name="T5" fmla="*/ 21 h 640"/>
                <a:gd name="T6" fmla="*/ 1 w 576"/>
                <a:gd name="T7" fmla="*/ 102 h 640"/>
                <a:gd name="T8" fmla="*/ 0 w 576"/>
                <a:gd name="T9" fmla="*/ 120 h 6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6" h="640">
                  <a:moveTo>
                    <a:pt x="576" y="16"/>
                  </a:moveTo>
                  <a:cubicBezTo>
                    <a:pt x="568" y="8"/>
                    <a:pt x="560" y="0"/>
                    <a:pt x="528" y="16"/>
                  </a:cubicBezTo>
                  <a:cubicBezTo>
                    <a:pt x="496" y="32"/>
                    <a:pt x="448" y="24"/>
                    <a:pt x="384" y="112"/>
                  </a:cubicBezTo>
                  <a:cubicBezTo>
                    <a:pt x="320" y="200"/>
                    <a:pt x="208" y="456"/>
                    <a:pt x="144" y="544"/>
                  </a:cubicBezTo>
                  <a:cubicBezTo>
                    <a:pt x="80" y="632"/>
                    <a:pt x="40" y="636"/>
                    <a:pt x="0" y="640"/>
                  </a:cubicBezTo>
                </a:path>
              </a:pathLst>
            </a:custGeom>
            <a:noFill/>
            <a:ln w="38100" cmpd="sng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57" name="Line 123"/>
            <p:cNvSpPr>
              <a:spLocks noChangeShapeType="1"/>
            </p:cNvSpPr>
            <p:nvPr/>
          </p:nvSpPr>
          <p:spPr bwMode="auto">
            <a:xfrm flipH="1">
              <a:off x="1972" y="1506"/>
              <a:ext cx="0" cy="206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58" name="Line 124"/>
            <p:cNvSpPr>
              <a:spLocks noChangeShapeType="1"/>
            </p:cNvSpPr>
            <p:nvPr/>
          </p:nvSpPr>
          <p:spPr bwMode="auto">
            <a:xfrm>
              <a:off x="3876" y="2898"/>
              <a:ext cx="760" cy="0"/>
            </a:xfrm>
            <a:prstGeom prst="line">
              <a:avLst/>
            </a:prstGeom>
            <a:noFill/>
            <a:ln w="3175">
              <a:solidFill>
                <a:srgbClr val="00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2559" name="Line 125"/>
            <p:cNvSpPr>
              <a:spLocks noChangeShapeType="1"/>
            </p:cNvSpPr>
            <p:nvPr/>
          </p:nvSpPr>
          <p:spPr bwMode="auto">
            <a:xfrm>
              <a:off x="3924" y="2730"/>
              <a:ext cx="704" cy="0"/>
            </a:xfrm>
            <a:prstGeom prst="line">
              <a:avLst/>
            </a:prstGeom>
            <a:noFill/>
            <a:ln w="3175">
              <a:solidFill>
                <a:srgbClr val="003399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62560" name="Group 126"/>
            <p:cNvGrpSpPr>
              <a:grpSpLocks/>
            </p:cNvGrpSpPr>
            <p:nvPr/>
          </p:nvGrpSpPr>
          <p:grpSpPr bwMode="auto">
            <a:xfrm>
              <a:off x="4706" y="1772"/>
              <a:ext cx="825" cy="398"/>
              <a:chOff x="3120" y="3000"/>
              <a:chExt cx="720" cy="120"/>
            </a:xfrm>
          </p:grpSpPr>
          <p:grpSp>
            <p:nvGrpSpPr>
              <p:cNvPr id="62583" name="Group 127"/>
              <p:cNvGrpSpPr>
                <a:grpSpLocks/>
              </p:cNvGrpSpPr>
              <p:nvPr/>
            </p:nvGrpSpPr>
            <p:grpSpPr bwMode="auto">
              <a:xfrm>
                <a:off x="3120" y="3067"/>
                <a:ext cx="720" cy="53"/>
                <a:chOff x="3360" y="2918"/>
                <a:chExt cx="720" cy="149"/>
              </a:xfrm>
            </p:grpSpPr>
            <p:sp>
              <p:nvSpPr>
                <p:cNvPr id="62589" name="Line 128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590" name="Line 129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591" name="Line 130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592" name="Line 131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62584" name="Group 132"/>
              <p:cNvGrpSpPr>
                <a:grpSpLocks/>
              </p:cNvGrpSpPr>
              <p:nvPr/>
            </p:nvGrpSpPr>
            <p:grpSpPr bwMode="auto">
              <a:xfrm>
                <a:off x="3120" y="3000"/>
                <a:ext cx="720" cy="53"/>
                <a:chOff x="3360" y="2918"/>
                <a:chExt cx="720" cy="149"/>
              </a:xfrm>
            </p:grpSpPr>
            <p:sp>
              <p:nvSpPr>
                <p:cNvPr id="62585" name="Line 133"/>
                <p:cNvSpPr>
                  <a:spLocks noChangeShapeType="1"/>
                </p:cNvSpPr>
                <p:nvPr/>
              </p:nvSpPr>
              <p:spPr bwMode="auto">
                <a:xfrm>
                  <a:off x="3360" y="2966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586" name="Line 134"/>
                <p:cNvSpPr>
                  <a:spLocks noChangeShapeType="1"/>
                </p:cNvSpPr>
                <p:nvPr/>
              </p:nvSpPr>
              <p:spPr bwMode="auto">
                <a:xfrm>
                  <a:off x="3360" y="2918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587" name="Line 135"/>
                <p:cNvSpPr>
                  <a:spLocks noChangeShapeType="1"/>
                </p:cNvSpPr>
                <p:nvPr/>
              </p:nvSpPr>
              <p:spPr bwMode="auto">
                <a:xfrm>
                  <a:off x="3360" y="3067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62588" name="Line 136"/>
                <p:cNvSpPr>
                  <a:spLocks noChangeShapeType="1"/>
                </p:cNvSpPr>
                <p:nvPr/>
              </p:nvSpPr>
              <p:spPr bwMode="auto">
                <a:xfrm>
                  <a:off x="3360" y="3014"/>
                  <a:ext cx="720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62561" name="Text Box 137"/>
            <p:cNvSpPr txBox="1">
              <a:spLocks noChangeArrowheads="1"/>
            </p:cNvSpPr>
            <p:nvPr/>
          </p:nvSpPr>
          <p:spPr bwMode="auto">
            <a:xfrm>
              <a:off x="5535" y="1872"/>
              <a:ext cx="2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0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grpSp>
          <p:nvGrpSpPr>
            <p:cNvPr id="62562" name="Group 138"/>
            <p:cNvGrpSpPr>
              <a:grpSpLocks/>
            </p:cNvGrpSpPr>
            <p:nvPr/>
          </p:nvGrpSpPr>
          <p:grpSpPr bwMode="auto">
            <a:xfrm>
              <a:off x="4696" y="3508"/>
              <a:ext cx="825" cy="60"/>
              <a:chOff x="3360" y="2918"/>
              <a:chExt cx="720" cy="149"/>
            </a:xfrm>
          </p:grpSpPr>
          <p:sp>
            <p:nvSpPr>
              <p:cNvPr id="62579" name="Line 139"/>
              <p:cNvSpPr>
                <a:spLocks noChangeShapeType="1"/>
              </p:cNvSpPr>
              <p:nvPr/>
            </p:nvSpPr>
            <p:spPr bwMode="auto">
              <a:xfrm>
                <a:off x="3360" y="2966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80" name="Line 140"/>
              <p:cNvSpPr>
                <a:spLocks noChangeShapeType="1"/>
              </p:cNvSpPr>
              <p:nvPr/>
            </p:nvSpPr>
            <p:spPr bwMode="auto">
              <a:xfrm>
                <a:off x="3360" y="291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81" name="Line 141"/>
              <p:cNvSpPr>
                <a:spLocks noChangeShapeType="1"/>
              </p:cNvSpPr>
              <p:nvPr/>
            </p:nvSpPr>
            <p:spPr bwMode="auto">
              <a:xfrm>
                <a:off x="3360" y="3067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82" name="Line 142"/>
              <p:cNvSpPr>
                <a:spLocks noChangeShapeType="1"/>
              </p:cNvSpPr>
              <p:nvPr/>
            </p:nvSpPr>
            <p:spPr bwMode="auto">
              <a:xfrm>
                <a:off x="3360" y="3014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graphicFrame>
          <p:nvGraphicFramePr>
            <p:cNvPr id="62563" name="Object 143"/>
            <p:cNvGraphicFramePr>
              <a:graphicFrameLocks noChangeAspect="1"/>
            </p:cNvGraphicFramePr>
            <p:nvPr/>
          </p:nvGraphicFramePr>
          <p:xfrm>
            <a:off x="4087" y="3555"/>
            <a:ext cx="212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10" name="Equation" r:id="rId19" imgW="228501" imgH="393529" progId="Equation.3">
                    <p:embed/>
                  </p:oleObj>
                </mc:Choice>
                <mc:Fallback>
                  <p:oleObj name="Equation" r:id="rId19" imgW="228501" imgH="393529" progId="Equation.3">
                    <p:embed/>
                    <p:pic>
                      <p:nvPicPr>
                        <p:cNvPr id="62563" name="Object 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7" y="3555"/>
                          <a:ext cx="212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64" name="Object 144"/>
            <p:cNvGraphicFramePr>
              <a:graphicFrameLocks noChangeAspect="1"/>
            </p:cNvGraphicFramePr>
            <p:nvPr/>
          </p:nvGraphicFramePr>
          <p:xfrm>
            <a:off x="1716" y="3587"/>
            <a:ext cx="31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11" name="Equation" r:id="rId21" imgW="342751" imgH="393529" progId="Equation.3">
                    <p:embed/>
                  </p:oleObj>
                </mc:Choice>
                <mc:Fallback>
                  <p:oleObj name="Equation" r:id="rId21" imgW="342751" imgH="393529" progId="Equation.3">
                    <p:embed/>
                    <p:pic>
                      <p:nvPicPr>
                        <p:cNvPr id="62564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6" y="3587"/>
                          <a:ext cx="318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2565" name="Group 145"/>
            <p:cNvGrpSpPr>
              <a:grpSpLocks/>
            </p:cNvGrpSpPr>
            <p:nvPr/>
          </p:nvGrpSpPr>
          <p:grpSpPr bwMode="auto">
            <a:xfrm>
              <a:off x="4181" y="2293"/>
              <a:ext cx="1016" cy="1954"/>
              <a:chOff x="4181" y="2152"/>
              <a:chExt cx="1016" cy="1954"/>
            </a:xfrm>
          </p:grpSpPr>
          <p:sp>
            <p:nvSpPr>
              <p:cNvPr id="62574" name="Text Box 146"/>
              <p:cNvSpPr txBox="1">
                <a:spLocks noChangeArrowheads="1"/>
              </p:cNvSpPr>
              <p:nvPr/>
            </p:nvSpPr>
            <p:spPr bwMode="auto">
              <a:xfrm>
                <a:off x="4181" y="3818"/>
                <a:ext cx="10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</a:rPr>
                  <a:t>能隙</a:t>
                </a:r>
                <a:r>
                  <a:rPr kumimoji="1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</a:rPr>
                  <a:t>(</a:t>
                </a: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</a:rPr>
                  <a:t>禁带</a:t>
                </a:r>
                <a:r>
                  <a:rPr kumimoji="1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</a:rPr>
                  <a:t>)</a:t>
                </a:r>
              </a:p>
            </p:txBody>
          </p:sp>
          <p:sp>
            <p:nvSpPr>
              <p:cNvPr id="62575" name="Line 147"/>
              <p:cNvSpPr>
                <a:spLocks noChangeShapeType="1"/>
              </p:cNvSpPr>
              <p:nvPr/>
            </p:nvSpPr>
            <p:spPr bwMode="auto">
              <a:xfrm flipH="1" flipV="1">
                <a:off x="4504" y="3296"/>
                <a:ext cx="304" cy="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76" name="Line 148"/>
              <p:cNvSpPr>
                <a:spLocks noChangeShapeType="1"/>
              </p:cNvSpPr>
              <p:nvPr/>
            </p:nvSpPr>
            <p:spPr bwMode="auto">
              <a:xfrm flipH="1" flipV="1">
                <a:off x="4504" y="2152"/>
                <a:ext cx="328" cy="1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77" name="Line 149"/>
              <p:cNvSpPr>
                <a:spLocks noChangeShapeType="1"/>
              </p:cNvSpPr>
              <p:nvPr/>
            </p:nvSpPr>
            <p:spPr bwMode="auto">
              <a:xfrm flipH="1" flipV="1">
                <a:off x="4472" y="2664"/>
                <a:ext cx="360" cy="11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78" name="Line 150"/>
              <p:cNvSpPr>
                <a:spLocks noChangeShapeType="1"/>
              </p:cNvSpPr>
              <p:nvPr/>
            </p:nvSpPr>
            <p:spPr bwMode="auto">
              <a:xfrm flipH="1" flipV="1">
                <a:off x="4416" y="3048"/>
                <a:ext cx="408" cy="7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grpSp>
          <p:nvGrpSpPr>
            <p:cNvPr id="62566" name="Group 151"/>
            <p:cNvGrpSpPr>
              <a:grpSpLocks/>
            </p:cNvGrpSpPr>
            <p:nvPr/>
          </p:nvGrpSpPr>
          <p:grpSpPr bwMode="auto">
            <a:xfrm>
              <a:off x="4630" y="1375"/>
              <a:ext cx="706" cy="2150"/>
              <a:chOff x="4630" y="1234"/>
              <a:chExt cx="706" cy="2150"/>
            </a:xfrm>
          </p:grpSpPr>
          <p:sp>
            <p:nvSpPr>
              <p:cNvPr id="62568" name="Text Box 152"/>
              <p:cNvSpPr txBox="1">
                <a:spLocks noChangeArrowheads="1"/>
              </p:cNvSpPr>
              <p:nvPr/>
            </p:nvSpPr>
            <p:spPr bwMode="auto">
              <a:xfrm>
                <a:off x="4630" y="1234"/>
                <a:ext cx="69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1pPr>
                <a:lvl2pPr marL="742950" indent="-28575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2pPr>
                <a:lvl3pPr marL="11430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3pPr>
                <a:lvl4pPr marL="16002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4pPr>
                <a:lvl5pPr marL="2057400" indent="-228600" eaLnBrk="0" hangingPunct="0"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2"/>
                    </a:solidFill>
                    <a:latin typeface="Arial" panose="020B0604020202020204" pitchFamily="34" charset="0"/>
                    <a:ea typeface="楷体_GB2312"/>
                    <a:cs typeface="楷体_GB231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99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黑体" panose="02010609060101010101" pitchFamily="49" charset="-122"/>
                  </a:rPr>
                  <a:t>能带    </a:t>
                </a:r>
              </a:p>
            </p:txBody>
          </p:sp>
          <p:sp>
            <p:nvSpPr>
              <p:cNvPr id="62569" name="Line 153"/>
              <p:cNvSpPr>
                <a:spLocks noChangeShapeType="1"/>
              </p:cNvSpPr>
              <p:nvPr/>
            </p:nvSpPr>
            <p:spPr bwMode="auto">
              <a:xfrm flipH="1">
                <a:off x="4864" y="1512"/>
                <a:ext cx="136" cy="3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70" name="Line 154"/>
              <p:cNvSpPr>
                <a:spLocks noChangeShapeType="1"/>
              </p:cNvSpPr>
              <p:nvPr/>
            </p:nvSpPr>
            <p:spPr bwMode="auto">
              <a:xfrm flipH="1">
                <a:off x="4856" y="1520"/>
                <a:ext cx="136" cy="8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71" name="Line 155"/>
              <p:cNvSpPr>
                <a:spLocks noChangeShapeType="1"/>
              </p:cNvSpPr>
              <p:nvPr/>
            </p:nvSpPr>
            <p:spPr bwMode="auto">
              <a:xfrm>
                <a:off x="5000" y="1520"/>
                <a:ext cx="24" cy="13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72" name="Line 156"/>
              <p:cNvSpPr>
                <a:spLocks noChangeShapeType="1"/>
              </p:cNvSpPr>
              <p:nvPr/>
            </p:nvSpPr>
            <p:spPr bwMode="auto">
              <a:xfrm>
                <a:off x="4992" y="1520"/>
                <a:ext cx="168" cy="16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62573" name="Line 157"/>
              <p:cNvSpPr>
                <a:spLocks noChangeShapeType="1"/>
              </p:cNvSpPr>
              <p:nvPr/>
            </p:nvSpPr>
            <p:spPr bwMode="auto">
              <a:xfrm>
                <a:off x="5000" y="1512"/>
                <a:ext cx="336" cy="18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62567" name="Line 158"/>
            <p:cNvSpPr>
              <a:spLocks noChangeShapeType="1"/>
            </p:cNvSpPr>
            <p:nvPr/>
          </p:nvSpPr>
          <p:spPr bwMode="auto">
            <a:xfrm>
              <a:off x="3243" y="1389"/>
              <a:ext cx="0" cy="2313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62474" name="Rectangle 15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62475" name="Rectangle 16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62476" name="Rectangle 16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62477" name="Rectangle 162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grpSp>
        <p:nvGrpSpPr>
          <p:cNvPr id="62478" name="Group 163"/>
          <p:cNvGrpSpPr>
            <a:grpSpLocks/>
          </p:cNvGrpSpPr>
          <p:nvPr/>
        </p:nvGrpSpPr>
        <p:grpSpPr bwMode="auto">
          <a:xfrm>
            <a:off x="3419475" y="1052513"/>
            <a:ext cx="2447925" cy="779462"/>
            <a:chOff x="2154" y="663"/>
            <a:chExt cx="1542" cy="491"/>
          </a:xfrm>
        </p:grpSpPr>
        <p:graphicFrame>
          <p:nvGraphicFramePr>
            <p:cNvPr id="62492" name="Object 164"/>
            <p:cNvGraphicFramePr>
              <a:graphicFrameLocks noChangeAspect="1"/>
            </p:cNvGraphicFramePr>
            <p:nvPr/>
          </p:nvGraphicFramePr>
          <p:xfrm>
            <a:off x="3061" y="663"/>
            <a:ext cx="635" cy="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12" name="公式" r:id="rId23" imgW="507780" imgH="393529" progId="Equation.3">
                    <p:embed/>
                  </p:oleObj>
                </mc:Choice>
                <mc:Fallback>
                  <p:oleObj name="公式" r:id="rId23" imgW="507780" imgH="393529" progId="Equation.3">
                    <p:embed/>
                    <p:pic>
                      <p:nvPicPr>
                        <p:cNvPr id="62492" name="Object 1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663"/>
                          <a:ext cx="635" cy="4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1">
                                <a:gsLst>
                                  <a:gs pos="0">
                                    <a:srgbClr val="FF99FF"/>
                                  </a:gs>
                                  <a:gs pos="50000">
                                    <a:srgbClr val="FFFFFF"/>
                                  </a:gs>
                                  <a:gs pos="100000">
                                    <a:srgbClr val="FF99FF"/>
                                  </a:gs>
                                </a:gsLst>
                                <a:lin ang="5400000" scaled="1"/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93" name="Text Box 165"/>
            <p:cNvSpPr txBox="1">
              <a:spLocks noChangeArrowheads="1"/>
            </p:cNvSpPr>
            <p:nvPr/>
          </p:nvSpPr>
          <p:spPr bwMode="auto">
            <a:xfrm>
              <a:off x="2154" y="709"/>
              <a:ext cx="94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1pPr>
              <a:lvl2pPr marL="742950" indent="-28575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2pPr>
              <a:lvl3pPr marL="11430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3pPr>
              <a:lvl4pPr marL="16002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4pPr>
              <a:lvl5pPr marL="2057400" indent="-228600" eaLnBrk="0" hangingPunct="0"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2"/>
                  </a:solidFill>
                  <a:latin typeface="Arial" panose="020B0604020202020204" pitchFamily="34" charset="0"/>
                  <a:ea typeface="楷体_GB2312"/>
                  <a:cs typeface="楷体_GB231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/>
                </a:rPr>
                <a:t>倒格矢：</a:t>
              </a:r>
            </a:p>
          </p:txBody>
        </p:sp>
      </p:grpSp>
      <p:grpSp>
        <p:nvGrpSpPr>
          <p:cNvPr id="1523878" name="Group 166"/>
          <p:cNvGrpSpPr>
            <a:grpSpLocks/>
          </p:cNvGrpSpPr>
          <p:nvPr/>
        </p:nvGrpSpPr>
        <p:grpSpPr bwMode="auto">
          <a:xfrm>
            <a:off x="3794125" y="2833688"/>
            <a:ext cx="2189163" cy="3043237"/>
            <a:chOff x="2390" y="1785"/>
            <a:chExt cx="1379" cy="1917"/>
          </a:xfrm>
        </p:grpSpPr>
        <p:graphicFrame>
          <p:nvGraphicFramePr>
            <p:cNvPr id="62483" name="Object 167"/>
            <p:cNvGraphicFramePr>
              <a:graphicFrameLocks noChangeAspect="1"/>
            </p:cNvGraphicFramePr>
            <p:nvPr/>
          </p:nvGraphicFramePr>
          <p:xfrm>
            <a:off x="3288" y="3475"/>
            <a:ext cx="164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13" name="公式" r:id="rId25" imgW="126725" imgH="177415" progId="Equation.3">
                    <p:embed/>
                  </p:oleObj>
                </mc:Choice>
                <mc:Fallback>
                  <p:oleObj name="公式" r:id="rId25" imgW="126725" imgH="177415" progId="Equation.3">
                    <p:embed/>
                    <p:pic>
                      <p:nvPicPr>
                        <p:cNvPr id="62483" name="Object 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3475"/>
                          <a:ext cx="164" cy="227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4" name="Object 168"/>
            <p:cNvGraphicFramePr>
              <a:graphicFrameLocks noChangeAspect="1"/>
            </p:cNvGraphicFramePr>
            <p:nvPr/>
          </p:nvGraphicFramePr>
          <p:xfrm>
            <a:off x="3297" y="3271"/>
            <a:ext cx="362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14" name="公式" r:id="rId27" imgW="329914" imgH="177646" progId="Equation.3">
                    <p:embed/>
                  </p:oleObj>
                </mc:Choice>
                <mc:Fallback>
                  <p:oleObj name="公式" r:id="rId27" imgW="329914" imgH="177646" progId="Equation.3">
                    <p:embed/>
                    <p:pic>
                      <p:nvPicPr>
                        <p:cNvPr id="62484" name="Object 1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7" y="3271"/>
                          <a:ext cx="362" cy="194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5" name="Object 169"/>
            <p:cNvGraphicFramePr>
              <a:graphicFrameLocks noChangeAspect="1"/>
            </p:cNvGraphicFramePr>
            <p:nvPr/>
          </p:nvGraphicFramePr>
          <p:xfrm>
            <a:off x="3292" y="2931"/>
            <a:ext cx="418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15" name="公式" r:id="rId29" imgW="380670" imgH="177646" progId="Equation.3">
                    <p:embed/>
                  </p:oleObj>
                </mc:Choice>
                <mc:Fallback>
                  <p:oleObj name="公式" r:id="rId29" imgW="380670" imgH="177646" progId="Equation.3">
                    <p:embed/>
                    <p:pic>
                      <p:nvPicPr>
                        <p:cNvPr id="62485" name="Object 1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2" y="2931"/>
                          <a:ext cx="418" cy="194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6" name="Object 170"/>
            <p:cNvGraphicFramePr>
              <a:graphicFrameLocks noChangeAspect="1"/>
            </p:cNvGraphicFramePr>
            <p:nvPr/>
          </p:nvGraphicFramePr>
          <p:xfrm>
            <a:off x="3282" y="2478"/>
            <a:ext cx="460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16" name="公式" r:id="rId31" imgW="418918" imgH="177723" progId="Equation.3">
                    <p:embed/>
                  </p:oleObj>
                </mc:Choice>
                <mc:Fallback>
                  <p:oleObj name="公式" r:id="rId31" imgW="418918" imgH="177723" progId="Equation.3">
                    <p:embed/>
                    <p:pic>
                      <p:nvPicPr>
                        <p:cNvPr id="62486" name="Object 1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2" y="2478"/>
                          <a:ext cx="460" cy="194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7" name="Object 171"/>
            <p:cNvGraphicFramePr>
              <a:graphicFrameLocks noChangeAspect="1"/>
            </p:cNvGraphicFramePr>
            <p:nvPr/>
          </p:nvGraphicFramePr>
          <p:xfrm>
            <a:off x="3267" y="1797"/>
            <a:ext cx="502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17" name="公式" r:id="rId33" imgW="457002" imgH="177723" progId="Equation.3">
                    <p:embed/>
                  </p:oleObj>
                </mc:Choice>
                <mc:Fallback>
                  <p:oleObj name="公式" r:id="rId33" imgW="457002" imgH="177723" progId="Equation.3">
                    <p:embed/>
                    <p:pic>
                      <p:nvPicPr>
                        <p:cNvPr id="62487" name="Object 1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7" y="1797"/>
                          <a:ext cx="502" cy="194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8" name="Object 172"/>
            <p:cNvGraphicFramePr>
              <a:graphicFrameLocks noChangeAspect="1"/>
            </p:cNvGraphicFramePr>
            <p:nvPr/>
          </p:nvGraphicFramePr>
          <p:xfrm>
            <a:off x="2489" y="3281"/>
            <a:ext cx="418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18" name="公式" r:id="rId35" imgW="380670" imgH="177646" progId="Equation.3">
                    <p:embed/>
                  </p:oleObj>
                </mc:Choice>
                <mc:Fallback>
                  <p:oleObj name="公式" r:id="rId35" imgW="380670" imgH="177646" progId="Equation.3">
                    <p:embed/>
                    <p:pic>
                      <p:nvPicPr>
                        <p:cNvPr id="62488" name="Object 1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9" y="3281"/>
                          <a:ext cx="418" cy="194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9" name="Object 173"/>
            <p:cNvGraphicFramePr>
              <a:graphicFrameLocks noChangeAspect="1"/>
            </p:cNvGraphicFramePr>
            <p:nvPr/>
          </p:nvGraphicFramePr>
          <p:xfrm>
            <a:off x="2517" y="2919"/>
            <a:ext cx="362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19" name="公式" r:id="rId37" imgW="329914" imgH="177646" progId="Equation.3">
                    <p:embed/>
                  </p:oleObj>
                </mc:Choice>
                <mc:Fallback>
                  <p:oleObj name="公式" r:id="rId37" imgW="329914" imgH="177646" progId="Equation.3">
                    <p:embed/>
                    <p:pic>
                      <p:nvPicPr>
                        <p:cNvPr id="62489" name="Object 1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2919"/>
                          <a:ext cx="362" cy="194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90" name="Object 174"/>
            <p:cNvGraphicFramePr>
              <a:graphicFrameLocks noChangeAspect="1"/>
            </p:cNvGraphicFramePr>
            <p:nvPr/>
          </p:nvGraphicFramePr>
          <p:xfrm>
            <a:off x="2445" y="1785"/>
            <a:ext cx="460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20" name="公式" r:id="rId38" imgW="418918" imgH="177723" progId="Equation.3">
                    <p:embed/>
                  </p:oleObj>
                </mc:Choice>
                <mc:Fallback>
                  <p:oleObj name="公式" r:id="rId38" imgW="418918" imgH="177723" progId="Equation.3">
                    <p:embed/>
                    <p:pic>
                      <p:nvPicPr>
                        <p:cNvPr id="62490" name="Object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5" y="1785"/>
                          <a:ext cx="460" cy="194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91" name="Object 175"/>
            <p:cNvGraphicFramePr>
              <a:graphicFrameLocks noChangeAspect="1"/>
            </p:cNvGraphicFramePr>
            <p:nvPr/>
          </p:nvGraphicFramePr>
          <p:xfrm>
            <a:off x="2390" y="2478"/>
            <a:ext cx="501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921" name="公式" r:id="rId39" imgW="457002" imgH="177723" progId="Equation.3">
                    <p:embed/>
                  </p:oleObj>
                </mc:Choice>
                <mc:Fallback>
                  <p:oleObj name="公式" r:id="rId39" imgW="457002" imgH="177723" progId="Equation.3">
                    <p:embed/>
                    <p:pic>
                      <p:nvPicPr>
                        <p:cNvPr id="62491" name="Object 1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0" y="2478"/>
                          <a:ext cx="501" cy="194"/>
                        </a:xfrm>
                        <a:prstGeom prst="rect">
                          <a:avLst/>
                        </a:prstGeom>
                        <a:solidFill>
                          <a:srgbClr val="CCFFF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23888" name="Oval 176"/>
          <p:cNvSpPr>
            <a:spLocks noChangeArrowheads="1"/>
          </p:cNvSpPr>
          <p:nvPr/>
        </p:nvSpPr>
        <p:spPr bwMode="auto">
          <a:xfrm>
            <a:off x="3708400" y="2349500"/>
            <a:ext cx="576263" cy="3455988"/>
          </a:xfrm>
          <a:prstGeom prst="ellipse">
            <a:avLst/>
          </a:prstGeom>
          <a:noFill/>
          <a:ln w="571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1523889" name="Oval 177"/>
          <p:cNvSpPr>
            <a:spLocks noChangeArrowheads="1"/>
          </p:cNvSpPr>
          <p:nvPr/>
        </p:nvSpPr>
        <p:spPr bwMode="auto">
          <a:xfrm>
            <a:off x="5016500" y="2565400"/>
            <a:ext cx="576263" cy="3455988"/>
          </a:xfrm>
          <a:prstGeom prst="ellipse">
            <a:avLst/>
          </a:prstGeom>
          <a:noFill/>
          <a:ln w="57150">
            <a:solidFill>
              <a:srgbClr val="00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/>
            </a:endParaRPr>
          </a:p>
        </p:txBody>
      </p:sp>
      <p:sp>
        <p:nvSpPr>
          <p:cNvPr id="62482" name="Text Box 178"/>
          <p:cNvSpPr txBox="1">
            <a:spLocks noChangeArrowheads="1"/>
          </p:cNvSpPr>
          <p:nvPr/>
        </p:nvSpPr>
        <p:spPr bwMode="auto">
          <a:xfrm>
            <a:off x="87313" y="5994400"/>
            <a:ext cx="184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1pPr>
            <a:lvl2pPr marL="742950" indent="-28575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2pPr>
            <a:lvl3pPr marL="11430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3pPr>
            <a:lvl4pPr marL="16002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4pPr>
            <a:lvl5pPr marL="2057400" indent="-228600" eaLnBrk="0" hangingPunct="0"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楷体_GB2312"/>
                <a:cs typeface="楷体_GB231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26901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3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23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23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23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3714" grpId="0" animBg="1"/>
      <p:bldP spid="1523888" grpId="0" animBg="1"/>
      <p:bldP spid="152388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5875" name="Group 3"/>
          <p:cNvGrpSpPr>
            <a:grpSpLocks/>
          </p:cNvGrpSpPr>
          <p:nvPr/>
        </p:nvGrpSpPr>
        <p:grpSpPr bwMode="auto">
          <a:xfrm>
            <a:off x="1979613" y="2565400"/>
            <a:ext cx="1998662" cy="549275"/>
            <a:chOff x="1247" y="1616"/>
            <a:chExt cx="1259" cy="346"/>
          </a:xfrm>
        </p:grpSpPr>
        <p:sp>
          <p:nvSpPr>
            <p:cNvPr id="1615876" name="Text Box 4"/>
            <p:cNvSpPr txBox="1">
              <a:spLocks noChangeArrowheads="1"/>
            </p:cNvSpPr>
            <p:nvPr/>
          </p:nvSpPr>
          <p:spPr bwMode="auto">
            <a:xfrm>
              <a:off x="2018" y="1706"/>
              <a:ext cx="488" cy="256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  <p:grpSp>
          <p:nvGrpSpPr>
            <p:cNvPr id="1615877" name="Group 5"/>
            <p:cNvGrpSpPr>
              <a:grpSpLocks/>
            </p:cNvGrpSpPr>
            <p:nvPr/>
          </p:nvGrpSpPr>
          <p:grpSpPr bwMode="auto">
            <a:xfrm>
              <a:off x="1247" y="1616"/>
              <a:ext cx="771" cy="318"/>
              <a:chOff x="1394" y="1752"/>
              <a:chExt cx="771" cy="318"/>
            </a:xfrm>
          </p:grpSpPr>
          <p:sp>
            <p:nvSpPr>
              <p:cNvPr id="1615878" name="Line 6"/>
              <p:cNvSpPr>
                <a:spLocks noChangeShapeType="1"/>
              </p:cNvSpPr>
              <p:nvPr/>
            </p:nvSpPr>
            <p:spPr bwMode="auto">
              <a:xfrm flipV="1">
                <a:off x="1712" y="1979"/>
                <a:ext cx="453" cy="91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79" name="Line 7"/>
              <p:cNvSpPr>
                <a:spLocks noChangeShapeType="1"/>
              </p:cNvSpPr>
              <p:nvPr/>
            </p:nvSpPr>
            <p:spPr bwMode="auto">
              <a:xfrm flipH="1" flipV="1">
                <a:off x="1712" y="1752"/>
                <a:ext cx="453" cy="18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0" name="Line 8"/>
              <p:cNvSpPr>
                <a:spLocks noChangeShapeType="1"/>
              </p:cNvSpPr>
              <p:nvPr/>
            </p:nvSpPr>
            <p:spPr bwMode="auto">
              <a:xfrm flipH="1">
                <a:off x="1394" y="1934"/>
                <a:ext cx="771" cy="45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sp>
        <p:nvSpPr>
          <p:cNvPr id="1615881" name="Text Box 9"/>
          <p:cNvSpPr txBox="1">
            <a:spLocks noChangeArrowheads="1"/>
          </p:cNvSpPr>
          <p:nvPr/>
        </p:nvSpPr>
        <p:spPr bwMode="auto">
          <a:xfrm>
            <a:off x="8604250" y="3602038"/>
            <a:ext cx="468313" cy="1295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 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能态密度</a:t>
            </a:r>
          </a:p>
        </p:txBody>
      </p:sp>
      <p:grpSp>
        <p:nvGrpSpPr>
          <p:cNvPr id="1615882" name="Group 10"/>
          <p:cNvGrpSpPr>
            <a:grpSpLocks/>
          </p:cNvGrpSpPr>
          <p:nvPr/>
        </p:nvGrpSpPr>
        <p:grpSpPr bwMode="auto">
          <a:xfrm>
            <a:off x="152400" y="3357563"/>
            <a:ext cx="1809750" cy="2389187"/>
            <a:chOff x="96" y="2115"/>
            <a:chExt cx="1140" cy="1505"/>
          </a:xfrm>
        </p:grpSpPr>
        <p:grpSp>
          <p:nvGrpSpPr>
            <p:cNvPr id="1615883" name="Group 11"/>
            <p:cNvGrpSpPr>
              <a:grpSpLocks/>
            </p:cNvGrpSpPr>
            <p:nvPr/>
          </p:nvGrpSpPr>
          <p:grpSpPr bwMode="auto">
            <a:xfrm>
              <a:off x="96" y="2115"/>
              <a:ext cx="1140" cy="1055"/>
              <a:chOff x="158" y="2569"/>
              <a:chExt cx="1140" cy="1055"/>
            </a:xfrm>
          </p:grpSpPr>
          <p:sp>
            <p:nvSpPr>
              <p:cNvPr id="1615884" name="Line 12"/>
              <p:cNvSpPr>
                <a:spLocks noChangeShapeType="1"/>
              </p:cNvSpPr>
              <p:nvPr/>
            </p:nvSpPr>
            <p:spPr bwMode="auto">
              <a:xfrm flipH="1">
                <a:off x="703" y="2569"/>
                <a:ext cx="181" cy="725"/>
              </a:xfrm>
              <a:prstGeom prst="line">
                <a:avLst/>
              </a:prstGeom>
              <a:noFill/>
              <a:ln w="38100">
                <a:solidFill>
                  <a:srgbClr val="996633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5" name="Text Box 13"/>
              <p:cNvSpPr txBox="1">
                <a:spLocks noChangeArrowheads="1"/>
              </p:cNvSpPr>
              <p:nvPr/>
            </p:nvSpPr>
            <p:spPr bwMode="auto">
              <a:xfrm>
                <a:off x="158" y="3330"/>
                <a:ext cx="1140" cy="294"/>
              </a:xfrm>
              <a:prstGeom prst="rect">
                <a:avLst/>
              </a:prstGeom>
              <a:noFill/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固体的结合 </a:t>
                </a:r>
              </a:p>
            </p:txBody>
          </p:sp>
        </p:grpSp>
        <p:sp>
          <p:nvSpPr>
            <p:cNvPr id="1615886" name="AutoShape 14"/>
            <p:cNvSpPr>
              <a:spLocks noChangeArrowheads="1"/>
            </p:cNvSpPr>
            <p:nvPr/>
          </p:nvSpPr>
          <p:spPr bwMode="auto">
            <a:xfrm>
              <a:off x="521" y="3212"/>
              <a:ext cx="227" cy="408"/>
            </a:xfrm>
            <a:prstGeom prst="upArrow">
              <a:avLst>
                <a:gd name="adj1" fmla="val 49454"/>
                <a:gd name="adj2" fmla="val 878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87" name="Group 15"/>
          <p:cNvGrpSpPr>
            <a:grpSpLocks/>
          </p:cNvGrpSpPr>
          <p:nvPr/>
        </p:nvGrpSpPr>
        <p:grpSpPr bwMode="auto">
          <a:xfrm>
            <a:off x="3059113" y="5661025"/>
            <a:ext cx="6084887" cy="1049338"/>
            <a:chOff x="1927" y="3566"/>
            <a:chExt cx="3833" cy="661"/>
          </a:xfrm>
        </p:grpSpPr>
        <p:grpSp>
          <p:nvGrpSpPr>
            <p:cNvPr id="1615888" name="Group 16"/>
            <p:cNvGrpSpPr>
              <a:grpSpLocks/>
            </p:cNvGrpSpPr>
            <p:nvPr/>
          </p:nvGrpSpPr>
          <p:grpSpPr bwMode="auto">
            <a:xfrm>
              <a:off x="1927" y="3566"/>
              <a:ext cx="3085" cy="661"/>
              <a:chOff x="3923" y="3745"/>
              <a:chExt cx="3085" cy="661"/>
            </a:xfrm>
          </p:grpSpPr>
          <p:sp>
            <p:nvSpPr>
              <p:cNvPr id="1615889" name="Text Box 17"/>
              <p:cNvSpPr txBox="1">
                <a:spLocks noChangeArrowheads="1"/>
              </p:cNvSpPr>
              <p:nvPr/>
            </p:nvSpPr>
            <p:spPr bwMode="auto">
              <a:xfrm>
                <a:off x="3923" y="3748"/>
                <a:ext cx="3085" cy="65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薛定谔方程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0" name="Object 10"/>
              <p:cNvGraphicFramePr>
                <a:graphicFrameLocks noChangeAspect="1"/>
              </p:cNvGraphicFramePr>
              <p:nvPr/>
            </p:nvGraphicFramePr>
            <p:xfrm>
              <a:off x="4831" y="3745"/>
              <a:ext cx="185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02" name="公式" r:id="rId4" imgW="1523880" imgH="482400" progId="Equation.3">
                      <p:embed/>
                    </p:oleObj>
                  </mc:Choice>
                  <mc:Fallback>
                    <p:oleObj name="公式" r:id="rId4" imgW="1523880" imgH="482400" progId="Equation.3">
                      <p:embed/>
                      <p:pic>
                        <p:nvPicPr>
                          <p:cNvPr id="161589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1" y="3745"/>
                            <a:ext cx="185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1" name="Oval 19"/>
            <p:cNvSpPr>
              <a:spLocks noChangeArrowheads="1"/>
            </p:cNvSpPr>
            <p:nvPr/>
          </p:nvSpPr>
          <p:spPr bwMode="auto">
            <a:xfrm>
              <a:off x="4241" y="3929"/>
              <a:ext cx="1519" cy="272"/>
            </a:xfrm>
            <a:prstGeom prst="ellipse">
              <a:avLst/>
            </a:prstGeom>
            <a:gradFill rotWithShape="1">
              <a:gsLst>
                <a:gs pos="0">
                  <a:srgbClr val="FF99FF"/>
                </a:gs>
                <a:gs pos="50000">
                  <a:srgbClr val="FF99FF">
                    <a:gamma/>
                    <a:tint val="0"/>
                    <a:invGamma/>
                  </a:srgbClr>
                </a:gs>
                <a:gs pos="100000">
                  <a:srgbClr val="FF99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892" name="Text Box 20"/>
            <p:cNvSpPr txBox="1">
              <a:spLocks noChangeArrowheads="1"/>
            </p:cNvSpPr>
            <p:nvPr/>
          </p:nvSpPr>
          <p:spPr bwMode="auto">
            <a:xfrm>
              <a:off x="4377" y="3927"/>
              <a:ext cx="1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电子的波函数</a:t>
              </a: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楷体_GB2312" pitchFamily="49" charset="-122"/>
                  <a:cs typeface="+mn-cs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</p:grpSp>
      <p:grpSp>
        <p:nvGrpSpPr>
          <p:cNvPr id="1615893" name="Group 21"/>
          <p:cNvGrpSpPr>
            <a:grpSpLocks/>
          </p:cNvGrpSpPr>
          <p:nvPr/>
        </p:nvGrpSpPr>
        <p:grpSpPr bwMode="auto">
          <a:xfrm>
            <a:off x="6097588" y="4365625"/>
            <a:ext cx="2362200" cy="1296988"/>
            <a:chOff x="3841" y="2750"/>
            <a:chExt cx="1488" cy="817"/>
          </a:xfrm>
        </p:grpSpPr>
        <p:grpSp>
          <p:nvGrpSpPr>
            <p:cNvPr id="1615894" name="Group 22"/>
            <p:cNvGrpSpPr>
              <a:grpSpLocks/>
            </p:cNvGrpSpPr>
            <p:nvPr/>
          </p:nvGrpSpPr>
          <p:grpSpPr bwMode="auto">
            <a:xfrm>
              <a:off x="3841" y="2750"/>
              <a:ext cx="1488" cy="640"/>
              <a:chOff x="3841" y="2840"/>
              <a:chExt cx="1579" cy="640"/>
            </a:xfrm>
          </p:grpSpPr>
          <p:sp>
            <p:nvSpPr>
              <p:cNvPr id="1615895" name="Text Box 23"/>
              <p:cNvSpPr txBox="1">
                <a:spLocks noChangeArrowheads="1"/>
              </p:cNvSpPr>
              <p:nvPr/>
            </p:nvSpPr>
            <p:spPr bwMode="auto">
              <a:xfrm>
                <a:off x="3841" y="2840"/>
                <a:ext cx="1579" cy="640"/>
              </a:xfrm>
              <a:prstGeom prst="rect">
                <a:avLst/>
              </a:prstGeom>
              <a:noFill/>
              <a:ln w="9525">
                <a:solidFill>
                  <a:srgbClr val="66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自由电子</a:t>
                </a:r>
                <a:r>
                  <a:rPr kumimoji="0" lang="zh-CN" alt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 </a:t>
                </a: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V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=0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6" name="Object 24"/>
              <p:cNvGraphicFramePr>
                <a:graphicFrameLocks noChangeAspect="1"/>
              </p:cNvGraphicFramePr>
              <p:nvPr/>
            </p:nvGraphicFramePr>
            <p:xfrm>
              <a:off x="4050" y="2977"/>
              <a:ext cx="1214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03" name="公式" r:id="rId6" imgW="1028520" imgH="419040" progId="Equation.3">
                      <p:embed/>
                    </p:oleObj>
                  </mc:Choice>
                  <mc:Fallback>
                    <p:oleObj name="公式" r:id="rId6" imgW="1028520" imgH="419040" progId="Equation.3">
                      <p:embed/>
                      <p:pic>
                        <p:nvPicPr>
                          <p:cNvPr id="161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0" y="2977"/>
                            <a:ext cx="1214" cy="4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7" name="Line 25"/>
            <p:cNvSpPr>
              <a:spLocks noChangeShapeType="1"/>
            </p:cNvSpPr>
            <p:nvPr/>
          </p:nvSpPr>
          <p:spPr bwMode="auto">
            <a:xfrm flipV="1">
              <a:off x="4513" y="338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98" name="Group 26"/>
          <p:cNvGrpSpPr>
            <a:grpSpLocks/>
          </p:cNvGrpSpPr>
          <p:nvPr/>
        </p:nvGrpSpPr>
        <p:grpSpPr bwMode="auto">
          <a:xfrm>
            <a:off x="2268538" y="4437063"/>
            <a:ext cx="1871662" cy="1223962"/>
            <a:chOff x="1429" y="2795"/>
            <a:chExt cx="1179" cy="771"/>
          </a:xfrm>
        </p:grpSpPr>
        <p:grpSp>
          <p:nvGrpSpPr>
            <p:cNvPr id="1615899" name="Group 27"/>
            <p:cNvGrpSpPr>
              <a:grpSpLocks/>
            </p:cNvGrpSpPr>
            <p:nvPr/>
          </p:nvGrpSpPr>
          <p:grpSpPr bwMode="auto">
            <a:xfrm>
              <a:off x="1429" y="2795"/>
              <a:ext cx="771" cy="680"/>
              <a:chOff x="1383" y="3294"/>
              <a:chExt cx="771" cy="680"/>
            </a:xfrm>
          </p:grpSpPr>
          <p:sp>
            <p:nvSpPr>
              <p:cNvPr id="1615900" name="Text Box 28"/>
              <p:cNvSpPr txBox="1">
                <a:spLocks noChangeArrowheads="1"/>
              </p:cNvSpPr>
              <p:nvPr/>
            </p:nvSpPr>
            <p:spPr bwMode="auto">
              <a:xfrm>
                <a:off x="1417" y="3332"/>
                <a:ext cx="6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孤立原子</a:t>
                </a:r>
              </a:p>
            </p:txBody>
          </p:sp>
          <p:graphicFrame>
            <p:nvGraphicFramePr>
              <p:cNvPr id="1615901" name="Object 29"/>
              <p:cNvGraphicFramePr>
                <a:graphicFrameLocks noChangeAspect="1"/>
              </p:cNvGraphicFramePr>
              <p:nvPr/>
            </p:nvGraphicFramePr>
            <p:xfrm>
              <a:off x="1383" y="3555"/>
              <a:ext cx="726" cy="4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5704" name="公式" r:id="rId8" imgW="812520" imgH="469800" progId="Equation.3">
                      <p:embed/>
                    </p:oleObj>
                  </mc:Choice>
                  <mc:Fallback>
                    <p:oleObj name="公式" r:id="rId8" imgW="812520" imgH="469800" progId="Equation.3">
                      <p:embed/>
                      <p:pic>
                        <p:nvPicPr>
                          <p:cNvPr id="1615901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3555"/>
                            <a:ext cx="726" cy="4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15902" name="Rectangle 30"/>
              <p:cNvSpPr>
                <a:spLocks noChangeArrowheads="1"/>
              </p:cNvSpPr>
              <p:nvPr/>
            </p:nvSpPr>
            <p:spPr bwMode="auto">
              <a:xfrm>
                <a:off x="1383" y="3294"/>
                <a:ext cx="771" cy="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615903" name="Freeform 31"/>
            <p:cNvSpPr>
              <a:spLocks/>
            </p:cNvSpPr>
            <p:nvPr/>
          </p:nvSpPr>
          <p:spPr bwMode="auto">
            <a:xfrm>
              <a:off x="2200" y="3294"/>
              <a:ext cx="408" cy="272"/>
            </a:xfrm>
            <a:custGeom>
              <a:avLst/>
              <a:gdLst>
                <a:gd name="T0" fmla="*/ 408 w 408"/>
                <a:gd name="T1" fmla="*/ 272 h 272"/>
                <a:gd name="T2" fmla="*/ 408 w 408"/>
                <a:gd name="T3" fmla="*/ 0 h 272"/>
                <a:gd name="T4" fmla="*/ 0 w 408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72">
                  <a:moveTo>
                    <a:pt x="408" y="272"/>
                  </a:moveTo>
                  <a:lnTo>
                    <a:pt x="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4" name="Group 32"/>
          <p:cNvGrpSpPr>
            <a:grpSpLocks/>
          </p:cNvGrpSpPr>
          <p:nvPr/>
        </p:nvGrpSpPr>
        <p:grpSpPr bwMode="auto">
          <a:xfrm>
            <a:off x="684213" y="5516563"/>
            <a:ext cx="2374900" cy="1089025"/>
            <a:chOff x="431" y="3475"/>
            <a:chExt cx="1496" cy="686"/>
          </a:xfrm>
        </p:grpSpPr>
        <p:sp>
          <p:nvSpPr>
            <p:cNvPr id="1615905" name="Text Box 33"/>
            <p:cNvSpPr txBox="1">
              <a:spLocks noChangeArrowheads="1"/>
            </p:cNvSpPr>
            <p:nvPr/>
          </p:nvSpPr>
          <p:spPr bwMode="auto">
            <a:xfrm>
              <a:off x="431" y="3751"/>
              <a:ext cx="1274" cy="410"/>
            </a:xfrm>
            <a:prstGeom prst="rect">
              <a:avLst/>
            </a:prstGeom>
            <a:noFill/>
            <a:ln w="9525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两个原子形成分子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  成键态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-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反键态</a:t>
              </a:r>
            </a:p>
          </p:txBody>
        </p:sp>
        <p:sp>
          <p:nvSpPr>
            <p:cNvPr id="1615906" name="Line 34"/>
            <p:cNvSpPr>
              <a:spLocks noChangeShapeType="1"/>
            </p:cNvSpPr>
            <p:nvPr/>
          </p:nvSpPr>
          <p:spPr bwMode="auto">
            <a:xfrm>
              <a:off x="1565" y="3475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07" name="Line 35"/>
            <p:cNvSpPr>
              <a:spLocks noChangeShapeType="1"/>
            </p:cNvSpPr>
            <p:nvPr/>
          </p:nvSpPr>
          <p:spPr bwMode="auto">
            <a:xfrm flipH="1">
              <a:off x="1701" y="397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8" name="Group 36"/>
          <p:cNvGrpSpPr>
            <a:grpSpLocks/>
          </p:cNvGrpSpPr>
          <p:nvPr/>
        </p:nvGrpSpPr>
        <p:grpSpPr bwMode="auto">
          <a:xfrm>
            <a:off x="3203575" y="2997200"/>
            <a:ext cx="1866900" cy="622300"/>
            <a:chOff x="2018" y="1888"/>
            <a:chExt cx="1176" cy="392"/>
          </a:xfrm>
        </p:grpSpPr>
        <p:sp>
          <p:nvSpPr>
            <p:cNvPr id="1615909" name="Text Box 37"/>
            <p:cNvSpPr txBox="1">
              <a:spLocks noChangeArrowheads="1"/>
            </p:cNvSpPr>
            <p:nvPr/>
          </p:nvSpPr>
          <p:spPr bwMode="auto">
            <a:xfrm>
              <a:off x="2018" y="2024"/>
              <a:ext cx="1176" cy="256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晶格的周期性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</p:txBody>
        </p:sp>
        <p:sp>
          <p:nvSpPr>
            <p:cNvPr id="1615910" name="Line 38"/>
            <p:cNvSpPr>
              <a:spLocks noChangeShapeType="1"/>
            </p:cNvSpPr>
            <p:nvPr/>
          </p:nvSpPr>
          <p:spPr bwMode="auto">
            <a:xfrm>
              <a:off x="2245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11" name="Group 39"/>
          <p:cNvGrpSpPr>
            <a:grpSpLocks/>
          </p:cNvGrpSpPr>
          <p:nvPr/>
        </p:nvGrpSpPr>
        <p:grpSpPr bwMode="auto">
          <a:xfrm>
            <a:off x="2201863" y="3429000"/>
            <a:ext cx="1217612" cy="863600"/>
            <a:chOff x="1387" y="2160"/>
            <a:chExt cx="767" cy="544"/>
          </a:xfrm>
        </p:grpSpPr>
        <p:sp>
          <p:nvSpPr>
            <p:cNvPr id="1615912" name="Text Box 40"/>
            <p:cNvSpPr txBox="1">
              <a:spLocks noChangeArrowheads="1"/>
            </p:cNvSpPr>
            <p:nvPr/>
          </p:nvSpPr>
          <p:spPr bwMode="auto">
            <a:xfrm>
              <a:off x="1387" y="2332"/>
              <a:ext cx="767" cy="372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布拉格定律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线衍射</a:t>
              </a:r>
            </a:p>
          </p:txBody>
        </p:sp>
        <p:sp>
          <p:nvSpPr>
            <p:cNvPr id="1615913" name="Line 41"/>
            <p:cNvSpPr>
              <a:spLocks noChangeShapeType="1"/>
            </p:cNvSpPr>
            <p:nvPr/>
          </p:nvSpPr>
          <p:spPr bwMode="auto">
            <a:xfrm flipV="1">
              <a:off x="1791" y="2160"/>
              <a:ext cx="27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14" name="Line 42"/>
          <p:cNvSpPr>
            <a:spLocks noChangeShapeType="1"/>
          </p:cNvSpPr>
          <p:nvPr/>
        </p:nvSpPr>
        <p:spPr bwMode="auto">
          <a:xfrm>
            <a:off x="5549900" y="4221163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  <p:grpSp>
        <p:nvGrpSpPr>
          <p:cNvPr id="1615915" name="Group 43"/>
          <p:cNvGrpSpPr>
            <a:grpSpLocks/>
          </p:cNvGrpSpPr>
          <p:nvPr/>
        </p:nvGrpSpPr>
        <p:grpSpPr bwMode="auto">
          <a:xfrm>
            <a:off x="3492500" y="3716338"/>
            <a:ext cx="2303463" cy="1508125"/>
            <a:chOff x="2200" y="2341"/>
            <a:chExt cx="1451" cy="950"/>
          </a:xfrm>
        </p:grpSpPr>
        <p:sp>
          <p:nvSpPr>
            <p:cNvPr id="1615916" name="Freeform 44"/>
            <p:cNvSpPr>
              <a:spLocks/>
            </p:cNvSpPr>
            <p:nvPr/>
          </p:nvSpPr>
          <p:spPr bwMode="auto">
            <a:xfrm>
              <a:off x="2200" y="2341"/>
              <a:ext cx="1451" cy="817"/>
            </a:xfrm>
            <a:custGeom>
              <a:avLst/>
              <a:gdLst>
                <a:gd name="T0" fmla="*/ 0 w 1451"/>
                <a:gd name="T1" fmla="*/ 817 h 817"/>
                <a:gd name="T2" fmla="*/ 1451 w 1451"/>
                <a:gd name="T3" fmla="*/ 817 h 817"/>
                <a:gd name="T4" fmla="*/ 1451 w 1451"/>
                <a:gd name="T5" fmla="*/ 0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1" h="817">
                  <a:moveTo>
                    <a:pt x="0" y="817"/>
                  </a:moveTo>
                  <a:lnTo>
                    <a:pt x="1451" y="817"/>
                  </a:lnTo>
                  <a:lnTo>
                    <a:pt x="1451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17" name="Line 45"/>
            <p:cNvSpPr>
              <a:spLocks noChangeShapeType="1"/>
            </p:cNvSpPr>
            <p:nvPr/>
          </p:nvSpPr>
          <p:spPr bwMode="auto">
            <a:xfrm flipV="1">
              <a:off x="3506" y="2523"/>
              <a:ext cx="1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1615918" name="Group 46"/>
            <p:cNvGrpSpPr>
              <a:grpSpLocks/>
            </p:cNvGrpSpPr>
            <p:nvPr/>
          </p:nvGrpSpPr>
          <p:grpSpPr bwMode="auto">
            <a:xfrm>
              <a:off x="2653" y="3060"/>
              <a:ext cx="998" cy="231"/>
              <a:chOff x="2653" y="3060"/>
              <a:chExt cx="998" cy="231"/>
            </a:xfrm>
          </p:grpSpPr>
          <p:sp>
            <p:nvSpPr>
              <p:cNvPr id="1615919" name="Oval 47"/>
              <p:cNvSpPr>
                <a:spLocks noChangeArrowheads="1"/>
              </p:cNvSpPr>
              <p:nvPr/>
            </p:nvSpPr>
            <p:spPr bwMode="auto">
              <a:xfrm>
                <a:off x="2653" y="3067"/>
                <a:ext cx="998" cy="181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50000">
                    <a:srgbClr val="00FFFF">
                      <a:gamma/>
                      <a:tint val="0"/>
                      <a:invGamma/>
                    </a:srgbClr>
                  </a:gs>
                  <a:gs pos="100000">
                    <a:srgbClr val="00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20" name="Text Box 48"/>
              <p:cNvSpPr txBox="1">
                <a:spLocks noChangeArrowheads="1"/>
              </p:cNvSpPr>
              <p:nvPr/>
            </p:nvSpPr>
            <p:spPr bwMode="auto">
              <a:xfrm>
                <a:off x="2699" y="3060"/>
                <a:ext cx="8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紧束缚模型</a:t>
                </a:r>
              </a:p>
            </p:txBody>
          </p:sp>
        </p:grpSp>
      </p:grpSp>
      <p:grpSp>
        <p:nvGrpSpPr>
          <p:cNvPr id="1615921" name="Group 49"/>
          <p:cNvGrpSpPr>
            <a:grpSpLocks/>
          </p:cNvGrpSpPr>
          <p:nvPr/>
        </p:nvGrpSpPr>
        <p:grpSpPr bwMode="auto">
          <a:xfrm>
            <a:off x="3635375" y="3644900"/>
            <a:ext cx="1900238" cy="1209675"/>
            <a:chOff x="2290" y="2296"/>
            <a:chExt cx="1197" cy="762"/>
          </a:xfrm>
        </p:grpSpPr>
        <p:sp>
          <p:nvSpPr>
            <p:cNvPr id="1615922" name="Text Box 50"/>
            <p:cNvSpPr txBox="1">
              <a:spLocks noChangeArrowheads="1"/>
            </p:cNvSpPr>
            <p:nvPr/>
          </p:nvSpPr>
          <p:spPr bwMode="auto">
            <a:xfrm>
              <a:off x="2290" y="2387"/>
              <a:ext cx="1197" cy="640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布洛赫定理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V 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为周期函数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graphicFrame>
          <p:nvGraphicFramePr>
            <p:cNvPr id="1615923" name="Object 8"/>
            <p:cNvGraphicFramePr>
              <a:graphicFrameLocks noChangeAspect="1"/>
            </p:cNvGraphicFramePr>
            <p:nvPr/>
          </p:nvGraphicFramePr>
          <p:xfrm>
            <a:off x="2427" y="2787"/>
            <a:ext cx="997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05" name="公式" r:id="rId10" imgW="952200" imgH="228600" progId="Equation.3">
                    <p:embed/>
                  </p:oleObj>
                </mc:Choice>
                <mc:Fallback>
                  <p:oleObj name="公式" r:id="rId10" imgW="952200" imgH="228600" progId="Equation.3">
                    <p:embed/>
                    <p:pic>
                      <p:nvPicPr>
                        <p:cNvPr id="161592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" y="2787"/>
                          <a:ext cx="997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66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15924" name="Line 52"/>
            <p:cNvSpPr>
              <a:spLocks noChangeShapeType="1"/>
            </p:cNvSpPr>
            <p:nvPr/>
          </p:nvSpPr>
          <p:spPr bwMode="auto">
            <a:xfrm>
              <a:off x="2880" y="229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25" name="Group 53"/>
          <p:cNvGrpSpPr>
            <a:grpSpLocks/>
          </p:cNvGrpSpPr>
          <p:nvPr/>
        </p:nvGrpSpPr>
        <p:grpSpPr bwMode="auto">
          <a:xfrm>
            <a:off x="6156325" y="3675063"/>
            <a:ext cx="1944688" cy="690562"/>
            <a:chOff x="3878" y="2315"/>
            <a:chExt cx="1225" cy="435"/>
          </a:xfrm>
        </p:grpSpPr>
        <p:sp>
          <p:nvSpPr>
            <p:cNvPr id="1615926" name="Oval 54"/>
            <p:cNvSpPr>
              <a:spLocks noChangeArrowheads="1"/>
            </p:cNvSpPr>
            <p:nvPr/>
          </p:nvSpPr>
          <p:spPr bwMode="auto">
            <a:xfrm>
              <a:off x="3878" y="2394"/>
              <a:ext cx="1225" cy="220"/>
            </a:xfrm>
            <a:prstGeom prst="ellipse">
              <a:avLst/>
            </a:prstGeom>
            <a:gradFill rotWithShape="1">
              <a:gsLst>
                <a:gs pos="0">
                  <a:srgbClr val="00FFFF"/>
                </a:gs>
                <a:gs pos="50000">
                  <a:srgbClr val="00FFFF">
                    <a:gamma/>
                    <a:tint val="0"/>
                    <a:invGamma/>
                  </a:srgbClr>
                </a:gs>
                <a:gs pos="100000">
                  <a:srgbClr val="00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1615927" name="Group 55"/>
            <p:cNvGrpSpPr>
              <a:grpSpLocks/>
            </p:cNvGrpSpPr>
            <p:nvPr/>
          </p:nvGrpSpPr>
          <p:grpSpPr bwMode="auto">
            <a:xfrm>
              <a:off x="3923" y="2315"/>
              <a:ext cx="1124" cy="435"/>
              <a:chOff x="3923" y="2315"/>
              <a:chExt cx="1124" cy="435"/>
            </a:xfrm>
          </p:grpSpPr>
          <p:sp>
            <p:nvSpPr>
              <p:cNvPr id="1615928" name="Line 56"/>
              <p:cNvSpPr>
                <a:spLocks noChangeShapeType="1"/>
              </p:cNvSpPr>
              <p:nvPr/>
            </p:nvSpPr>
            <p:spPr bwMode="auto">
              <a:xfrm flipV="1">
                <a:off x="4087" y="2315"/>
                <a:ext cx="0" cy="4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29" name="Text Box 57"/>
              <p:cNvSpPr txBox="1">
                <a:spLocks noChangeArrowheads="1"/>
              </p:cNvSpPr>
              <p:nvPr/>
            </p:nvSpPr>
            <p:spPr bwMode="auto">
              <a:xfrm>
                <a:off x="3923" y="2383"/>
                <a:ext cx="112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近自由电子近似</a:t>
                </a:r>
              </a:p>
            </p:txBody>
          </p:sp>
        </p:grpSp>
      </p:grpSp>
      <p:grpSp>
        <p:nvGrpSpPr>
          <p:cNvPr id="1615930" name="Group 58"/>
          <p:cNvGrpSpPr>
            <a:grpSpLocks/>
          </p:cNvGrpSpPr>
          <p:nvPr/>
        </p:nvGrpSpPr>
        <p:grpSpPr bwMode="auto">
          <a:xfrm>
            <a:off x="4154488" y="2286000"/>
            <a:ext cx="1425575" cy="927100"/>
            <a:chOff x="2617" y="1440"/>
            <a:chExt cx="898" cy="584"/>
          </a:xfrm>
        </p:grpSpPr>
        <p:sp>
          <p:nvSpPr>
            <p:cNvPr id="1615931" name="Text Box 59"/>
            <p:cNvSpPr txBox="1">
              <a:spLocks noChangeArrowheads="1"/>
            </p:cNvSpPr>
            <p:nvPr/>
          </p:nvSpPr>
          <p:spPr bwMode="auto">
            <a:xfrm>
              <a:off x="2617" y="1440"/>
              <a:ext cx="898" cy="448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倒格空间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-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布里渊区   </a:t>
              </a:r>
            </a:p>
          </p:txBody>
        </p:sp>
        <p:sp>
          <p:nvSpPr>
            <p:cNvPr id="1615932" name="Line 60"/>
            <p:cNvSpPr>
              <a:spLocks noChangeShapeType="1"/>
            </p:cNvSpPr>
            <p:nvPr/>
          </p:nvSpPr>
          <p:spPr bwMode="auto">
            <a:xfrm flipV="1">
              <a:off x="2880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33" name="Text Box 61"/>
          <p:cNvSpPr txBox="1">
            <a:spLocks noChangeArrowheads="1"/>
          </p:cNvSpPr>
          <p:nvPr/>
        </p:nvSpPr>
        <p:spPr bwMode="auto">
          <a:xfrm>
            <a:off x="5435600" y="3249613"/>
            <a:ext cx="1473200" cy="43656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能带理论 </a:t>
            </a:r>
          </a:p>
        </p:txBody>
      </p:sp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晶格、布拉菲点阵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原胞、惯用晶胞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无序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固体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非晶体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准晶体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704012" y="3052248"/>
            <a:ext cx="1112837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有效质量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65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Rot="1" noChangeArrowheads="1"/>
          </p:cNvSpPr>
          <p:nvPr/>
        </p:nvSpPr>
        <p:spPr bwMode="auto">
          <a:xfrm>
            <a:off x="1476375" y="341313"/>
            <a:ext cx="741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有效质量</a:t>
            </a:r>
          </a:p>
        </p:txBody>
      </p:sp>
      <p:sp>
        <p:nvSpPr>
          <p:cNvPr id="28675" name="Text Box 10"/>
          <p:cNvSpPr txBox="1">
            <a:spLocks noChangeArrowheads="1"/>
          </p:cNvSpPr>
          <p:nvPr/>
        </p:nvSpPr>
        <p:spPr bwMode="auto">
          <a:xfrm>
            <a:off x="584200" y="3141663"/>
            <a:ext cx="53562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(1)  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质量是标量，而有效质量是张量</a:t>
            </a:r>
          </a:p>
        </p:txBody>
      </p:sp>
      <p:sp>
        <p:nvSpPr>
          <p:cNvPr id="28676" name="Text Box 12"/>
          <p:cNvSpPr txBox="1">
            <a:spLocks noChangeArrowheads="1"/>
          </p:cNvSpPr>
          <p:nvPr/>
        </p:nvSpPr>
        <p:spPr bwMode="auto">
          <a:xfrm>
            <a:off x="1116013" y="3789363"/>
            <a:ext cx="780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对于晶体电子来说，加速度和外力的方向可以是不一致的</a:t>
            </a:r>
          </a:p>
        </p:txBody>
      </p:sp>
      <p:sp>
        <p:nvSpPr>
          <p:cNvPr id="28677" name="Text Box 13"/>
          <p:cNvSpPr txBox="1">
            <a:spLocks noChangeArrowheads="1"/>
          </p:cNvSpPr>
          <p:nvPr/>
        </p:nvSpPr>
        <p:spPr bwMode="auto">
          <a:xfrm>
            <a:off x="547688" y="4437063"/>
            <a:ext cx="73374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(2)  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质量常值，而有效质量是变值，而且有正有负</a:t>
            </a:r>
          </a:p>
        </p:txBody>
      </p:sp>
      <p:sp>
        <p:nvSpPr>
          <p:cNvPr id="28678" name="Text Box 14"/>
          <p:cNvSpPr txBox="1">
            <a:spLocks noChangeArrowheads="1"/>
          </p:cNvSpPr>
          <p:nvPr/>
        </p:nvSpPr>
        <p:spPr bwMode="auto">
          <a:xfrm>
            <a:off x="1087438" y="4981575"/>
            <a:ext cx="180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能带底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&gt; 0</a:t>
            </a:r>
          </a:p>
        </p:txBody>
      </p:sp>
      <p:sp>
        <p:nvSpPr>
          <p:cNvPr id="28679" name="Text Box 15"/>
          <p:cNvSpPr txBox="1">
            <a:spLocks noChangeArrowheads="1"/>
          </p:cNvSpPr>
          <p:nvPr/>
        </p:nvSpPr>
        <p:spPr bwMode="auto">
          <a:xfrm>
            <a:off x="3122613" y="4940300"/>
            <a:ext cx="180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能带顶 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&lt; 0</a:t>
            </a:r>
          </a:p>
        </p:txBody>
      </p:sp>
      <p:sp>
        <p:nvSpPr>
          <p:cNvPr id="28680" name="Rectangle 17"/>
          <p:cNvSpPr>
            <a:spLocks noChangeArrowheads="1"/>
          </p:cNvSpPr>
          <p:nvPr/>
        </p:nvSpPr>
        <p:spPr bwMode="auto">
          <a:xfrm>
            <a:off x="2552700" y="1412875"/>
            <a:ext cx="2954338" cy="1295400"/>
          </a:xfrm>
          <a:prstGeom prst="rect">
            <a:avLst/>
          </a:prstGeom>
          <a:noFill/>
          <a:ln w="38100">
            <a:solidFill>
              <a:srgbClr val="0099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28681" name="Text Box 18"/>
          <p:cNvSpPr txBox="1">
            <a:spLocks noChangeArrowheads="1"/>
          </p:cNvSpPr>
          <p:nvPr/>
        </p:nvSpPr>
        <p:spPr bwMode="auto">
          <a:xfrm>
            <a:off x="468313" y="1412875"/>
            <a:ext cx="2012950" cy="6413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有效质量</a:t>
            </a:r>
          </a:p>
        </p:txBody>
      </p:sp>
      <p:graphicFrame>
        <p:nvGraphicFramePr>
          <p:cNvPr id="28682" name="Object 24"/>
          <p:cNvGraphicFramePr>
            <a:graphicFrameLocks noChangeAspect="1"/>
          </p:cNvGraphicFramePr>
          <p:nvPr/>
        </p:nvGraphicFramePr>
        <p:xfrm>
          <a:off x="2987675" y="1484313"/>
          <a:ext cx="21590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7" name="公式" r:id="rId3" imgW="889000" imgH="457200" progId="Equation.3">
                  <p:embed/>
                </p:oleObj>
              </mc:Choice>
              <mc:Fallback>
                <p:oleObj name="公式" r:id="rId3" imgW="889000" imgH="457200" progId="Equation.3">
                  <p:embed/>
                  <p:pic>
                    <p:nvPicPr>
                      <p:cNvPr id="2868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484313"/>
                        <a:ext cx="215900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809" name="Text Box 25"/>
          <p:cNvSpPr txBox="1">
            <a:spLocks noChangeArrowheads="1"/>
          </p:cNvSpPr>
          <p:nvPr/>
        </p:nvSpPr>
        <p:spPr bwMode="auto">
          <a:xfrm>
            <a:off x="971600" y="5514975"/>
            <a:ext cx="7467600" cy="8858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有效质量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m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*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与电子质量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m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之间可以有很大的差别，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因为有效质量中实际包含了周期势场的作用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421" y="-15188"/>
            <a:ext cx="2500978" cy="35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1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5875" name="Group 3"/>
          <p:cNvGrpSpPr>
            <a:grpSpLocks/>
          </p:cNvGrpSpPr>
          <p:nvPr/>
        </p:nvGrpSpPr>
        <p:grpSpPr bwMode="auto">
          <a:xfrm>
            <a:off x="1979613" y="2565400"/>
            <a:ext cx="1998662" cy="549275"/>
            <a:chOff x="1247" y="1616"/>
            <a:chExt cx="1259" cy="346"/>
          </a:xfrm>
        </p:grpSpPr>
        <p:sp>
          <p:nvSpPr>
            <p:cNvPr id="1615876" name="Text Box 4"/>
            <p:cNvSpPr txBox="1">
              <a:spLocks noChangeArrowheads="1"/>
            </p:cNvSpPr>
            <p:nvPr/>
          </p:nvSpPr>
          <p:spPr bwMode="auto">
            <a:xfrm>
              <a:off x="2018" y="1706"/>
              <a:ext cx="488" cy="256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  <p:grpSp>
          <p:nvGrpSpPr>
            <p:cNvPr id="1615877" name="Group 5"/>
            <p:cNvGrpSpPr>
              <a:grpSpLocks/>
            </p:cNvGrpSpPr>
            <p:nvPr/>
          </p:nvGrpSpPr>
          <p:grpSpPr bwMode="auto">
            <a:xfrm>
              <a:off x="1247" y="1616"/>
              <a:ext cx="771" cy="318"/>
              <a:chOff x="1394" y="1752"/>
              <a:chExt cx="771" cy="318"/>
            </a:xfrm>
          </p:grpSpPr>
          <p:sp>
            <p:nvSpPr>
              <p:cNvPr id="1615878" name="Line 6"/>
              <p:cNvSpPr>
                <a:spLocks noChangeShapeType="1"/>
              </p:cNvSpPr>
              <p:nvPr/>
            </p:nvSpPr>
            <p:spPr bwMode="auto">
              <a:xfrm flipV="1">
                <a:off x="1712" y="1979"/>
                <a:ext cx="453" cy="91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79" name="Line 7"/>
              <p:cNvSpPr>
                <a:spLocks noChangeShapeType="1"/>
              </p:cNvSpPr>
              <p:nvPr/>
            </p:nvSpPr>
            <p:spPr bwMode="auto">
              <a:xfrm flipH="1" flipV="1">
                <a:off x="1712" y="1752"/>
                <a:ext cx="453" cy="18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0" name="Line 8"/>
              <p:cNvSpPr>
                <a:spLocks noChangeShapeType="1"/>
              </p:cNvSpPr>
              <p:nvPr/>
            </p:nvSpPr>
            <p:spPr bwMode="auto">
              <a:xfrm flipH="1">
                <a:off x="1394" y="1934"/>
                <a:ext cx="771" cy="45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sp>
        <p:nvSpPr>
          <p:cNvPr id="1615881" name="Text Box 9"/>
          <p:cNvSpPr txBox="1">
            <a:spLocks noChangeArrowheads="1"/>
          </p:cNvSpPr>
          <p:nvPr/>
        </p:nvSpPr>
        <p:spPr bwMode="auto">
          <a:xfrm>
            <a:off x="8604250" y="3602038"/>
            <a:ext cx="468313" cy="1295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 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能态密度</a:t>
            </a:r>
          </a:p>
        </p:txBody>
      </p:sp>
      <p:grpSp>
        <p:nvGrpSpPr>
          <p:cNvPr id="1615882" name="Group 10"/>
          <p:cNvGrpSpPr>
            <a:grpSpLocks/>
          </p:cNvGrpSpPr>
          <p:nvPr/>
        </p:nvGrpSpPr>
        <p:grpSpPr bwMode="auto">
          <a:xfrm>
            <a:off x="152400" y="3357563"/>
            <a:ext cx="1809750" cy="2389187"/>
            <a:chOff x="96" y="2115"/>
            <a:chExt cx="1140" cy="1505"/>
          </a:xfrm>
        </p:grpSpPr>
        <p:grpSp>
          <p:nvGrpSpPr>
            <p:cNvPr id="1615883" name="Group 11"/>
            <p:cNvGrpSpPr>
              <a:grpSpLocks/>
            </p:cNvGrpSpPr>
            <p:nvPr/>
          </p:nvGrpSpPr>
          <p:grpSpPr bwMode="auto">
            <a:xfrm>
              <a:off x="96" y="2115"/>
              <a:ext cx="1140" cy="1055"/>
              <a:chOff x="158" y="2569"/>
              <a:chExt cx="1140" cy="1055"/>
            </a:xfrm>
          </p:grpSpPr>
          <p:sp>
            <p:nvSpPr>
              <p:cNvPr id="1615884" name="Line 12"/>
              <p:cNvSpPr>
                <a:spLocks noChangeShapeType="1"/>
              </p:cNvSpPr>
              <p:nvPr/>
            </p:nvSpPr>
            <p:spPr bwMode="auto">
              <a:xfrm flipH="1">
                <a:off x="703" y="2569"/>
                <a:ext cx="181" cy="725"/>
              </a:xfrm>
              <a:prstGeom prst="line">
                <a:avLst/>
              </a:prstGeom>
              <a:noFill/>
              <a:ln w="38100">
                <a:solidFill>
                  <a:srgbClr val="996633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5" name="Text Box 13"/>
              <p:cNvSpPr txBox="1">
                <a:spLocks noChangeArrowheads="1"/>
              </p:cNvSpPr>
              <p:nvPr/>
            </p:nvSpPr>
            <p:spPr bwMode="auto">
              <a:xfrm>
                <a:off x="158" y="3330"/>
                <a:ext cx="1140" cy="294"/>
              </a:xfrm>
              <a:prstGeom prst="rect">
                <a:avLst/>
              </a:prstGeom>
              <a:noFill/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固体的结合 </a:t>
                </a:r>
              </a:p>
            </p:txBody>
          </p:sp>
        </p:grpSp>
        <p:sp>
          <p:nvSpPr>
            <p:cNvPr id="1615886" name="AutoShape 14"/>
            <p:cNvSpPr>
              <a:spLocks noChangeArrowheads="1"/>
            </p:cNvSpPr>
            <p:nvPr/>
          </p:nvSpPr>
          <p:spPr bwMode="auto">
            <a:xfrm>
              <a:off x="521" y="3212"/>
              <a:ext cx="227" cy="408"/>
            </a:xfrm>
            <a:prstGeom prst="upArrow">
              <a:avLst>
                <a:gd name="adj1" fmla="val 49454"/>
                <a:gd name="adj2" fmla="val 878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87" name="Group 15"/>
          <p:cNvGrpSpPr>
            <a:grpSpLocks/>
          </p:cNvGrpSpPr>
          <p:nvPr/>
        </p:nvGrpSpPr>
        <p:grpSpPr bwMode="auto">
          <a:xfrm>
            <a:off x="3059113" y="5661025"/>
            <a:ext cx="6084887" cy="1049338"/>
            <a:chOff x="1927" y="3566"/>
            <a:chExt cx="3833" cy="661"/>
          </a:xfrm>
        </p:grpSpPr>
        <p:grpSp>
          <p:nvGrpSpPr>
            <p:cNvPr id="1615888" name="Group 16"/>
            <p:cNvGrpSpPr>
              <a:grpSpLocks/>
            </p:cNvGrpSpPr>
            <p:nvPr/>
          </p:nvGrpSpPr>
          <p:grpSpPr bwMode="auto">
            <a:xfrm>
              <a:off x="1927" y="3566"/>
              <a:ext cx="3085" cy="661"/>
              <a:chOff x="3923" y="3745"/>
              <a:chExt cx="3085" cy="661"/>
            </a:xfrm>
          </p:grpSpPr>
          <p:sp>
            <p:nvSpPr>
              <p:cNvPr id="1615889" name="Text Box 17"/>
              <p:cNvSpPr txBox="1">
                <a:spLocks noChangeArrowheads="1"/>
              </p:cNvSpPr>
              <p:nvPr/>
            </p:nvSpPr>
            <p:spPr bwMode="auto">
              <a:xfrm>
                <a:off x="3923" y="3748"/>
                <a:ext cx="3085" cy="65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薛定谔方程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0" name="Object 10"/>
              <p:cNvGraphicFramePr>
                <a:graphicFrameLocks noChangeAspect="1"/>
              </p:cNvGraphicFramePr>
              <p:nvPr/>
            </p:nvGraphicFramePr>
            <p:xfrm>
              <a:off x="4831" y="3745"/>
              <a:ext cx="185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334" name="公式" r:id="rId4" imgW="1523880" imgH="482400" progId="Equation.3">
                      <p:embed/>
                    </p:oleObj>
                  </mc:Choice>
                  <mc:Fallback>
                    <p:oleObj name="公式" r:id="rId4" imgW="1523880" imgH="482400" progId="Equation.3">
                      <p:embed/>
                      <p:pic>
                        <p:nvPicPr>
                          <p:cNvPr id="161589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1" y="3745"/>
                            <a:ext cx="185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1" name="Oval 19"/>
            <p:cNvSpPr>
              <a:spLocks noChangeArrowheads="1"/>
            </p:cNvSpPr>
            <p:nvPr/>
          </p:nvSpPr>
          <p:spPr bwMode="auto">
            <a:xfrm>
              <a:off x="4241" y="3929"/>
              <a:ext cx="1519" cy="272"/>
            </a:xfrm>
            <a:prstGeom prst="ellipse">
              <a:avLst/>
            </a:prstGeom>
            <a:gradFill rotWithShape="1">
              <a:gsLst>
                <a:gs pos="0">
                  <a:srgbClr val="FF99FF"/>
                </a:gs>
                <a:gs pos="50000">
                  <a:srgbClr val="FF99FF">
                    <a:gamma/>
                    <a:tint val="0"/>
                    <a:invGamma/>
                  </a:srgbClr>
                </a:gs>
                <a:gs pos="100000">
                  <a:srgbClr val="FF99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892" name="Text Box 20"/>
            <p:cNvSpPr txBox="1">
              <a:spLocks noChangeArrowheads="1"/>
            </p:cNvSpPr>
            <p:nvPr/>
          </p:nvSpPr>
          <p:spPr bwMode="auto">
            <a:xfrm>
              <a:off x="4377" y="3927"/>
              <a:ext cx="1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电子的波函数</a:t>
              </a: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楷体_GB2312" pitchFamily="49" charset="-122"/>
                  <a:cs typeface="+mn-cs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</p:grpSp>
      <p:grpSp>
        <p:nvGrpSpPr>
          <p:cNvPr id="1615893" name="Group 21"/>
          <p:cNvGrpSpPr>
            <a:grpSpLocks/>
          </p:cNvGrpSpPr>
          <p:nvPr/>
        </p:nvGrpSpPr>
        <p:grpSpPr bwMode="auto">
          <a:xfrm>
            <a:off x="6097588" y="4365625"/>
            <a:ext cx="2362200" cy="1296988"/>
            <a:chOff x="3841" y="2750"/>
            <a:chExt cx="1488" cy="817"/>
          </a:xfrm>
        </p:grpSpPr>
        <p:grpSp>
          <p:nvGrpSpPr>
            <p:cNvPr id="1615894" name="Group 22"/>
            <p:cNvGrpSpPr>
              <a:grpSpLocks/>
            </p:cNvGrpSpPr>
            <p:nvPr/>
          </p:nvGrpSpPr>
          <p:grpSpPr bwMode="auto">
            <a:xfrm>
              <a:off x="3841" y="2750"/>
              <a:ext cx="1488" cy="640"/>
              <a:chOff x="3841" y="2840"/>
              <a:chExt cx="1579" cy="640"/>
            </a:xfrm>
          </p:grpSpPr>
          <p:sp>
            <p:nvSpPr>
              <p:cNvPr id="1615895" name="Text Box 23"/>
              <p:cNvSpPr txBox="1">
                <a:spLocks noChangeArrowheads="1"/>
              </p:cNvSpPr>
              <p:nvPr/>
            </p:nvSpPr>
            <p:spPr bwMode="auto">
              <a:xfrm>
                <a:off x="3841" y="2840"/>
                <a:ext cx="1579" cy="640"/>
              </a:xfrm>
              <a:prstGeom prst="rect">
                <a:avLst/>
              </a:prstGeom>
              <a:noFill/>
              <a:ln w="9525">
                <a:solidFill>
                  <a:srgbClr val="66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自由电子</a:t>
                </a:r>
                <a:r>
                  <a:rPr kumimoji="0" lang="zh-CN" alt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 </a:t>
                </a: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V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=0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6" name="Object 24"/>
              <p:cNvGraphicFramePr>
                <a:graphicFrameLocks noChangeAspect="1"/>
              </p:cNvGraphicFramePr>
              <p:nvPr/>
            </p:nvGraphicFramePr>
            <p:xfrm>
              <a:off x="4050" y="2977"/>
              <a:ext cx="1214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335" name="公式" r:id="rId6" imgW="1028520" imgH="419040" progId="Equation.3">
                      <p:embed/>
                    </p:oleObj>
                  </mc:Choice>
                  <mc:Fallback>
                    <p:oleObj name="公式" r:id="rId6" imgW="1028520" imgH="419040" progId="Equation.3">
                      <p:embed/>
                      <p:pic>
                        <p:nvPicPr>
                          <p:cNvPr id="161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0" y="2977"/>
                            <a:ext cx="1214" cy="4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7" name="Line 25"/>
            <p:cNvSpPr>
              <a:spLocks noChangeShapeType="1"/>
            </p:cNvSpPr>
            <p:nvPr/>
          </p:nvSpPr>
          <p:spPr bwMode="auto">
            <a:xfrm flipV="1">
              <a:off x="4513" y="338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98" name="Group 26"/>
          <p:cNvGrpSpPr>
            <a:grpSpLocks/>
          </p:cNvGrpSpPr>
          <p:nvPr/>
        </p:nvGrpSpPr>
        <p:grpSpPr bwMode="auto">
          <a:xfrm>
            <a:off x="2268538" y="4437063"/>
            <a:ext cx="1871662" cy="1223962"/>
            <a:chOff x="1429" y="2795"/>
            <a:chExt cx="1179" cy="771"/>
          </a:xfrm>
        </p:grpSpPr>
        <p:grpSp>
          <p:nvGrpSpPr>
            <p:cNvPr id="1615899" name="Group 27"/>
            <p:cNvGrpSpPr>
              <a:grpSpLocks/>
            </p:cNvGrpSpPr>
            <p:nvPr/>
          </p:nvGrpSpPr>
          <p:grpSpPr bwMode="auto">
            <a:xfrm>
              <a:off x="1429" y="2795"/>
              <a:ext cx="771" cy="680"/>
              <a:chOff x="1383" y="3294"/>
              <a:chExt cx="771" cy="680"/>
            </a:xfrm>
          </p:grpSpPr>
          <p:sp>
            <p:nvSpPr>
              <p:cNvPr id="1615900" name="Text Box 28"/>
              <p:cNvSpPr txBox="1">
                <a:spLocks noChangeArrowheads="1"/>
              </p:cNvSpPr>
              <p:nvPr/>
            </p:nvSpPr>
            <p:spPr bwMode="auto">
              <a:xfrm>
                <a:off x="1417" y="3332"/>
                <a:ext cx="6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孤立原子</a:t>
                </a:r>
              </a:p>
            </p:txBody>
          </p:sp>
          <p:graphicFrame>
            <p:nvGraphicFramePr>
              <p:cNvPr id="1615901" name="Object 29"/>
              <p:cNvGraphicFramePr>
                <a:graphicFrameLocks noChangeAspect="1"/>
              </p:cNvGraphicFramePr>
              <p:nvPr/>
            </p:nvGraphicFramePr>
            <p:xfrm>
              <a:off x="1383" y="3555"/>
              <a:ext cx="726" cy="4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336" name="公式" r:id="rId8" imgW="812520" imgH="469800" progId="Equation.3">
                      <p:embed/>
                    </p:oleObj>
                  </mc:Choice>
                  <mc:Fallback>
                    <p:oleObj name="公式" r:id="rId8" imgW="812520" imgH="469800" progId="Equation.3">
                      <p:embed/>
                      <p:pic>
                        <p:nvPicPr>
                          <p:cNvPr id="1615901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3555"/>
                            <a:ext cx="726" cy="4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15902" name="Rectangle 30"/>
              <p:cNvSpPr>
                <a:spLocks noChangeArrowheads="1"/>
              </p:cNvSpPr>
              <p:nvPr/>
            </p:nvSpPr>
            <p:spPr bwMode="auto">
              <a:xfrm>
                <a:off x="1383" y="3294"/>
                <a:ext cx="771" cy="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615903" name="Freeform 31"/>
            <p:cNvSpPr>
              <a:spLocks/>
            </p:cNvSpPr>
            <p:nvPr/>
          </p:nvSpPr>
          <p:spPr bwMode="auto">
            <a:xfrm>
              <a:off x="2200" y="3294"/>
              <a:ext cx="408" cy="272"/>
            </a:xfrm>
            <a:custGeom>
              <a:avLst/>
              <a:gdLst>
                <a:gd name="T0" fmla="*/ 408 w 408"/>
                <a:gd name="T1" fmla="*/ 272 h 272"/>
                <a:gd name="T2" fmla="*/ 408 w 408"/>
                <a:gd name="T3" fmla="*/ 0 h 272"/>
                <a:gd name="T4" fmla="*/ 0 w 408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72">
                  <a:moveTo>
                    <a:pt x="408" y="272"/>
                  </a:moveTo>
                  <a:lnTo>
                    <a:pt x="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4" name="Group 32"/>
          <p:cNvGrpSpPr>
            <a:grpSpLocks/>
          </p:cNvGrpSpPr>
          <p:nvPr/>
        </p:nvGrpSpPr>
        <p:grpSpPr bwMode="auto">
          <a:xfrm>
            <a:off x="684213" y="5516563"/>
            <a:ext cx="2374900" cy="1089025"/>
            <a:chOff x="431" y="3475"/>
            <a:chExt cx="1496" cy="686"/>
          </a:xfrm>
        </p:grpSpPr>
        <p:sp>
          <p:nvSpPr>
            <p:cNvPr id="1615905" name="Text Box 33"/>
            <p:cNvSpPr txBox="1">
              <a:spLocks noChangeArrowheads="1"/>
            </p:cNvSpPr>
            <p:nvPr/>
          </p:nvSpPr>
          <p:spPr bwMode="auto">
            <a:xfrm>
              <a:off x="431" y="3751"/>
              <a:ext cx="1274" cy="410"/>
            </a:xfrm>
            <a:prstGeom prst="rect">
              <a:avLst/>
            </a:prstGeom>
            <a:noFill/>
            <a:ln w="9525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两个原子形成分子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  成键态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-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反键态</a:t>
              </a:r>
            </a:p>
          </p:txBody>
        </p:sp>
        <p:sp>
          <p:nvSpPr>
            <p:cNvPr id="1615906" name="Line 34"/>
            <p:cNvSpPr>
              <a:spLocks noChangeShapeType="1"/>
            </p:cNvSpPr>
            <p:nvPr/>
          </p:nvSpPr>
          <p:spPr bwMode="auto">
            <a:xfrm>
              <a:off x="1565" y="3475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07" name="Line 35"/>
            <p:cNvSpPr>
              <a:spLocks noChangeShapeType="1"/>
            </p:cNvSpPr>
            <p:nvPr/>
          </p:nvSpPr>
          <p:spPr bwMode="auto">
            <a:xfrm flipH="1">
              <a:off x="1701" y="397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8" name="Group 36"/>
          <p:cNvGrpSpPr>
            <a:grpSpLocks/>
          </p:cNvGrpSpPr>
          <p:nvPr/>
        </p:nvGrpSpPr>
        <p:grpSpPr bwMode="auto">
          <a:xfrm>
            <a:off x="3203575" y="2997200"/>
            <a:ext cx="1866900" cy="622300"/>
            <a:chOff x="2018" y="1888"/>
            <a:chExt cx="1176" cy="392"/>
          </a:xfrm>
        </p:grpSpPr>
        <p:sp>
          <p:nvSpPr>
            <p:cNvPr id="1615909" name="Text Box 37"/>
            <p:cNvSpPr txBox="1">
              <a:spLocks noChangeArrowheads="1"/>
            </p:cNvSpPr>
            <p:nvPr/>
          </p:nvSpPr>
          <p:spPr bwMode="auto">
            <a:xfrm>
              <a:off x="2018" y="2024"/>
              <a:ext cx="1176" cy="256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晶格的周期性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</p:txBody>
        </p:sp>
        <p:sp>
          <p:nvSpPr>
            <p:cNvPr id="1615910" name="Line 38"/>
            <p:cNvSpPr>
              <a:spLocks noChangeShapeType="1"/>
            </p:cNvSpPr>
            <p:nvPr/>
          </p:nvSpPr>
          <p:spPr bwMode="auto">
            <a:xfrm>
              <a:off x="2245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11" name="Group 39"/>
          <p:cNvGrpSpPr>
            <a:grpSpLocks/>
          </p:cNvGrpSpPr>
          <p:nvPr/>
        </p:nvGrpSpPr>
        <p:grpSpPr bwMode="auto">
          <a:xfrm>
            <a:off x="2201863" y="3429000"/>
            <a:ext cx="1217612" cy="863600"/>
            <a:chOff x="1387" y="2160"/>
            <a:chExt cx="767" cy="544"/>
          </a:xfrm>
        </p:grpSpPr>
        <p:sp>
          <p:nvSpPr>
            <p:cNvPr id="1615912" name="Text Box 40"/>
            <p:cNvSpPr txBox="1">
              <a:spLocks noChangeArrowheads="1"/>
            </p:cNvSpPr>
            <p:nvPr/>
          </p:nvSpPr>
          <p:spPr bwMode="auto">
            <a:xfrm>
              <a:off x="1387" y="2332"/>
              <a:ext cx="767" cy="372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布拉格定律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线衍射</a:t>
              </a:r>
            </a:p>
          </p:txBody>
        </p:sp>
        <p:sp>
          <p:nvSpPr>
            <p:cNvPr id="1615913" name="Line 41"/>
            <p:cNvSpPr>
              <a:spLocks noChangeShapeType="1"/>
            </p:cNvSpPr>
            <p:nvPr/>
          </p:nvSpPr>
          <p:spPr bwMode="auto">
            <a:xfrm flipV="1">
              <a:off x="1791" y="2160"/>
              <a:ext cx="27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14" name="Line 42"/>
          <p:cNvSpPr>
            <a:spLocks noChangeShapeType="1"/>
          </p:cNvSpPr>
          <p:nvPr/>
        </p:nvSpPr>
        <p:spPr bwMode="auto">
          <a:xfrm>
            <a:off x="5549900" y="4221163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  <p:grpSp>
        <p:nvGrpSpPr>
          <p:cNvPr id="1615915" name="Group 43"/>
          <p:cNvGrpSpPr>
            <a:grpSpLocks/>
          </p:cNvGrpSpPr>
          <p:nvPr/>
        </p:nvGrpSpPr>
        <p:grpSpPr bwMode="auto">
          <a:xfrm>
            <a:off x="3492500" y="3716338"/>
            <a:ext cx="2303463" cy="1508125"/>
            <a:chOff x="2200" y="2341"/>
            <a:chExt cx="1451" cy="950"/>
          </a:xfrm>
        </p:grpSpPr>
        <p:sp>
          <p:nvSpPr>
            <p:cNvPr id="1615916" name="Freeform 44"/>
            <p:cNvSpPr>
              <a:spLocks/>
            </p:cNvSpPr>
            <p:nvPr/>
          </p:nvSpPr>
          <p:spPr bwMode="auto">
            <a:xfrm>
              <a:off x="2200" y="2341"/>
              <a:ext cx="1451" cy="817"/>
            </a:xfrm>
            <a:custGeom>
              <a:avLst/>
              <a:gdLst>
                <a:gd name="T0" fmla="*/ 0 w 1451"/>
                <a:gd name="T1" fmla="*/ 817 h 817"/>
                <a:gd name="T2" fmla="*/ 1451 w 1451"/>
                <a:gd name="T3" fmla="*/ 817 h 817"/>
                <a:gd name="T4" fmla="*/ 1451 w 1451"/>
                <a:gd name="T5" fmla="*/ 0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1" h="817">
                  <a:moveTo>
                    <a:pt x="0" y="817"/>
                  </a:moveTo>
                  <a:lnTo>
                    <a:pt x="1451" y="817"/>
                  </a:lnTo>
                  <a:lnTo>
                    <a:pt x="1451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17" name="Line 45"/>
            <p:cNvSpPr>
              <a:spLocks noChangeShapeType="1"/>
            </p:cNvSpPr>
            <p:nvPr/>
          </p:nvSpPr>
          <p:spPr bwMode="auto">
            <a:xfrm flipV="1">
              <a:off x="3506" y="2523"/>
              <a:ext cx="1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1615918" name="Group 46"/>
            <p:cNvGrpSpPr>
              <a:grpSpLocks/>
            </p:cNvGrpSpPr>
            <p:nvPr/>
          </p:nvGrpSpPr>
          <p:grpSpPr bwMode="auto">
            <a:xfrm>
              <a:off x="2653" y="3060"/>
              <a:ext cx="998" cy="231"/>
              <a:chOff x="2653" y="3060"/>
              <a:chExt cx="998" cy="231"/>
            </a:xfrm>
          </p:grpSpPr>
          <p:sp>
            <p:nvSpPr>
              <p:cNvPr id="1615919" name="Oval 47"/>
              <p:cNvSpPr>
                <a:spLocks noChangeArrowheads="1"/>
              </p:cNvSpPr>
              <p:nvPr/>
            </p:nvSpPr>
            <p:spPr bwMode="auto">
              <a:xfrm>
                <a:off x="2653" y="3067"/>
                <a:ext cx="998" cy="181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50000">
                    <a:srgbClr val="00FFFF">
                      <a:gamma/>
                      <a:tint val="0"/>
                      <a:invGamma/>
                    </a:srgbClr>
                  </a:gs>
                  <a:gs pos="100000">
                    <a:srgbClr val="00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20" name="Text Box 48"/>
              <p:cNvSpPr txBox="1">
                <a:spLocks noChangeArrowheads="1"/>
              </p:cNvSpPr>
              <p:nvPr/>
            </p:nvSpPr>
            <p:spPr bwMode="auto">
              <a:xfrm>
                <a:off x="2699" y="3060"/>
                <a:ext cx="8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紧束缚模型</a:t>
                </a:r>
              </a:p>
            </p:txBody>
          </p:sp>
        </p:grpSp>
      </p:grpSp>
      <p:grpSp>
        <p:nvGrpSpPr>
          <p:cNvPr id="1615921" name="Group 49"/>
          <p:cNvGrpSpPr>
            <a:grpSpLocks/>
          </p:cNvGrpSpPr>
          <p:nvPr/>
        </p:nvGrpSpPr>
        <p:grpSpPr bwMode="auto">
          <a:xfrm>
            <a:off x="3635375" y="3644900"/>
            <a:ext cx="1900238" cy="1209675"/>
            <a:chOff x="2290" y="2296"/>
            <a:chExt cx="1197" cy="762"/>
          </a:xfrm>
        </p:grpSpPr>
        <p:sp>
          <p:nvSpPr>
            <p:cNvPr id="1615922" name="Text Box 50"/>
            <p:cNvSpPr txBox="1">
              <a:spLocks noChangeArrowheads="1"/>
            </p:cNvSpPr>
            <p:nvPr/>
          </p:nvSpPr>
          <p:spPr bwMode="auto">
            <a:xfrm>
              <a:off x="2290" y="2387"/>
              <a:ext cx="1197" cy="640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布洛赫定理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V 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为周期函数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graphicFrame>
          <p:nvGraphicFramePr>
            <p:cNvPr id="1615923" name="Object 8"/>
            <p:cNvGraphicFramePr>
              <a:graphicFrameLocks noChangeAspect="1"/>
            </p:cNvGraphicFramePr>
            <p:nvPr/>
          </p:nvGraphicFramePr>
          <p:xfrm>
            <a:off x="2427" y="2787"/>
            <a:ext cx="997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37" name="公式" r:id="rId10" imgW="952200" imgH="228600" progId="Equation.3">
                    <p:embed/>
                  </p:oleObj>
                </mc:Choice>
                <mc:Fallback>
                  <p:oleObj name="公式" r:id="rId10" imgW="952200" imgH="228600" progId="Equation.3">
                    <p:embed/>
                    <p:pic>
                      <p:nvPicPr>
                        <p:cNvPr id="161592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" y="2787"/>
                          <a:ext cx="997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66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15924" name="Line 52"/>
            <p:cNvSpPr>
              <a:spLocks noChangeShapeType="1"/>
            </p:cNvSpPr>
            <p:nvPr/>
          </p:nvSpPr>
          <p:spPr bwMode="auto">
            <a:xfrm>
              <a:off x="2880" y="229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25" name="Group 53"/>
          <p:cNvGrpSpPr>
            <a:grpSpLocks/>
          </p:cNvGrpSpPr>
          <p:nvPr/>
        </p:nvGrpSpPr>
        <p:grpSpPr bwMode="auto">
          <a:xfrm>
            <a:off x="6156325" y="3675063"/>
            <a:ext cx="1944688" cy="690562"/>
            <a:chOff x="3878" y="2315"/>
            <a:chExt cx="1225" cy="435"/>
          </a:xfrm>
        </p:grpSpPr>
        <p:sp>
          <p:nvSpPr>
            <p:cNvPr id="1615926" name="Oval 54"/>
            <p:cNvSpPr>
              <a:spLocks noChangeArrowheads="1"/>
            </p:cNvSpPr>
            <p:nvPr/>
          </p:nvSpPr>
          <p:spPr bwMode="auto">
            <a:xfrm>
              <a:off x="3878" y="2394"/>
              <a:ext cx="1225" cy="220"/>
            </a:xfrm>
            <a:prstGeom prst="ellipse">
              <a:avLst/>
            </a:prstGeom>
            <a:gradFill rotWithShape="1">
              <a:gsLst>
                <a:gs pos="0">
                  <a:srgbClr val="00FFFF"/>
                </a:gs>
                <a:gs pos="50000">
                  <a:srgbClr val="00FFFF">
                    <a:gamma/>
                    <a:tint val="0"/>
                    <a:invGamma/>
                  </a:srgbClr>
                </a:gs>
                <a:gs pos="100000">
                  <a:srgbClr val="00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1615927" name="Group 55"/>
            <p:cNvGrpSpPr>
              <a:grpSpLocks/>
            </p:cNvGrpSpPr>
            <p:nvPr/>
          </p:nvGrpSpPr>
          <p:grpSpPr bwMode="auto">
            <a:xfrm>
              <a:off x="3923" y="2315"/>
              <a:ext cx="1124" cy="435"/>
              <a:chOff x="3923" y="2315"/>
              <a:chExt cx="1124" cy="435"/>
            </a:xfrm>
          </p:grpSpPr>
          <p:sp>
            <p:nvSpPr>
              <p:cNvPr id="1615928" name="Line 56"/>
              <p:cNvSpPr>
                <a:spLocks noChangeShapeType="1"/>
              </p:cNvSpPr>
              <p:nvPr/>
            </p:nvSpPr>
            <p:spPr bwMode="auto">
              <a:xfrm flipV="1">
                <a:off x="4087" y="2315"/>
                <a:ext cx="0" cy="4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29" name="Text Box 57"/>
              <p:cNvSpPr txBox="1">
                <a:spLocks noChangeArrowheads="1"/>
              </p:cNvSpPr>
              <p:nvPr/>
            </p:nvSpPr>
            <p:spPr bwMode="auto">
              <a:xfrm>
                <a:off x="3923" y="2383"/>
                <a:ext cx="112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近自由电子近似</a:t>
                </a:r>
              </a:p>
            </p:txBody>
          </p:sp>
        </p:grpSp>
      </p:grpSp>
      <p:grpSp>
        <p:nvGrpSpPr>
          <p:cNvPr id="1615930" name="Group 58"/>
          <p:cNvGrpSpPr>
            <a:grpSpLocks/>
          </p:cNvGrpSpPr>
          <p:nvPr/>
        </p:nvGrpSpPr>
        <p:grpSpPr bwMode="auto">
          <a:xfrm>
            <a:off x="4154488" y="2286000"/>
            <a:ext cx="1425575" cy="927100"/>
            <a:chOff x="2617" y="1440"/>
            <a:chExt cx="898" cy="584"/>
          </a:xfrm>
        </p:grpSpPr>
        <p:sp>
          <p:nvSpPr>
            <p:cNvPr id="1615931" name="Text Box 59"/>
            <p:cNvSpPr txBox="1">
              <a:spLocks noChangeArrowheads="1"/>
            </p:cNvSpPr>
            <p:nvPr/>
          </p:nvSpPr>
          <p:spPr bwMode="auto">
            <a:xfrm>
              <a:off x="2617" y="1440"/>
              <a:ext cx="898" cy="448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倒格空间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-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布里渊区   </a:t>
              </a:r>
            </a:p>
          </p:txBody>
        </p:sp>
        <p:sp>
          <p:nvSpPr>
            <p:cNvPr id="1615932" name="Line 60"/>
            <p:cNvSpPr>
              <a:spLocks noChangeShapeType="1"/>
            </p:cNvSpPr>
            <p:nvPr/>
          </p:nvSpPr>
          <p:spPr bwMode="auto">
            <a:xfrm flipV="1">
              <a:off x="2880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33" name="Text Box 61"/>
          <p:cNvSpPr txBox="1">
            <a:spLocks noChangeArrowheads="1"/>
          </p:cNvSpPr>
          <p:nvPr/>
        </p:nvSpPr>
        <p:spPr bwMode="auto">
          <a:xfrm>
            <a:off x="5435600" y="3249613"/>
            <a:ext cx="1473200" cy="43656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能带理论 </a:t>
            </a:r>
          </a:p>
        </p:txBody>
      </p:sp>
      <p:grpSp>
        <p:nvGrpSpPr>
          <p:cNvPr id="1615934" name="Group 62"/>
          <p:cNvGrpSpPr>
            <a:grpSpLocks/>
          </p:cNvGrpSpPr>
          <p:nvPr/>
        </p:nvGrpSpPr>
        <p:grpSpPr bwMode="auto">
          <a:xfrm>
            <a:off x="5867400" y="188913"/>
            <a:ext cx="2511425" cy="3024187"/>
            <a:chOff x="3696" y="119"/>
            <a:chExt cx="1582" cy="1905"/>
          </a:xfrm>
        </p:grpSpPr>
        <p:grpSp>
          <p:nvGrpSpPr>
            <p:cNvPr id="1615935" name="Group 63"/>
            <p:cNvGrpSpPr>
              <a:grpSpLocks/>
            </p:cNvGrpSpPr>
            <p:nvPr/>
          </p:nvGrpSpPr>
          <p:grpSpPr bwMode="auto">
            <a:xfrm rot="5400000" flipV="1">
              <a:off x="3016" y="935"/>
              <a:ext cx="1452" cy="91"/>
              <a:chOff x="4032" y="436"/>
              <a:chExt cx="1452" cy="91"/>
            </a:xfrm>
          </p:grpSpPr>
          <p:sp>
            <p:nvSpPr>
              <p:cNvPr id="1615936" name="Line 64"/>
              <p:cNvSpPr>
                <a:spLocks noChangeShapeType="1"/>
              </p:cNvSpPr>
              <p:nvPr/>
            </p:nvSpPr>
            <p:spPr bwMode="auto">
              <a:xfrm flipV="1">
                <a:off x="4032" y="436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37" name="Line 65"/>
              <p:cNvSpPr>
                <a:spLocks noChangeShapeType="1"/>
              </p:cNvSpPr>
              <p:nvPr/>
            </p:nvSpPr>
            <p:spPr bwMode="auto">
              <a:xfrm>
                <a:off x="4032" y="436"/>
                <a:ext cx="14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38" name="Line 66"/>
              <p:cNvSpPr>
                <a:spLocks noChangeShapeType="1"/>
              </p:cNvSpPr>
              <p:nvPr/>
            </p:nvSpPr>
            <p:spPr bwMode="auto">
              <a:xfrm flipV="1">
                <a:off x="4803" y="436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39" name="Line 67"/>
              <p:cNvSpPr>
                <a:spLocks noChangeShapeType="1"/>
              </p:cNvSpPr>
              <p:nvPr/>
            </p:nvSpPr>
            <p:spPr bwMode="auto">
              <a:xfrm flipV="1">
                <a:off x="5484" y="436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615940" name="Text Box 68"/>
            <p:cNvSpPr txBox="1">
              <a:spLocks noChangeArrowheads="1"/>
            </p:cNvSpPr>
            <p:nvPr/>
          </p:nvSpPr>
          <p:spPr bwMode="auto">
            <a:xfrm>
              <a:off x="3787" y="1570"/>
              <a:ext cx="69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电性质  </a:t>
              </a:r>
            </a:p>
          </p:txBody>
        </p:sp>
        <p:sp>
          <p:nvSpPr>
            <p:cNvPr id="1615941" name="Text Box 69"/>
            <p:cNvSpPr txBox="1">
              <a:spLocks noChangeArrowheads="1"/>
            </p:cNvSpPr>
            <p:nvPr/>
          </p:nvSpPr>
          <p:spPr bwMode="auto">
            <a:xfrm>
              <a:off x="3787" y="146"/>
              <a:ext cx="69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光性质  </a:t>
              </a:r>
            </a:p>
          </p:txBody>
        </p:sp>
        <p:sp>
          <p:nvSpPr>
            <p:cNvPr id="1615942" name="Text Box 70"/>
            <p:cNvSpPr txBox="1">
              <a:spLocks noChangeArrowheads="1"/>
            </p:cNvSpPr>
            <p:nvPr/>
          </p:nvSpPr>
          <p:spPr bwMode="auto">
            <a:xfrm>
              <a:off x="3787" y="917"/>
              <a:ext cx="649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磁性质 </a:t>
              </a:r>
            </a:p>
          </p:txBody>
        </p:sp>
        <p:sp>
          <p:nvSpPr>
            <p:cNvPr id="1615943" name="Text Box 71"/>
            <p:cNvSpPr txBox="1">
              <a:spLocks noChangeArrowheads="1"/>
            </p:cNvSpPr>
            <p:nvPr/>
          </p:nvSpPr>
          <p:spPr bwMode="auto">
            <a:xfrm>
              <a:off x="4642" y="1570"/>
              <a:ext cx="452" cy="237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导体 </a:t>
              </a:r>
            </a:p>
          </p:txBody>
        </p:sp>
        <p:sp>
          <p:nvSpPr>
            <p:cNvPr id="1615944" name="Text Box 72"/>
            <p:cNvSpPr txBox="1">
              <a:spLocks noChangeArrowheads="1"/>
            </p:cNvSpPr>
            <p:nvPr/>
          </p:nvSpPr>
          <p:spPr bwMode="auto">
            <a:xfrm>
              <a:off x="4642" y="1253"/>
              <a:ext cx="597" cy="237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半导体 </a:t>
              </a:r>
            </a:p>
          </p:txBody>
        </p:sp>
        <p:sp>
          <p:nvSpPr>
            <p:cNvPr id="1615945" name="Line 73"/>
            <p:cNvSpPr>
              <a:spLocks noChangeShapeType="1"/>
            </p:cNvSpPr>
            <p:nvPr/>
          </p:nvSpPr>
          <p:spPr bwMode="auto">
            <a:xfrm rot="-5400000">
              <a:off x="4582" y="1002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46" name="Line 74"/>
            <p:cNvSpPr>
              <a:spLocks noChangeShapeType="1"/>
            </p:cNvSpPr>
            <p:nvPr/>
          </p:nvSpPr>
          <p:spPr bwMode="auto">
            <a:xfrm rot="-5400000">
              <a:off x="4582" y="1364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47" name="Line 75"/>
            <p:cNvSpPr>
              <a:spLocks noChangeShapeType="1"/>
            </p:cNvSpPr>
            <p:nvPr/>
          </p:nvSpPr>
          <p:spPr bwMode="auto">
            <a:xfrm rot="-5400000">
              <a:off x="4240" y="1344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48" name="Line 76"/>
            <p:cNvSpPr>
              <a:spLocks noChangeShapeType="1"/>
            </p:cNvSpPr>
            <p:nvPr/>
          </p:nvSpPr>
          <p:spPr bwMode="auto">
            <a:xfrm rot="-5400000">
              <a:off x="4491" y="1229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49" name="Text Box 77"/>
            <p:cNvSpPr txBox="1">
              <a:spLocks noChangeArrowheads="1"/>
            </p:cNvSpPr>
            <p:nvPr/>
          </p:nvSpPr>
          <p:spPr bwMode="auto">
            <a:xfrm>
              <a:off x="4642" y="890"/>
              <a:ext cx="412" cy="237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超导</a:t>
              </a:r>
            </a:p>
          </p:txBody>
        </p:sp>
        <p:sp>
          <p:nvSpPr>
            <p:cNvPr id="1615950" name="Text Box 78"/>
            <p:cNvSpPr txBox="1">
              <a:spLocks noChangeArrowheads="1"/>
            </p:cNvSpPr>
            <p:nvPr/>
          </p:nvSpPr>
          <p:spPr bwMode="auto">
            <a:xfrm>
              <a:off x="4604" y="482"/>
              <a:ext cx="545" cy="218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电极化 </a:t>
              </a:r>
            </a:p>
          </p:txBody>
        </p:sp>
        <p:sp>
          <p:nvSpPr>
            <p:cNvPr id="1615951" name="Line 79"/>
            <p:cNvSpPr>
              <a:spLocks noChangeShapeType="1"/>
            </p:cNvSpPr>
            <p:nvPr/>
          </p:nvSpPr>
          <p:spPr bwMode="auto">
            <a:xfrm rot="-5400000">
              <a:off x="4581" y="1638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2" name="Line 80"/>
            <p:cNvSpPr>
              <a:spLocks noChangeShapeType="1"/>
            </p:cNvSpPr>
            <p:nvPr/>
          </p:nvSpPr>
          <p:spPr bwMode="auto">
            <a:xfrm rot="-5400000">
              <a:off x="4339" y="414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3" name="Text Box 81"/>
            <p:cNvSpPr txBox="1">
              <a:spLocks noChangeArrowheads="1"/>
            </p:cNvSpPr>
            <p:nvPr/>
          </p:nvSpPr>
          <p:spPr bwMode="auto">
            <a:xfrm>
              <a:off x="4604" y="119"/>
              <a:ext cx="674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受激辐射 </a:t>
              </a:r>
            </a:p>
          </p:txBody>
        </p:sp>
        <p:sp>
          <p:nvSpPr>
            <p:cNvPr id="1615954" name="Line 82"/>
            <p:cNvSpPr>
              <a:spLocks noChangeShapeType="1"/>
            </p:cNvSpPr>
            <p:nvPr/>
          </p:nvSpPr>
          <p:spPr bwMode="auto">
            <a:xfrm rot="-5400000">
              <a:off x="4286" y="1434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5" name="Line 83"/>
            <p:cNvSpPr>
              <a:spLocks noChangeShapeType="1"/>
            </p:cNvSpPr>
            <p:nvPr/>
          </p:nvSpPr>
          <p:spPr bwMode="auto">
            <a:xfrm rot="-5400000">
              <a:off x="4531" y="891"/>
              <a:ext cx="1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6" name="Line 84"/>
            <p:cNvSpPr>
              <a:spLocks noChangeShapeType="1"/>
            </p:cNvSpPr>
            <p:nvPr/>
          </p:nvSpPr>
          <p:spPr bwMode="auto">
            <a:xfrm rot="-5400000">
              <a:off x="4573" y="186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7" name="Line 85"/>
            <p:cNvSpPr>
              <a:spLocks noChangeShapeType="1"/>
            </p:cNvSpPr>
            <p:nvPr/>
          </p:nvSpPr>
          <p:spPr bwMode="auto">
            <a:xfrm rot="-5400000">
              <a:off x="4567" y="593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8" name="Line 86"/>
            <p:cNvSpPr>
              <a:spLocks noChangeShapeType="1"/>
            </p:cNvSpPr>
            <p:nvPr/>
          </p:nvSpPr>
          <p:spPr bwMode="auto">
            <a:xfrm rot="-5400000">
              <a:off x="4507" y="275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9" name="Line 87"/>
            <p:cNvSpPr>
              <a:spLocks noChangeShapeType="1"/>
            </p:cNvSpPr>
            <p:nvPr/>
          </p:nvSpPr>
          <p:spPr bwMode="auto">
            <a:xfrm flipV="1">
              <a:off x="3696" y="1661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晶格、布拉菲点阵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原胞、惯用晶胞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无序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固体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非晶体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准晶体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704012" y="3052248"/>
            <a:ext cx="1112837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有效质量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78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15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>
            <p:extLst/>
          </p:nvPr>
        </p:nvGraphicFramePr>
        <p:xfrm>
          <a:off x="1887538" y="2349500"/>
          <a:ext cx="3783012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72" name="Equation" r:id="rId3" imgW="1307880" imgH="393480" progId="Equation.DSMT4">
                  <p:embed/>
                </p:oleObj>
              </mc:Choice>
              <mc:Fallback>
                <p:oleObj name="Equation" r:id="rId3" imgW="1307880" imgH="393480" progId="Equation.DSMT4">
                  <p:embed/>
                  <p:pic>
                    <p:nvPicPr>
                      <p:cNvPr id="686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7538" y="2349500"/>
                        <a:ext cx="3783012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468313" y="1509713"/>
            <a:ext cx="84963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对于系统的平衡态，费米统计的基本原理归结为一个完全确定的所谓费米统计分布函数：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549900" y="3357563"/>
            <a:ext cx="34861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能量为 </a:t>
            </a: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E 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的本征态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被一个电子占据的几率</a:t>
            </a:r>
          </a:p>
        </p:txBody>
      </p:sp>
      <p:grpSp>
        <p:nvGrpSpPr>
          <p:cNvPr id="68615" name="Group 16"/>
          <p:cNvGrpSpPr>
            <a:grpSpLocks/>
          </p:cNvGrpSpPr>
          <p:nvPr/>
        </p:nvGrpSpPr>
        <p:grpSpPr bwMode="auto">
          <a:xfrm>
            <a:off x="680463" y="2852738"/>
            <a:ext cx="3673475" cy="1747837"/>
            <a:chOff x="385" y="1797"/>
            <a:chExt cx="2314" cy="1101"/>
          </a:xfrm>
        </p:grpSpPr>
        <p:sp>
          <p:nvSpPr>
            <p:cNvPr id="68622" name="Oval 8"/>
            <p:cNvSpPr>
              <a:spLocks noChangeArrowheads="1"/>
            </p:cNvSpPr>
            <p:nvPr/>
          </p:nvSpPr>
          <p:spPr bwMode="auto">
            <a:xfrm>
              <a:off x="2472" y="1797"/>
              <a:ext cx="227" cy="318"/>
            </a:xfrm>
            <a:prstGeom prst="ellips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8623" name="Text Box 9"/>
            <p:cNvSpPr txBox="1">
              <a:spLocks noChangeArrowheads="1"/>
            </p:cNvSpPr>
            <p:nvPr/>
          </p:nvSpPr>
          <p:spPr bwMode="auto">
            <a:xfrm>
              <a:off x="385" y="2296"/>
              <a:ext cx="1633" cy="60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费米能级</a:t>
              </a:r>
              <a:r>
                <a:rPr kumimoji="0" lang="en-US" altLang="zh-CN" sz="28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E</a:t>
              </a:r>
              <a:r>
                <a:rPr kumimoji="0" lang="en-US" altLang="zh-CN" sz="2800" b="1" i="1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F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（</a:t>
              </a: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能量的量纲）</a:t>
              </a:r>
            </a:p>
          </p:txBody>
        </p:sp>
        <p:sp>
          <p:nvSpPr>
            <p:cNvPr id="68624" name="Line 10"/>
            <p:cNvSpPr>
              <a:spLocks noChangeShapeType="1"/>
            </p:cNvSpPr>
            <p:nvPr/>
          </p:nvSpPr>
          <p:spPr bwMode="auto">
            <a:xfrm flipV="1">
              <a:off x="2018" y="2069"/>
              <a:ext cx="454" cy="27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6861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3850" y="4724400"/>
            <a:ext cx="7739063" cy="1820863"/>
            <a:chOff x="323850" y="4724400"/>
            <a:chExt cx="7739063" cy="1820863"/>
          </a:xfrm>
        </p:grpSpPr>
        <p:grpSp>
          <p:nvGrpSpPr>
            <p:cNvPr id="1473553" name="Group 17"/>
            <p:cNvGrpSpPr>
              <a:grpSpLocks/>
            </p:cNvGrpSpPr>
            <p:nvPr/>
          </p:nvGrpSpPr>
          <p:grpSpPr bwMode="auto">
            <a:xfrm>
              <a:off x="323850" y="4724400"/>
              <a:ext cx="7739063" cy="1296988"/>
              <a:chOff x="204" y="2976"/>
              <a:chExt cx="4875" cy="817"/>
            </a:xfrm>
          </p:grpSpPr>
          <p:sp>
            <p:nvSpPr>
              <p:cNvPr id="68619" name="Text Box 11"/>
              <p:cNvSpPr txBox="1">
                <a:spLocks noChangeArrowheads="1"/>
              </p:cNvSpPr>
              <p:nvPr/>
            </p:nvSpPr>
            <p:spPr bwMode="auto">
              <a:xfrm>
                <a:off x="204" y="2976"/>
                <a:ext cx="25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rPr>
                  <a:t>E</a:t>
                </a:r>
                <a:r>
                  <a:rPr kumimoji="0" lang="en-US" altLang="zh-CN" sz="2400" b="1" i="1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rPr>
                  <a:t>F</a:t>
                </a: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rPr>
                  <a:t>由系统中电子总数</a:t>
                </a:r>
                <a:r>
                  <a:rPr kumimoji="0" lang="en-US" altLang="zh-CN" sz="24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rPr>
                  <a:t>N</a:t>
                </a: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rPr>
                  <a:t>决定：</a:t>
                </a:r>
              </a:p>
            </p:txBody>
          </p:sp>
          <p:graphicFrame>
            <p:nvGraphicFramePr>
              <p:cNvPr id="68620" name="Object 13"/>
              <p:cNvGraphicFramePr>
                <a:graphicFrameLocks noChangeAspect="1"/>
              </p:cNvGraphicFramePr>
              <p:nvPr/>
            </p:nvGraphicFramePr>
            <p:xfrm>
              <a:off x="1882" y="3272"/>
              <a:ext cx="1316" cy="5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773" name="公式" r:id="rId5" imgW="863225" imgH="342751" progId="Equation.3">
                      <p:embed/>
                    </p:oleObj>
                  </mc:Choice>
                  <mc:Fallback>
                    <p:oleObj name="公式" r:id="rId5" imgW="863225" imgH="342751" progId="Equation.3">
                      <p:embed/>
                      <p:pic>
                        <p:nvPicPr>
                          <p:cNvPr id="6862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82" y="3272"/>
                            <a:ext cx="1316" cy="52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8621" name="Text Box 15"/>
              <p:cNvSpPr txBox="1">
                <a:spLocks noChangeArrowheads="1"/>
              </p:cNvSpPr>
              <p:nvPr/>
            </p:nvSpPr>
            <p:spPr bwMode="auto">
              <a:xfrm>
                <a:off x="3404" y="3294"/>
                <a:ext cx="167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rPr>
                  <a:t>对所有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rPr>
                  <a:t>本征态叠加</a:t>
                </a:r>
              </a:p>
            </p:txBody>
          </p:sp>
        </p:grpSp>
        <p:sp>
          <p:nvSpPr>
            <p:cNvPr id="68618" name="TextBox 1"/>
            <p:cNvSpPr txBox="1">
              <a:spLocks noChangeArrowheads="1"/>
            </p:cNvSpPr>
            <p:nvPr/>
          </p:nvSpPr>
          <p:spPr bwMode="auto">
            <a:xfrm>
              <a:off x="1662113" y="6021388"/>
              <a:ext cx="5718175" cy="5238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每一个状态的</a:t>
              </a:r>
              <a:r>
                <a:rPr kumimoji="0" lang="en-US" altLang="zh-CN" sz="28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E</a:t>
              </a:r>
              <a:r>
                <a:rPr kumimoji="0" lang="en-US" altLang="zh-CN" sz="2800" b="1" i="1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i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，有可能是简并的  </a:t>
              </a:r>
            </a:p>
          </p:txBody>
        </p:sp>
      </p:grp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476375" y="499319"/>
            <a:ext cx="705032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费米</a:t>
            </a: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-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狄拉克</a:t>
            </a:r>
            <a:r>
              <a:rPr kumimoji="1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(Fermi</a:t>
            </a:r>
            <a:r>
              <a:rPr kumimoji="1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－</a:t>
            </a:r>
            <a:r>
              <a:rPr kumimoji="1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Dirac) 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统计</a:t>
            </a:r>
          </a:p>
        </p:txBody>
      </p:sp>
    </p:spTree>
    <p:extLst>
      <p:ext uri="{BB962C8B-B14F-4D97-AF65-F5344CB8AC3E}">
        <p14:creationId xmlns:p14="http://schemas.microsoft.com/office/powerpoint/2010/main" val="34055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58" name="Object 16"/>
          <p:cNvGraphicFramePr>
            <a:graphicFrameLocks noChangeAspect="1"/>
          </p:cNvGraphicFramePr>
          <p:nvPr/>
        </p:nvGraphicFramePr>
        <p:xfrm>
          <a:off x="34925" y="2143125"/>
          <a:ext cx="5329238" cy="471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66" name="Graph" r:id="rId3" imgW="3642970" imgH="3223565" progId="Origin50.Graph">
                  <p:embed/>
                </p:oleObj>
              </mc:Choice>
              <mc:Fallback>
                <p:oleObj name="Graph" r:id="rId3" imgW="3642970" imgH="3223565" progId="Origin50.Graph">
                  <p:embed/>
                  <p:pic>
                    <p:nvPicPr>
                      <p:cNvPr id="7065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2143125"/>
                        <a:ext cx="5329238" cy="47148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59" name="Rectangle 2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70660" name="Object 3"/>
          <p:cNvGraphicFramePr>
            <a:graphicFrameLocks noChangeAspect="1"/>
          </p:cNvGraphicFramePr>
          <p:nvPr>
            <p:extLst/>
          </p:nvPr>
        </p:nvGraphicFramePr>
        <p:xfrm>
          <a:off x="5040313" y="2060575"/>
          <a:ext cx="3817937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67" name="Equation" r:id="rId5" imgW="1320480" imgH="393480" progId="Equation.DSMT4">
                  <p:embed/>
                </p:oleObj>
              </mc:Choice>
              <mc:Fallback>
                <p:oleObj name="Equation" r:id="rId5" imgW="1320480" imgH="393480" progId="Equation.DSMT4">
                  <p:embed/>
                  <p:pic>
                    <p:nvPicPr>
                      <p:cNvPr id="7066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0313" y="2060575"/>
                        <a:ext cx="3817937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1" name="Text Box 4"/>
          <p:cNvSpPr txBox="1">
            <a:spLocks noChangeArrowheads="1"/>
          </p:cNvSpPr>
          <p:nvPr/>
        </p:nvSpPr>
        <p:spPr bwMode="auto">
          <a:xfrm>
            <a:off x="468313" y="1509713"/>
            <a:ext cx="84963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对于系统的平衡态，费米统计的基本原理归结为一个完全确定的所谓费米统计分布函数：</a:t>
            </a:r>
          </a:p>
        </p:txBody>
      </p:sp>
      <p:sp>
        <p:nvSpPr>
          <p:cNvPr id="7066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70664" name="Rectangle 18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70665" name="Rectangle 2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grpSp>
        <p:nvGrpSpPr>
          <p:cNvPr id="1475626" name="Group 42"/>
          <p:cNvGrpSpPr>
            <a:grpSpLocks/>
          </p:cNvGrpSpPr>
          <p:nvPr/>
        </p:nvGrpSpPr>
        <p:grpSpPr bwMode="auto">
          <a:xfrm>
            <a:off x="4067174" y="4508500"/>
            <a:ext cx="3600450" cy="1439863"/>
            <a:chOff x="2562" y="2840"/>
            <a:chExt cx="2268" cy="907"/>
          </a:xfrm>
        </p:grpSpPr>
        <p:graphicFrame>
          <p:nvGraphicFramePr>
            <p:cNvPr id="70677" name="Object 22"/>
            <p:cNvGraphicFramePr>
              <a:graphicFrameLocks noChangeAspect="1"/>
            </p:cNvGraphicFramePr>
            <p:nvPr>
              <p:extLst/>
            </p:nvPr>
          </p:nvGraphicFramePr>
          <p:xfrm>
            <a:off x="3322" y="2885"/>
            <a:ext cx="1473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8" name="Equation" r:id="rId7" imgW="901440" imgH="203040" progId="Equation.DSMT4">
                    <p:embed/>
                  </p:oleObj>
                </mc:Choice>
                <mc:Fallback>
                  <p:oleObj name="Equation" r:id="rId7" imgW="901440" imgH="203040" progId="Equation.DSMT4">
                    <p:embed/>
                    <p:pic>
                      <p:nvPicPr>
                        <p:cNvPr id="70677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2" y="2885"/>
                          <a:ext cx="1473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78" name="Object 25"/>
            <p:cNvGraphicFramePr>
              <a:graphicFrameLocks noChangeAspect="1"/>
            </p:cNvGraphicFramePr>
            <p:nvPr/>
          </p:nvGraphicFramePr>
          <p:xfrm>
            <a:off x="3605" y="3203"/>
            <a:ext cx="817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69" name="公式" r:id="rId9" imgW="596641" imgH="203112" progId="Equation.3">
                    <p:embed/>
                  </p:oleObj>
                </mc:Choice>
                <mc:Fallback>
                  <p:oleObj name="公式" r:id="rId9" imgW="596641" imgH="203112" progId="Equation.3">
                    <p:embed/>
                    <p:pic>
                      <p:nvPicPr>
                        <p:cNvPr id="70678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5" y="3203"/>
                          <a:ext cx="817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79" name="Rectangle 26"/>
            <p:cNvSpPr>
              <a:spLocks noChangeArrowheads="1"/>
            </p:cNvSpPr>
            <p:nvPr/>
          </p:nvSpPr>
          <p:spPr bwMode="auto">
            <a:xfrm>
              <a:off x="3287" y="2840"/>
              <a:ext cx="1543" cy="726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0680" name="Line 27"/>
            <p:cNvSpPr>
              <a:spLocks noChangeShapeType="1"/>
            </p:cNvSpPr>
            <p:nvPr/>
          </p:nvSpPr>
          <p:spPr bwMode="auto">
            <a:xfrm flipH="1">
              <a:off x="2562" y="3430"/>
              <a:ext cx="726" cy="31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475618" name="Group 34"/>
          <p:cNvGrpSpPr>
            <a:grpSpLocks/>
          </p:cNvGrpSpPr>
          <p:nvPr/>
        </p:nvGrpSpPr>
        <p:grpSpPr bwMode="auto">
          <a:xfrm>
            <a:off x="1403350" y="2565400"/>
            <a:ext cx="2449513" cy="1871663"/>
            <a:chOff x="884" y="1616"/>
            <a:chExt cx="1543" cy="1179"/>
          </a:xfrm>
        </p:grpSpPr>
        <p:graphicFrame>
          <p:nvGraphicFramePr>
            <p:cNvPr id="70673" name="Object 30"/>
            <p:cNvGraphicFramePr>
              <a:graphicFrameLocks noChangeAspect="1"/>
            </p:cNvGraphicFramePr>
            <p:nvPr>
              <p:extLst/>
            </p:nvPr>
          </p:nvGraphicFramePr>
          <p:xfrm>
            <a:off x="927" y="1707"/>
            <a:ext cx="1472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70" name="Equation" r:id="rId11" imgW="901440" imgH="203040" progId="Equation.DSMT4">
                    <p:embed/>
                  </p:oleObj>
                </mc:Choice>
                <mc:Fallback>
                  <p:oleObj name="Equation" r:id="rId11" imgW="901440" imgH="203040" progId="Equation.DSMT4">
                    <p:embed/>
                    <p:pic>
                      <p:nvPicPr>
                        <p:cNvPr id="70673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7" y="1707"/>
                          <a:ext cx="1472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74" name="Object 31"/>
            <p:cNvGraphicFramePr>
              <a:graphicFrameLocks noChangeAspect="1"/>
            </p:cNvGraphicFramePr>
            <p:nvPr/>
          </p:nvGraphicFramePr>
          <p:xfrm>
            <a:off x="1156" y="2024"/>
            <a:ext cx="783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71" name="公式" r:id="rId13" imgW="571252" imgH="203112" progId="Equation.3">
                    <p:embed/>
                  </p:oleObj>
                </mc:Choice>
                <mc:Fallback>
                  <p:oleObj name="公式" r:id="rId13" imgW="571252" imgH="203112" progId="Equation.3">
                    <p:embed/>
                    <p:pic>
                      <p:nvPicPr>
                        <p:cNvPr id="70674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6" y="2024"/>
                          <a:ext cx="783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75" name="Rectangle 32"/>
            <p:cNvSpPr>
              <a:spLocks noChangeArrowheads="1"/>
            </p:cNvSpPr>
            <p:nvPr/>
          </p:nvSpPr>
          <p:spPr bwMode="auto">
            <a:xfrm>
              <a:off x="884" y="1616"/>
              <a:ext cx="1543" cy="726"/>
            </a:xfrm>
            <a:prstGeom prst="rect">
              <a:avLst/>
            </a:prstGeom>
            <a:noFill/>
            <a:ln w="2857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0676" name="Line 33"/>
            <p:cNvSpPr>
              <a:spLocks noChangeShapeType="1"/>
            </p:cNvSpPr>
            <p:nvPr/>
          </p:nvSpPr>
          <p:spPr bwMode="auto">
            <a:xfrm flipH="1">
              <a:off x="1111" y="2341"/>
              <a:ext cx="182" cy="45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475623" name="Group 39"/>
          <p:cNvGrpSpPr>
            <a:grpSpLocks/>
          </p:cNvGrpSpPr>
          <p:nvPr/>
        </p:nvGrpSpPr>
        <p:grpSpPr bwMode="auto">
          <a:xfrm>
            <a:off x="3781426" y="3175000"/>
            <a:ext cx="2809875" cy="1944688"/>
            <a:chOff x="2426" y="2024"/>
            <a:chExt cx="1770" cy="1225"/>
          </a:xfrm>
        </p:grpSpPr>
        <p:graphicFrame>
          <p:nvGraphicFramePr>
            <p:cNvPr id="70669" name="Object 17"/>
            <p:cNvGraphicFramePr>
              <a:graphicFrameLocks noChangeAspect="1"/>
            </p:cNvGraphicFramePr>
            <p:nvPr/>
          </p:nvGraphicFramePr>
          <p:xfrm>
            <a:off x="2518" y="2153"/>
            <a:ext cx="771" cy="5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72" name="公式" r:id="rId15" imgW="469696" imgH="330057" progId="Equation.3">
                    <p:embed/>
                  </p:oleObj>
                </mc:Choice>
                <mc:Fallback>
                  <p:oleObj name="公式" r:id="rId15" imgW="469696" imgH="330057" progId="Equation.3">
                    <p:embed/>
                    <p:pic>
                      <p:nvPicPr>
                        <p:cNvPr id="70669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8" y="2153"/>
                          <a:ext cx="771" cy="5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670" name="Object 19"/>
            <p:cNvGraphicFramePr>
              <a:graphicFrameLocks noChangeAspect="1"/>
            </p:cNvGraphicFramePr>
            <p:nvPr/>
          </p:nvGraphicFramePr>
          <p:xfrm>
            <a:off x="3289" y="2024"/>
            <a:ext cx="907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073" name="公式" r:id="rId17" imgW="622030" imgH="393529" progId="Equation.3">
                    <p:embed/>
                  </p:oleObj>
                </mc:Choice>
                <mc:Fallback>
                  <p:oleObj name="公式" r:id="rId17" imgW="622030" imgH="393529" progId="Equation.3">
                    <p:embed/>
                    <p:pic>
                      <p:nvPicPr>
                        <p:cNvPr id="7067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9" y="2024"/>
                          <a:ext cx="907" cy="5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71" name="Rectangle 36"/>
            <p:cNvSpPr>
              <a:spLocks noChangeArrowheads="1"/>
            </p:cNvSpPr>
            <p:nvPr/>
          </p:nvSpPr>
          <p:spPr bwMode="auto">
            <a:xfrm>
              <a:off x="2472" y="2024"/>
              <a:ext cx="1724" cy="544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70672" name="Line 37"/>
            <p:cNvSpPr>
              <a:spLocks noChangeShapeType="1"/>
            </p:cNvSpPr>
            <p:nvPr/>
          </p:nvSpPr>
          <p:spPr bwMode="auto">
            <a:xfrm flipH="1">
              <a:off x="2426" y="2568"/>
              <a:ext cx="318" cy="681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1476375" y="499319"/>
            <a:ext cx="705032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费米</a:t>
            </a: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-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狄拉克</a:t>
            </a:r>
            <a:r>
              <a:rPr kumimoji="1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(Fermi</a:t>
            </a:r>
            <a:r>
              <a:rPr kumimoji="1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－</a:t>
            </a:r>
            <a:r>
              <a:rPr kumimoji="1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Dirac) </a:t>
            </a:r>
            <a:r>
              <a:rPr kumimoji="1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统计</a:t>
            </a:r>
          </a:p>
        </p:txBody>
      </p:sp>
    </p:spTree>
    <p:extLst>
      <p:ext uri="{BB962C8B-B14F-4D97-AF65-F5344CB8AC3E}">
        <p14:creationId xmlns:p14="http://schemas.microsoft.com/office/powerpoint/2010/main" val="158453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7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7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75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351" y="2708920"/>
            <a:ext cx="3068991" cy="248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2F4714-0BA7-446B-9CEB-65901CC9A5D8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74757" name="Rectangle 3"/>
          <p:cNvSpPr>
            <a:spLocks noGrp="1" noRot="1" noChangeArrowheads="1"/>
          </p:cNvSpPr>
          <p:nvPr>
            <p:ph type="body" idx="4294967295"/>
          </p:nvPr>
        </p:nvSpPr>
        <p:spPr bwMode="auto">
          <a:xfrm>
            <a:off x="373546" y="1395174"/>
            <a:ext cx="5416703" cy="576263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1" lang="zh-CN" altLang="en-US" sz="2200" b="1" dirty="0" smtClean="0"/>
              <a:t>等能面在 </a:t>
            </a:r>
            <a:r>
              <a:rPr kumimoji="1" lang="en-US" altLang="zh-CN" sz="2200" b="1" i="1" dirty="0" smtClean="0">
                <a:latin typeface="Times New Roman" panose="02020603050405020304" pitchFamily="18" charset="0"/>
              </a:rPr>
              <a:t>k </a:t>
            </a:r>
            <a:r>
              <a:rPr kumimoji="1" lang="zh-CN" altLang="en-US" sz="2200" b="1" dirty="0" smtClean="0"/>
              <a:t>空间为球面，</a:t>
            </a:r>
            <a:r>
              <a:rPr lang="zh-CN" altLang="en-US" sz="2200" b="1" dirty="0" smtClean="0"/>
              <a:t>电子充满了以 </a:t>
            </a:r>
            <a:r>
              <a:rPr lang="en-US" altLang="zh-CN" sz="2200" b="1" i="1" dirty="0" err="1" smtClean="0">
                <a:latin typeface="Times New Roman" panose="02020603050405020304" pitchFamily="18" charset="0"/>
              </a:rPr>
              <a:t>k</a:t>
            </a:r>
            <a:r>
              <a:rPr lang="en-US" altLang="zh-CN" sz="2200" b="1" i="1" baseline="-25000" dirty="0" err="1" smtClean="0">
                <a:latin typeface="Times New Roman" panose="02020603050405020304" pitchFamily="18" charset="0"/>
              </a:rPr>
              <a:t>F</a:t>
            </a:r>
            <a:r>
              <a:rPr lang="zh-CN" altLang="en-US" sz="2200" b="1" i="1" baseline="-25000" dirty="0" smtClean="0">
                <a:latin typeface="Times New Roman" panose="02020603050405020304" pitchFamily="18" charset="0"/>
              </a:rPr>
              <a:t> </a:t>
            </a:r>
            <a:endParaRPr lang="en-US" altLang="zh-CN" sz="2200" b="1" i="1" baseline="-25000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200" b="1" dirty="0" smtClean="0"/>
              <a:t>为半径的球：</a:t>
            </a:r>
          </a:p>
        </p:txBody>
      </p:sp>
      <p:sp>
        <p:nvSpPr>
          <p:cNvPr id="74758" name="Rectangle 5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74759" name="Rectangle 7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74760" name="Text Box 45"/>
          <p:cNvSpPr txBox="1">
            <a:spLocks noChangeArrowheads="1"/>
          </p:cNvSpPr>
          <p:nvPr/>
        </p:nvSpPr>
        <p:spPr bwMode="auto">
          <a:xfrm>
            <a:off x="373546" y="2187461"/>
            <a:ext cx="273825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球内包含的状态数：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74761" name="Rectangle 46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74762" name="Text Box 56"/>
          <p:cNvSpPr txBox="1">
            <a:spLocks noChangeArrowheads="1"/>
          </p:cNvSpPr>
          <p:nvPr/>
        </p:nvSpPr>
        <p:spPr bwMode="auto">
          <a:xfrm>
            <a:off x="539750" y="5085184"/>
            <a:ext cx="8208963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费米球半径</a:t>
            </a:r>
            <a:r>
              <a:rPr kumimoji="0" lang="en-US" altLang="zh-CN" sz="2600" b="1" i="1" u="none" strike="noStrike" kern="1200" cap="none" spc="0" normalizeH="0" baseline="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k</a:t>
            </a:r>
            <a:r>
              <a:rPr kumimoji="0" lang="en-US" altLang="zh-CN" sz="2600" b="1" i="1" u="none" strike="noStrike" kern="1200" cap="none" spc="0" normalizeH="0" baseline="-25000" noProof="0" dirty="0" err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F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，球的表面为费米面。费米面的定义是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k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空间占有电子与不占有电子区域的分界面，费米面的能值为费米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能量</a:t>
            </a:r>
            <a:r>
              <a:rPr kumimoji="0" lang="en-US" altLang="zh-CN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E</a:t>
            </a:r>
            <a:r>
              <a:rPr kumimoji="0" lang="en-US" altLang="zh-CN" sz="2600" b="1" i="1" u="none" strike="noStrike" kern="1200" cap="none" spc="0" normalizeH="0" baseline="-2500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F0</a:t>
            </a:r>
            <a:endParaRPr kumimoji="0" lang="en-US" altLang="zh-CN" sz="2600" b="1" i="1" u="none" strike="noStrike" kern="1200" cap="none" spc="0" normalizeH="0" baseline="-2500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74763" name="Object 6"/>
          <p:cNvGraphicFramePr>
            <a:graphicFrameLocks noChangeAspect="1"/>
          </p:cNvGraphicFramePr>
          <p:nvPr>
            <p:extLst/>
          </p:nvPr>
        </p:nvGraphicFramePr>
        <p:xfrm>
          <a:off x="251520" y="3643610"/>
          <a:ext cx="5500687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98" name="公式" r:id="rId4" imgW="2108200" imgH="469900" progId="Equation.3">
                  <p:embed/>
                </p:oleObj>
              </mc:Choice>
              <mc:Fallback>
                <p:oleObj name="公式" r:id="rId4" imgW="2108200" imgH="469900" progId="Equation.3">
                  <p:embed/>
                  <p:pic>
                    <p:nvPicPr>
                      <p:cNvPr id="7476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643610"/>
                        <a:ext cx="5500687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4" name="Object 58"/>
          <p:cNvGraphicFramePr>
            <a:graphicFrameLocks noChangeAspect="1"/>
          </p:cNvGraphicFramePr>
          <p:nvPr/>
        </p:nvGraphicFramePr>
        <p:xfrm>
          <a:off x="1547813" y="2420938"/>
          <a:ext cx="3455987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99" name="公式" r:id="rId6" imgW="1333500" imgH="419100" progId="Equation.3">
                  <p:embed/>
                </p:oleObj>
              </mc:Choice>
              <mc:Fallback>
                <p:oleObj name="公式" r:id="rId6" imgW="1333500" imgH="419100" progId="Equation.3">
                  <p:embed/>
                  <p:pic>
                    <p:nvPicPr>
                      <p:cNvPr id="74764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420938"/>
                        <a:ext cx="3455987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 txBox="1">
            <a:spLocks noRot="1" noChangeArrowheads="1"/>
          </p:cNvSpPr>
          <p:nvPr/>
        </p:nvSpPr>
        <p:spPr bwMode="auto">
          <a:xfrm>
            <a:off x="1619250" y="333375"/>
            <a:ext cx="4835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宋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SimSun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SimSun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SimSun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SimSun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j-cs"/>
              </a:rPr>
              <a:t>基态填充</a:t>
            </a:r>
            <a:r>
              <a:rPr kumimoji="0" lang="en-US" altLang="zh-CN" sz="44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j-cs"/>
              </a:rPr>
              <a:t>-</a:t>
            </a:r>
            <a:r>
              <a:rPr kumimoji="0" lang="zh-CN" altLang="en-US" sz="44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j-cs"/>
              </a:rPr>
              <a:t>费米球</a:t>
            </a:r>
            <a:endParaRPr kumimoji="0" lang="zh-CN" altLang="en-US" sz="44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j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915" y="140545"/>
            <a:ext cx="2822460" cy="25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灯片编号占位符 5"/>
          <p:cNvSpPr txBox="1">
            <a:spLocks noGrp="1"/>
          </p:cNvSpPr>
          <p:nvPr/>
        </p:nvSpPr>
        <p:spPr bwMode="auto">
          <a:xfrm>
            <a:off x="6659563" y="616585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6DA3B3-D326-4861-94E5-E236E8E20038}" type="slidenum">
              <a:rPr kumimoji="0" lang="zh-CN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75782" name="Rectangle 7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75783" name="Rectangle 9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75784" name="Rectangle 11"/>
          <p:cNvSpPr>
            <a:spLocks noChangeArrowheads="1"/>
          </p:cNvSpPr>
          <p:nvPr/>
        </p:nvSpPr>
        <p:spPr bwMode="auto">
          <a:xfrm>
            <a:off x="395288" y="1628775"/>
            <a:ext cx="170656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费米能量 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:</a:t>
            </a:r>
          </a:p>
        </p:txBody>
      </p:sp>
      <p:graphicFrame>
        <p:nvGraphicFramePr>
          <p:cNvPr id="75785" name="Object 12"/>
          <p:cNvGraphicFramePr>
            <a:graphicFrameLocks noChangeAspect="1"/>
          </p:cNvGraphicFramePr>
          <p:nvPr/>
        </p:nvGraphicFramePr>
        <p:xfrm>
          <a:off x="1058863" y="2060575"/>
          <a:ext cx="4003675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44" name="公式" r:id="rId3" imgW="1676400" imgH="419100" progId="Equation.3">
                  <p:embed/>
                </p:oleObj>
              </mc:Choice>
              <mc:Fallback>
                <p:oleObj name="公式" r:id="rId3" imgW="1676400" imgH="419100" progId="Equation.3">
                  <p:embed/>
                  <p:pic>
                    <p:nvPicPr>
                      <p:cNvPr id="7578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2060575"/>
                        <a:ext cx="4003675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6" name="Rectangle 14"/>
          <p:cNvSpPr>
            <a:spLocks noChangeArrowheads="1"/>
          </p:cNvSpPr>
          <p:nvPr/>
        </p:nvSpPr>
        <p:spPr bwMode="auto">
          <a:xfrm>
            <a:off x="323850" y="4451350"/>
            <a:ext cx="17065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费米温度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: </a:t>
            </a:r>
          </a:p>
        </p:txBody>
      </p:sp>
      <p:graphicFrame>
        <p:nvGraphicFramePr>
          <p:cNvPr id="75787" name="Object 15"/>
          <p:cNvGraphicFramePr>
            <a:graphicFrameLocks noChangeAspect="1"/>
          </p:cNvGraphicFramePr>
          <p:nvPr>
            <p:extLst/>
          </p:nvPr>
        </p:nvGraphicFramePr>
        <p:xfrm>
          <a:off x="2117725" y="4792663"/>
          <a:ext cx="24193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45" name="Equation" r:id="rId5" imgW="812520" imgH="228600" progId="Equation.DSMT4">
                  <p:embed/>
                </p:oleObj>
              </mc:Choice>
              <mc:Fallback>
                <p:oleObj name="Equation" r:id="rId5" imgW="812520" imgH="228600" progId="Equation.DSMT4">
                  <p:embed/>
                  <p:pic>
                    <p:nvPicPr>
                      <p:cNvPr id="7578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725" y="4792663"/>
                        <a:ext cx="241935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9" name="Rectangle 14"/>
          <p:cNvSpPr>
            <a:spLocks noChangeArrowheads="1"/>
          </p:cNvSpPr>
          <p:nvPr/>
        </p:nvSpPr>
        <p:spPr bwMode="auto">
          <a:xfrm>
            <a:off x="466725" y="3500438"/>
            <a:ext cx="17065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费米动量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: </a:t>
            </a:r>
          </a:p>
        </p:txBody>
      </p:sp>
      <p:graphicFrame>
        <p:nvGraphicFramePr>
          <p:cNvPr id="75790" name="Object 15"/>
          <p:cNvGraphicFramePr>
            <a:graphicFrameLocks noChangeAspect="1"/>
          </p:cNvGraphicFramePr>
          <p:nvPr/>
        </p:nvGraphicFramePr>
        <p:xfrm>
          <a:off x="2124075" y="3789363"/>
          <a:ext cx="16557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46" name="公式" r:id="rId7" imgW="583693" imgH="215713" progId="Equation.3">
                  <p:embed/>
                </p:oleObj>
              </mc:Choice>
              <mc:Fallback>
                <p:oleObj name="公式" r:id="rId7" imgW="583693" imgH="215713" progId="Equation.3">
                  <p:embed/>
                  <p:pic>
                    <p:nvPicPr>
                      <p:cNvPr id="7579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789363"/>
                        <a:ext cx="16557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91" name="Text Box 23"/>
          <p:cNvSpPr txBox="1">
            <a:spLocks noChangeArrowheads="1"/>
          </p:cNvSpPr>
          <p:nvPr/>
        </p:nvSpPr>
        <p:spPr bwMode="auto">
          <a:xfrm>
            <a:off x="3255963" y="3160713"/>
            <a:ext cx="18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75792" name="Text Box 24"/>
          <p:cNvSpPr txBox="1">
            <a:spLocks noChangeArrowheads="1"/>
          </p:cNvSpPr>
          <p:nvPr/>
        </p:nvSpPr>
        <p:spPr bwMode="auto">
          <a:xfrm>
            <a:off x="3255963" y="3068638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几个电子伏特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37012" y="5868988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k</a:t>
            </a:r>
            <a:r>
              <a:rPr kumimoji="0" lang="en-US" altLang="zh-CN" sz="2800" b="1" i="1" u="none" strike="noStrike" kern="1200" cap="none" spc="0" normalizeH="0" baseline="-2500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B</a:t>
            </a:r>
            <a:r>
              <a:rPr kumimoji="0" lang="zh-CN" altLang="en-US" sz="2800" b="1" i="1" u="none" strike="noStrike" kern="1200" cap="none" spc="0" normalizeH="0" baseline="-2500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波尔兹曼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常数</a:t>
            </a:r>
          </a:p>
        </p:txBody>
      </p:sp>
      <p:sp>
        <p:nvSpPr>
          <p:cNvPr id="75788" name="Rectangle 21"/>
          <p:cNvSpPr>
            <a:spLocks noChangeArrowheads="1"/>
          </p:cNvSpPr>
          <p:nvPr/>
        </p:nvSpPr>
        <p:spPr bwMode="auto">
          <a:xfrm>
            <a:off x="5027933" y="5462587"/>
            <a:ext cx="2927350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在 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10</a:t>
            </a:r>
            <a:r>
              <a:rPr kumimoji="0" lang="en-US" altLang="zh-CN" sz="2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4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K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的量级      </a:t>
            </a:r>
          </a:p>
        </p:txBody>
      </p:sp>
      <p:sp>
        <p:nvSpPr>
          <p:cNvPr id="18" name="Rectangle 2"/>
          <p:cNvSpPr txBox="1">
            <a:spLocks noRot="1" noChangeArrowheads="1"/>
          </p:cNvSpPr>
          <p:nvPr/>
        </p:nvSpPr>
        <p:spPr bwMode="auto">
          <a:xfrm>
            <a:off x="1619250" y="333375"/>
            <a:ext cx="48355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宋体" pitchFamily="2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SimSun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SimSun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SimSun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charset="0"/>
                <a:ea typeface="SimSun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j-cs"/>
              </a:rPr>
              <a:t>基态填充</a:t>
            </a:r>
            <a:r>
              <a:rPr kumimoji="0" lang="en-US" altLang="zh-CN" sz="44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j-cs"/>
              </a:rPr>
              <a:t>-</a:t>
            </a:r>
            <a:r>
              <a:rPr kumimoji="0" lang="zh-CN" altLang="en-US" sz="44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j-cs"/>
              </a:rPr>
              <a:t>费米球</a:t>
            </a:r>
            <a:endParaRPr kumimoji="0" lang="zh-CN" altLang="en-US" sz="44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j-cs"/>
            </a:endParaRPr>
          </a:p>
        </p:txBody>
      </p:sp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351" y="2708920"/>
            <a:ext cx="3068991" cy="248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9915" y="140545"/>
            <a:ext cx="2822460" cy="25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373668" y="2968525"/>
            <a:ext cx="2465531" cy="3934717"/>
            <a:chOff x="6373668" y="2968525"/>
            <a:chExt cx="2465531" cy="393471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3668" y="2968525"/>
              <a:ext cx="2465531" cy="3934717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6576174" y="636087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0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872318" y="637203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152238" y="6372036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0.5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2976860"/>
            <a:ext cx="2853296" cy="3692500"/>
          </a:xfrm>
          <a:prstGeom prst="rect">
            <a:avLst/>
          </a:prstGeom>
        </p:spPr>
      </p:pic>
      <p:graphicFrame>
        <p:nvGraphicFramePr>
          <p:cNvPr id="57347" name="Object 15"/>
          <p:cNvGraphicFramePr>
            <a:graphicFrameLocks noChangeAspect="1"/>
          </p:cNvGraphicFramePr>
          <p:nvPr/>
        </p:nvGraphicFramePr>
        <p:xfrm>
          <a:off x="1549400" y="188913"/>
          <a:ext cx="3167063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0" name="公式" r:id="rId5" imgW="1129810" imgH="253890" progId="Equation.3">
                  <p:embed/>
                </p:oleObj>
              </mc:Choice>
              <mc:Fallback>
                <p:oleObj name="公式" r:id="rId5" imgW="1129810" imgH="253890" progId="Equation.3">
                  <p:embed/>
                  <p:pic>
                    <p:nvPicPr>
                      <p:cNvPr id="57347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88913"/>
                        <a:ext cx="3167063" cy="7127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8" name="Object 16"/>
          <p:cNvGraphicFramePr>
            <a:graphicFrameLocks noChangeAspect="1"/>
          </p:cNvGraphicFramePr>
          <p:nvPr/>
        </p:nvGraphicFramePr>
        <p:xfrm>
          <a:off x="1547813" y="908050"/>
          <a:ext cx="31686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31" name="公式" r:id="rId7" imgW="1155700" imgH="254000" progId="Equation.3">
                  <p:embed/>
                </p:oleObj>
              </mc:Choice>
              <mc:Fallback>
                <p:oleObj name="公式" r:id="rId7" imgW="1155700" imgH="254000" progId="Equation.3">
                  <p:embed/>
                  <p:pic>
                    <p:nvPicPr>
                      <p:cNvPr id="5734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908050"/>
                        <a:ext cx="3168650" cy="69691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6033" name="Group 17"/>
          <p:cNvGrpSpPr>
            <a:grpSpLocks/>
          </p:cNvGrpSpPr>
          <p:nvPr/>
        </p:nvGrpSpPr>
        <p:grpSpPr bwMode="auto">
          <a:xfrm>
            <a:off x="4787900" y="188913"/>
            <a:ext cx="4248150" cy="1239837"/>
            <a:chOff x="3016" y="119"/>
            <a:chExt cx="2676" cy="781"/>
          </a:xfrm>
        </p:grpSpPr>
        <p:graphicFrame>
          <p:nvGraphicFramePr>
            <p:cNvPr id="57385" name="Object 18"/>
            <p:cNvGraphicFramePr>
              <a:graphicFrameLocks noChangeAspect="1"/>
            </p:cNvGraphicFramePr>
            <p:nvPr/>
          </p:nvGraphicFramePr>
          <p:xfrm>
            <a:off x="3384" y="119"/>
            <a:ext cx="2308" cy="7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532" name="公式" r:id="rId9" imgW="1435100" imgH="482600" progId="Equation.3">
                    <p:embed/>
                  </p:oleObj>
                </mc:Choice>
                <mc:Fallback>
                  <p:oleObj name="公式" r:id="rId9" imgW="1435100" imgH="482600" progId="Equation.3">
                    <p:embed/>
                    <p:pic>
                      <p:nvPicPr>
                        <p:cNvPr id="57385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4" y="119"/>
                          <a:ext cx="2308" cy="78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86" name="Line 19"/>
            <p:cNvSpPr>
              <a:spLocks noChangeShapeType="1"/>
            </p:cNvSpPr>
            <p:nvPr/>
          </p:nvSpPr>
          <p:spPr bwMode="auto">
            <a:xfrm>
              <a:off x="3016" y="572"/>
              <a:ext cx="272" cy="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86053" name="Group 37"/>
          <p:cNvGrpSpPr>
            <a:grpSpLocks/>
          </p:cNvGrpSpPr>
          <p:nvPr/>
        </p:nvGrpSpPr>
        <p:grpSpPr bwMode="auto">
          <a:xfrm>
            <a:off x="395288" y="1579563"/>
            <a:ext cx="4033837" cy="996950"/>
            <a:chOff x="249" y="995"/>
            <a:chExt cx="2541" cy="628"/>
          </a:xfrm>
        </p:grpSpPr>
        <p:sp>
          <p:nvSpPr>
            <p:cNvPr id="57367" name="Text Box 38"/>
            <p:cNvSpPr txBox="1">
              <a:spLocks noChangeArrowheads="1"/>
            </p:cNvSpPr>
            <p:nvPr/>
          </p:nvSpPr>
          <p:spPr bwMode="auto">
            <a:xfrm>
              <a:off x="249" y="995"/>
              <a:ext cx="105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本征激发  </a:t>
              </a:r>
            </a:p>
          </p:txBody>
        </p:sp>
        <p:graphicFrame>
          <p:nvGraphicFramePr>
            <p:cNvPr id="57368" name="Object 4"/>
            <p:cNvGraphicFramePr>
              <a:graphicFrameLocks noChangeAspect="1"/>
            </p:cNvGraphicFramePr>
            <p:nvPr/>
          </p:nvGraphicFramePr>
          <p:xfrm>
            <a:off x="340" y="1254"/>
            <a:ext cx="2450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533" name="公式" r:id="rId11" imgW="1600200" imgH="241300" progId="Equation.3">
                    <p:embed/>
                  </p:oleObj>
                </mc:Choice>
                <mc:Fallback>
                  <p:oleObj name="公式" r:id="rId11" imgW="1600200" imgH="241300" progId="Equation.3">
                    <p:embed/>
                    <p:pic>
                      <p:nvPicPr>
                        <p:cNvPr id="5736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1254"/>
                          <a:ext cx="2450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6056" name="Group 40"/>
          <p:cNvGrpSpPr>
            <a:grpSpLocks/>
          </p:cNvGrpSpPr>
          <p:nvPr/>
        </p:nvGrpSpPr>
        <p:grpSpPr bwMode="auto">
          <a:xfrm>
            <a:off x="2627313" y="2698750"/>
            <a:ext cx="2649537" cy="1463675"/>
            <a:chOff x="1655" y="1700"/>
            <a:chExt cx="1669" cy="922"/>
          </a:xfrm>
        </p:grpSpPr>
        <p:graphicFrame>
          <p:nvGraphicFramePr>
            <p:cNvPr id="57365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1710" y="1700"/>
            <a:ext cx="1614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534" name="Equation" r:id="rId13" imgW="1066680" imgH="393480" progId="Equation.DSMT4">
                    <p:embed/>
                  </p:oleObj>
                </mc:Choice>
                <mc:Fallback>
                  <p:oleObj name="Equation" r:id="rId13" imgW="1066680" imgH="393480" progId="Equation.DSMT4">
                    <p:embed/>
                    <p:pic>
                      <p:nvPicPr>
                        <p:cNvPr id="5736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0" y="1700"/>
                          <a:ext cx="1614" cy="596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0099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66" name="Line 42"/>
            <p:cNvSpPr>
              <a:spLocks noChangeShapeType="1"/>
            </p:cNvSpPr>
            <p:nvPr/>
          </p:nvSpPr>
          <p:spPr bwMode="auto">
            <a:xfrm flipH="1">
              <a:off x="1655" y="2304"/>
              <a:ext cx="363" cy="318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86059" name="Group 43"/>
          <p:cNvGrpSpPr>
            <a:grpSpLocks/>
          </p:cNvGrpSpPr>
          <p:nvPr/>
        </p:nvGrpSpPr>
        <p:grpSpPr bwMode="auto">
          <a:xfrm>
            <a:off x="5508625" y="1412776"/>
            <a:ext cx="3584575" cy="1512887"/>
            <a:chOff x="3470" y="935"/>
            <a:chExt cx="2258" cy="953"/>
          </a:xfrm>
        </p:grpSpPr>
        <p:sp>
          <p:nvSpPr>
            <p:cNvPr id="57360" name="Text Box 44"/>
            <p:cNvSpPr txBox="1">
              <a:spLocks noChangeArrowheads="1"/>
            </p:cNvSpPr>
            <p:nvPr/>
          </p:nvSpPr>
          <p:spPr bwMode="auto">
            <a:xfrm>
              <a:off x="3470" y="935"/>
              <a:ext cx="54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N</a:t>
              </a: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型</a:t>
              </a:r>
              <a:r>
                <a:rPr kumimoji="0" lang="en-US" altLang="zh-CN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:</a:t>
              </a:r>
            </a:p>
          </p:txBody>
        </p:sp>
        <p:graphicFrame>
          <p:nvGraphicFramePr>
            <p:cNvPr id="57361" name="Object 5"/>
            <p:cNvGraphicFramePr>
              <a:graphicFrameLocks noChangeAspect="1"/>
            </p:cNvGraphicFramePr>
            <p:nvPr/>
          </p:nvGraphicFramePr>
          <p:xfrm>
            <a:off x="3470" y="1207"/>
            <a:ext cx="1995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535" name="公式" r:id="rId15" imgW="1333500" imgH="241300" progId="Equation.3">
                    <p:embed/>
                  </p:oleObj>
                </mc:Choice>
                <mc:Fallback>
                  <p:oleObj name="公式" r:id="rId15" imgW="1333500" imgH="241300" progId="Equation.3">
                    <p:embed/>
                    <p:pic>
                      <p:nvPicPr>
                        <p:cNvPr id="5736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1207"/>
                          <a:ext cx="1995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62" name="Object 5"/>
            <p:cNvGraphicFramePr>
              <a:graphicFrameLocks noChangeAspect="1"/>
            </p:cNvGraphicFramePr>
            <p:nvPr/>
          </p:nvGraphicFramePr>
          <p:xfrm>
            <a:off x="3470" y="1565"/>
            <a:ext cx="703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536" name="公式" r:id="rId17" imgW="469696" imgH="215806" progId="Equation.3">
                    <p:embed/>
                  </p:oleObj>
                </mc:Choice>
                <mc:Fallback>
                  <p:oleObj name="公式" r:id="rId17" imgW="469696" imgH="215806" progId="Equation.3">
                    <p:embed/>
                    <p:pic>
                      <p:nvPicPr>
                        <p:cNvPr id="57362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1565"/>
                          <a:ext cx="703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63" name="Text Box 47"/>
            <p:cNvSpPr txBox="1">
              <a:spLocks noChangeArrowheads="1"/>
            </p:cNvSpPr>
            <p:nvPr/>
          </p:nvSpPr>
          <p:spPr bwMode="auto">
            <a:xfrm>
              <a:off x="5185" y="1010"/>
              <a:ext cx="5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(</a:t>
              </a: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T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低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)</a:t>
              </a:r>
            </a:p>
          </p:txBody>
        </p:sp>
        <p:sp>
          <p:nvSpPr>
            <p:cNvPr id="57364" name="Text Box 48"/>
            <p:cNvSpPr txBox="1">
              <a:spLocks noChangeArrowheads="1"/>
            </p:cNvSpPr>
            <p:nvPr/>
          </p:nvSpPr>
          <p:spPr bwMode="auto">
            <a:xfrm>
              <a:off x="4468" y="1554"/>
              <a:ext cx="5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(</a:t>
              </a:r>
              <a:r>
                <a:rPr kumimoji="0" lang="en-US" altLang="zh-CN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T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高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)</a:t>
              </a:r>
            </a:p>
          </p:txBody>
        </p:sp>
      </p:grpSp>
      <p:grpSp>
        <p:nvGrpSpPr>
          <p:cNvPr id="86065" name="Group 49"/>
          <p:cNvGrpSpPr>
            <a:grpSpLocks/>
          </p:cNvGrpSpPr>
          <p:nvPr/>
        </p:nvGrpSpPr>
        <p:grpSpPr bwMode="auto">
          <a:xfrm>
            <a:off x="2411413" y="4090986"/>
            <a:ext cx="4260849" cy="1571625"/>
            <a:chOff x="1519" y="2577"/>
            <a:chExt cx="2684" cy="990"/>
          </a:xfrm>
        </p:grpSpPr>
        <p:graphicFrame>
          <p:nvGraphicFramePr>
            <p:cNvPr id="57358" name="Object 4"/>
            <p:cNvGraphicFramePr>
              <a:graphicFrameLocks noChangeAspect="1"/>
            </p:cNvGraphicFramePr>
            <p:nvPr/>
          </p:nvGraphicFramePr>
          <p:xfrm>
            <a:off x="1519" y="3203"/>
            <a:ext cx="2371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537" name="公式" r:id="rId19" imgW="1485900" imgH="228600" progId="Equation.3">
                    <p:embed/>
                  </p:oleObj>
                </mc:Choice>
                <mc:Fallback>
                  <p:oleObj name="公式" r:id="rId19" imgW="1485900" imgH="228600" progId="Equation.3">
                    <p:embed/>
                    <p:pic>
                      <p:nvPicPr>
                        <p:cNvPr id="57358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9" y="3203"/>
                          <a:ext cx="2371" cy="364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0099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59" name="Line 51"/>
            <p:cNvSpPr>
              <a:spLocks noChangeShapeType="1"/>
            </p:cNvSpPr>
            <p:nvPr/>
          </p:nvSpPr>
          <p:spPr bwMode="auto">
            <a:xfrm flipV="1">
              <a:off x="3334" y="2577"/>
              <a:ext cx="869" cy="594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07504" y="61553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03648" y="61664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3568" y="616646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0.5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05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18" y="1340768"/>
            <a:ext cx="2223519" cy="2187720"/>
          </a:xfrm>
          <a:prstGeom prst="rect">
            <a:avLst/>
          </a:prstGeom>
        </p:spPr>
      </p:pic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2268538" y="836613"/>
            <a:ext cx="5903912" cy="576262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67587" name="灯片编号占位符 7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BC5F43-1E7E-45F3-B10B-440FDCB24AD5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pic>
        <p:nvPicPr>
          <p:cNvPr id="67589" name="Picture 8" descr="fc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716338"/>
            <a:ext cx="211772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414483" y="1877923"/>
            <a:ext cx="6337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单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胞（惯用晶胞）是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点阵中产生完全平移覆盖，并能体现旋转对称性的常用单元</a:t>
            </a:r>
          </a:p>
        </p:txBody>
      </p:sp>
      <p:sp>
        <p:nvSpPr>
          <p:cNvPr id="67591" name="Rectangle 2"/>
          <p:cNvSpPr>
            <a:spLocks noRot="1" noChangeArrowheads="1"/>
          </p:cNvSpPr>
          <p:nvPr/>
        </p:nvSpPr>
        <p:spPr bwMode="auto">
          <a:xfrm>
            <a:off x="1476375" y="44450"/>
            <a:ext cx="70104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晶胞</a:t>
            </a: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——</a:t>
            </a: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原胞</a:t>
            </a:r>
            <a:b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</a:b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       </a:t>
            </a: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——</a:t>
            </a: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单胞（惯用晶胞）</a:t>
            </a: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2895600" y="1431925"/>
            <a:ext cx="3635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(Conventional Unit Cell)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pic>
        <p:nvPicPr>
          <p:cNvPr id="67593" name="Picture 4" descr="Image:Cubic-body-centered.sv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13" y="2781375"/>
            <a:ext cx="2101850" cy="24495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594" name="Group 10"/>
          <p:cNvGrpSpPr>
            <a:grpSpLocks/>
          </p:cNvGrpSpPr>
          <p:nvPr/>
        </p:nvGrpSpPr>
        <p:grpSpPr bwMode="auto">
          <a:xfrm>
            <a:off x="684213" y="2636912"/>
            <a:ext cx="2962275" cy="2697163"/>
            <a:chOff x="833" y="1979"/>
            <a:chExt cx="1866" cy="1699"/>
          </a:xfrm>
        </p:grpSpPr>
        <p:graphicFrame>
          <p:nvGraphicFramePr>
            <p:cNvPr id="67599" name="Object 11"/>
            <p:cNvGraphicFramePr>
              <a:graphicFrameLocks noChangeAspect="1"/>
            </p:cNvGraphicFramePr>
            <p:nvPr/>
          </p:nvGraphicFramePr>
          <p:xfrm>
            <a:off x="833" y="1979"/>
            <a:ext cx="1866" cy="16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31" name="Photo Editor Photo" r:id="rId7" imgW="3362794" imgH="3191320" progId="MSPhotoEd.3">
                    <p:embed/>
                  </p:oleObj>
                </mc:Choice>
                <mc:Fallback>
                  <p:oleObj name="Photo Editor Photo" r:id="rId7" imgW="3362794" imgH="3191320" progId="MSPhotoEd.3">
                    <p:embed/>
                    <p:pic>
                      <p:nvPicPr>
                        <p:cNvPr id="6759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3" y="1979"/>
                          <a:ext cx="1866" cy="16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00" name="Oval 12"/>
            <p:cNvSpPr>
              <a:spLocks noChangeArrowheads="1"/>
            </p:cNvSpPr>
            <p:nvPr/>
          </p:nvSpPr>
          <p:spPr bwMode="auto">
            <a:xfrm>
              <a:off x="951" y="2341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01" name="Oval 13"/>
            <p:cNvSpPr>
              <a:spLocks noChangeArrowheads="1"/>
            </p:cNvSpPr>
            <p:nvPr/>
          </p:nvSpPr>
          <p:spPr bwMode="auto">
            <a:xfrm>
              <a:off x="1265" y="2702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02" name="Oval 14"/>
            <p:cNvSpPr>
              <a:spLocks noChangeArrowheads="1"/>
            </p:cNvSpPr>
            <p:nvPr/>
          </p:nvSpPr>
          <p:spPr bwMode="auto">
            <a:xfrm>
              <a:off x="942" y="3346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03" name="Oval 15"/>
            <p:cNvSpPr>
              <a:spLocks noChangeArrowheads="1"/>
            </p:cNvSpPr>
            <p:nvPr/>
          </p:nvSpPr>
          <p:spPr bwMode="auto">
            <a:xfrm>
              <a:off x="1601" y="2063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04" name="Oval 16"/>
            <p:cNvSpPr>
              <a:spLocks noChangeArrowheads="1"/>
            </p:cNvSpPr>
            <p:nvPr/>
          </p:nvSpPr>
          <p:spPr bwMode="auto">
            <a:xfrm>
              <a:off x="2553" y="2211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05" name="Oval 17"/>
            <p:cNvSpPr>
              <a:spLocks noChangeArrowheads="1"/>
            </p:cNvSpPr>
            <p:nvPr/>
          </p:nvSpPr>
          <p:spPr bwMode="auto">
            <a:xfrm>
              <a:off x="2544" y="3249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06" name="Oval 18"/>
            <p:cNvSpPr>
              <a:spLocks noChangeArrowheads="1"/>
            </p:cNvSpPr>
            <p:nvPr/>
          </p:nvSpPr>
          <p:spPr bwMode="auto">
            <a:xfrm>
              <a:off x="1740" y="2297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07" name="Oval 19"/>
            <p:cNvSpPr>
              <a:spLocks noChangeArrowheads="1"/>
            </p:cNvSpPr>
            <p:nvPr/>
          </p:nvSpPr>
          <p:spPr bwMode="auto">
            <a:xfrm>
              <a:off x="1891" y="2502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08" name="Oval 20"/>
            <p:cNvSpPr>
              <a:spLocks noChangeArrowheads="1"/>
            </p:cNvSpPr>
            <p:nvPr/>
          </p:nvSpPr>
          <p:spPr bwMode="auto">
            <a:xfrm>
              <a:off x="2075" y="2656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09" name="Oval 21"/>
            <p:cNvSpPr>
              <a:spLocks noChangeArrowheads="1"/>
            </p:cNvSpPr>
            <p:nvPr/>
          </p:nvSpPr>
          <p:spPr bwMode="auto">
            <a:xfrm>
              <a:off x="2217" y="2868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10" name="Oval 22"/>
            <p:cNvSpPr>
              <a:spLocks noChangeArrowheads="1"/>
            </p:cNvSpPr>
            <p:nvPr/>
          </p:nvSpPr>
          <p:spPr bwMode="auto">
            <a:xfrm>
              <a:off x="1401" y="2926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11" name="Oval 23"/>
            <p:cNvSpPr>
              <a:spLocks noChangeArrowheads="1"/>
            </p:cNvSpPr>
            <p:nvPr/>
          </p:nvSpPr>
          <p:spPr bwMode="auto">
            <a:xfrm>
              <a:off x="1592" y="3074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12" name="Oval 24"/>
            <p:cNvSpPr>
              <a:spLocks noChangeArrowheads="1"/>
            </p:cNvSpPr>
            <p:nvPr/>
          </p:nvSpPr>
          <p:spPr bwMode="auto">
            <a:xfrm>
              <a:off x="1710" y="3301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13" name="Oval 25"/>
            <p:cNvSpPr>
              <a:spLocks noChangeArrowheads="1"/>
            </p:cNvSpPr>
            <p:nvPr/>
          </p:nvSpPr>
          <p:spPr bwMode="auto">
            <a:xfrm>
              <a:off x="1888" y="3534"/>
              <a:ext cx="91" cy="90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14" name="Oval 26"/>
            <p:cNvSpPr>
              <a:spLocks noChangeArrowheads="1"/>
            </p:cNvSpPr>
            <p:nvPr/>
          </p:nvSpPr>
          <p:spPr bwMode="auto">
            <a:xfrm>
              <a:off x="2135" y="3004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15" name="Oval 27"/>
            <p:cNvSpPr>
              <a:spLocks noChangeArrowheads="1"/>
            </p:cNvSpPr>
            <p:nvPr/>
          </p:nvSpPr>
          <p:spPr bwMode="auto">
            <a:xfrm>
              <a:off x="1809" y="2644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16" name="Oval 28"/>
            <p:cNvSpPr>
              <a:spLocks noChangeArrowheads="1"/>
            </p:cNvSpPr>
            <p:nvPr/>
          </p:nvSpPr>
          <p:spPr bwMode="auto">
            <a:xfrm>
              <a:off x="1655" y="2420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67617" name="Oval 29"/>
            <p:cNvSpPr>
              <a:spLocks noChangeArrowheads="1"/>
            </p:cNvSpPr>
            <p:nvPr/>
          </p:nvSpPr>
          <p:spPr bwMode="auto">
            <a:xfrm>
              <a:off x="1308" y="3077"/>
              <a:ext cx="91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67595" name="Text Box 30"/>
          <p:cNvSpPr txBox="1">
            <a:spLocks noChangeArrowheads="1"/>
          </p:cNvSpPr>
          <p:nvPr/>
        </p:nvSpPr>
        <p:spPr bwMode="auto">
          <a:xfrm>
            <a:off x="4067175" y="5348362"/>
            <a:ext cx="1728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格点</a:t>
            </a:r>
          </a:p>
        </p:txBody>
      </p:sp>
      <p:sp>
        <p:nvSpPr>
          <p:cNvPr id="67596" name="Text Box 31"/>
          <p:cNvSpPr txBox="1">
            <a:spLocks noChangeArrowheads="1"/>
          </p:cNvSpPr>
          <p:nvPr/>
        </p:nvSpPr>
        <p:spPr bwMode="auto">
          <a:xfrm>
            <a:off x="900113" y="5348362"/>
            <a:ext cx="1728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8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格点</a:t>
            </a:r>
          </a:p>
        </p:txBody>
      </p:sp>
      <p:sp>
        <p:nvSpPr>
          <p:cNvPr id="67597" name="Text Box 32"/>
          <p:cNvSpPr txBox="1">
            <a:spLocks noChangeArrowheads="1"/>
          </p:cNvSpPr>
          <p:nvPr/>
        </p:nvSpPr>
        <p:spPr bwMode="auto">
          <a:xfrm>
            <a:off x="6732588" y="5924550"/>
            <a:ext cx="17287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格点</a:t>
            </a:r>
          </a:p>
        </p:txBody>
      </p:sp>
      <p:sp>
        <p:nvSpPr>
          <p:cNvPr id="67598" name="Text Box 33"/>
          <p:cNvSpPr txBox="1">
            <a:spLocks noChangeArrowheads="1"/>
          </p:cNvSpPr>
          <p:nvPr/>
        </p:nvSpPr>
        <p:spPr bwMode="auto">
          <a:xfrm>
            <a:off x="6804025" y="3213100"/>
            <a:ext cx="17287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格点</a:t>
            </a:r>
          </a:p>
        </p:txBody>
      </p:sp>
    </p:spTree>
    <p:extLst>
      <p:ext uri="{BB962C8B-B14F-4D97-AF65-F5344CB8AC3E}">
        <p14:creationId xmlns:p14="http://schemas.microsoft.com/office/powerpoint/2010/main" val="2699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940425" y="2924175"/>
            <a:ext cx="3095625" cy="3889375"/>
            <a:chOff x="5940425" y="2924175"/>
            <a:chExt cx="3095625" cy="3889375"/>
          </a:xfrm>
        </p:grpSpPr>
        <p:grpSp>
          <p:nvGrpSpPr>
            <p:cNvPr id="87072" name="Group 32"/>
            <p:cNvGrpSpPr>
              <a:grpSpLocks/>
            </p:cNvGrpSpPr>
            <p:nvPr/>
          </p:nvGrpSpPr>
          <p:grpSpPr bwMode="auto">
            <a:xfrm>
              <a:off x="5940425" y="2924175"/>
              <a:ext cx="3095625" cy="3889375"/>
              <a:chOff x="3742" y="1842"/>
              <a:chExt cx="1950" cy="2450"/>
            </a:xfrm>
          </p:grpSpPr>
          <p:grpSp>
            <p:nvGrpSpPr>
              <p:cNvPr id="58381" name="Group 33"/>
              <p:cNvGrpSpPr>
                <a:grpSpLocks/>
              </p:cNvGrpSpPr>
              <p:nvPr/>
            </p:nvGrpSpPr>
            <p:grpSpPr bwMode="auto">
              <a:xfrm>
                <a:off x="3742" y="1842"/>
                <a:ext cx="1950" cy="2450"/>
                <a:chOff x="3742" y="1842"/>
                <a:chExt cx="1950" cy="2450"/>
              </a:xfrm>
            </p:grpSpPr>
            <p:pic>
              <p:nvPicPr>
                <p:cNvPr id="58385" name="Picture 3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42" y="1842"/>
                  <a:ext cx="1674" cy="24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8386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3934" y="2337"/>
                  <a:ext cx="1475" cy="19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387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5006" y="2896"/>
                  <a:ext cx="28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  <a:cs typeface="+mn-cs"/>
                    </a:rPr>
                    <a:t>E</a:t>
                  </a:r>
                  <a:r>
                    <a:rPr kumimoji="0" lang="en-US" altLang="zh-CN" sz="20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  <a:cs typeface="+mn-cs"/>
                    </a:rPr>
                    <a:t>+</a:t>
                  </a:r>
                </a:p>
              </p:txBody>
            </p:sp>
            <p:sp>
              <p:nvSpPr>
                <p:cNvPr id="58388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5400" y="2590"/>
                  <a:ext cx="29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  <a:cs typeface="+mn-cs"/>
                    </a:rPr>
                    <a:t>E</a:t>
                  </a:r>
                  <a:r>
                    <a:rPr kumimoji="0" lang="en-US" altLang="zh-CN" sz="20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  <a:cs typeface="+mn-cs"/>
                    </a:rPr>
                    <a:t>F</a:t>
                  </a:r>
                </a:p>
              </p:txBody>
            </p:sp>
            <p:sp>
              <p:nvSpPr>
                <p:cNvPr id="58391" name="Rectangle 40"/>
                <p:cNvSpPr>
                  <a:spLocks noChangeArrowheads="1"/>
                </p:cNvSpPr>
                <p:nvPr/>
              </p:nvSpPr>
              <p:spPr bwMode="auto">
                <a:xfrm>
                  <a:off x="4038" y="2209"/>
                  <a:ext cx="1348" cy="7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392" name="Rectangle 41"/>
                <p:cNvSpPr>
                  <a:spLocks noChangeArrowheads="1"/>
                </p:cNvSpPr>
                <p:nvPr/>
              </p:nvSpPr>
              <p:spPr bwMode="auto">
                <a:xfrm>
                  <a:off x="3887" y="2495"/>
                  <a:ext cx="116" cy="2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393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5006" y="2099"/>
                  <a:ext cx="258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  <a:cs typeface="+mn-cs"/>
                    </a:rPr>
                    <a:t>E</a:t>
                  </a:r>
                  <a:r>
                    <a:rPr kumimoji="0" lang="en-US" altLang="zh-CN" sz="2000" b="1" i="1" u="none" strike="noStrike" kern="1200" cap="none" spc="0" normalizeH="0" baseline="-2500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_GB2312" pitchFamily="49" charset="-122"/>
                      <a:cs typeface="+mn-cs"/>
                    </a:rPr>
                    <a:t>-</a:t>
                  </a:r>
                </a:p>
              </p:txBody>
            </p:sp>
            <p:sp>
              <p:nvSpPr>
                <p:cNvPr id="58394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3818" y="2332"/>
                  <a:ext cx="1476" cy="19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395" name="Rectangle 44"/>
                <p:cNvSpPr>
                  <a:spLocks noChangeArrowheads="1"/>
                </p:cNvSpPr>
                <p:nvPr/>
              </p:nvSpPr>
              <p:spPr bwMode="auto">
                <a:xfrm>
                  <a:off x="4033" y="1978"/>
                  <a:ext cx="735" cy="339"/>
                </a:xfrm>
                <a:prstGeom prst="rect">
                  <a:avLst/>
                </a:prstGeom>
                <a:solidFill>
                  <a:srgbClr val="FFFF99">
                    <a:alpha val="5098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396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3878" y="2790"/>
                  <a:ext cx="1581" cy="5"/>
                </a:xfrm>
                <a:prstGeom prst="line">
                  <a:avLst/>
                </a:prstGeom>
                <a:noFill/>
                <a:ln w="38100">
                  <a:solidFill>
                    <a:srgbClr val="000099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397" name="Freeform 46"/>
                <p:cNvSpPr>
                  <a:spLocks/>
                </p:cNvSpPr>
                <p:nvPr/>
              </p:nvSpPr>
              <p:spPr bwMode="auto">
                <a:xfrm>
                  <a:off x="4744" y="2693"/>
                  <a:ext cx="44" cy="292"/>
                </a:xfrm>
                <a:custGeom>
                  <a:avLst/>
                  <a:gdLst>
                    <a:gd name="T0" fmla="*/ 0 w 52"/>
                    <a:gd name="T1" fmla="*/ 6 h 325"/>
                    <a:gd name="T2" fmla="*/ 32 w 52"/>
                    <a:gd name="T3" fmla="*/ 43 h 325"/>
                    <a:gd name="T4" fmla="*/ 32 w 52"/>
                    <a:gd name="T5" fmla="*/ 262 h 32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2" h="325">
                      <a:moveTo>
                        <a:pt x="0" y="8"/>
                      </a:moveTo>
                      <a:cubicBezTo>
                        <a:pt x="19" y="4"/>
                        <a:pt x="38" y="0"/>
                        <a:pt x="45" y="53"/>
                      </a:cubicBezTo>
                      <a:cubicBezTo>
                        <a:pt x="52" y="106"/>
                        <a:pt x="48" y="215"/>
                        <a:pt x="45" y="325"/>
                      </a:cubicBezTo>
                    </a:path>
                  </a:pathLst>
                </a:custGeom>
                <a:noFill/>
                <a:ln w="28575" cmpd="sng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398" name="Rectangle 47"/>
                <p:cNvSpPr>
                  <a:spLocks noChangeArrowheads="1"/>
                </p:cNvSpPr>
                <p:nvPr/>
              </p:nvSpPr>
              <p:spPr bwMode="auto">
                <a:xfrm>
                  <a:off x="4014" y="2819"/>
                  <a:ext cx="735" cy="339"/>
                </a:xfrm>
                <a:prstGeom prst="rect">
                  <a:avLst/>
                </a:prstGeom>
                <a:solidFill>
                  <a:srgbClr val="FFFF99">
                    <a:alpha val="5098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  <p:pic>
              <p:nvPicPr>
                <p:cNvPr id="58399" name="Picture 48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11" y="2564"/>
                  <a:ext cx="771" cy="5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8400" name="Rectangle 49"/>
                <p:cNvSpPr>
                  <a:spLocks noChangeArrowheads="1"/>
                </p:cNvSpPr>
                <p:nvPr/>
              </p:nvSpPr>
              <p:spPr bwMode="auto">
                <a:xfrm>
                  <a:off x="4011" y="2927"/>
                  <a:ext cx="760" cy="1079"/>
                </a:xfrm>
                <a:prstGeom prst="rect">
                  <a:avLst/>
                </a:prstGeom>
                <a:solidFill>
                  <a:srgbClr val="FFFF99">
                    <a:alpha val="5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楷体_GB2312" pitchFamily="49" charset="-122"/>
                    </a:defRPr>
                  </a:lvl9pPr>
                </a:lstStyle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01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3934" y="2891"/>
                  <a:ext cx="1475" cy="19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prstDash val="lg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402" name="Freeform 51"/>
                <p:cNvSpPr>
                  <a:spLocks/>
                </p:cNvSpPr>
                <p:nvPr/>
              </p:nvSpPr>
              <p:spPr bwMode="auto">
                <a:xfrm>
                  <a:off x="4027" y="2296"/>
                  <a:ext cx="44" cy="318"/>
                </a:xfrm>
                <a:custGeom>
                  <a:avLst/>
                  <a:gdLst>
                    <a:gd name="T0" fmla="*/ 5 w 52"/>
                    <a:gd name="T1" fmla="*/ 0 h 272"/>
                    <a:gd name="T2" fmla="*/ 5 w 52"/>
                    <a:gd name="T3" fmla="*/ 186 h 272"/>
                    <a:gd name="T4" fmla="*/ 37 w 52"/>
                    <a:gd name="T5" fmla="*/ 372 h 27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52" h="272">
                      <a:moveTo>
                        <a:pt x="7" y="0"/>
                      </a:moveTo>
                      <a:cubicBezTo>
                        <a:pt x="3" y="45"/>
                        <a:pt x="0" y="91"/>
                        <a:pt x="7" y="136"/>
                      </a:cubicBezTo>
                      <a:cubicBezTo>
                        <a:pt x="14" y="181"/>
                        <a:pt x="33" y="226"/>
                        <a:pt x="52" y="272"/>
                      </a:cubicBezTo>
                    </a:path>
                  </a:pathLst>
                </a:custGeom>
                <a:noFill/>
                <a:ln w="28575" cmpd="sng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</p:grpSp>
          <p:grpSp>
            <p:nvGrpSpPr>
              <p:cNvPr id="58382" name="Group 52"/>
              <p:cNvGrpSpPr>
                <a:grpSpLocks/>
              </p:cNvGrpSpPr>
              <p:nvPr/>
            </p:nvGrpSpPr>
            <p:grpSpPr bwMode="auto">
              <a:xfrm>
                <a:off x="4034" y="2502"/>
                <a:ext cx="816" cy="635"/>
                <a:chOff x="577" y="1389"/>
                <a:chExt cx="942" cy="874"/>
              </a:xfrm>
            </p:grpSpPr>
            <p:sp>
              <p:nvSpPr>
                <p:cNvPr id="58383" name="Arc 53"/>
                <p:cNvSpPr>
                  <a:spLocks/>
                </p:cNvSpPr>
                <p:nvPr/>
              </p:nvSpPr>
              <p:spPr bwMode="auto">
                <a:xfrm flipH="1" flipV="1">
                  <a:off x="577" y="1389"/>
                  <a:ext cx="576" cy="408"/>
                </a:xfrm>
                <a:custGeom>
                  <a:avLst/>
                  <a:gdLst>
                    <a:gd name="T0" fmla="*/ 3 w 21600"/>
                    <a:gd name="T1" fmla="*/ 0 h 21215"/>
                    <a:gd name="T2" fmla="*/ 15 w 21600"/>
                    <a:gd name="T3" fmla="*/ 8 h 21215"/>
                    <a:gd name="T4" fmla="*/ 0 w 21600"/>
                    <a:gd name="T5" fmla="*/ 8 h 2121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215" fill="none" extrusionOk="0">
                      <a:moveTo>
                        <a:pt x="4061" y="0"/>
                      </a:moveTo>
                      <a:cubicBezTo>
                        <a:pt x="14240" y="1949"/>
                        <a:pt x="21600" y="10851"/>
                        <a:pt x="21600" y="21215"/>
                      </a:cubicBezTo>
                    </a:path>
                    <a:path w="21600" h="21215" stroke="0" extrusionOk="0">
                      <a:moveTo>
                        <a:pt x="4061" y="0"/>
                      </a:moveTo>
                      <a:cubicBezTo>
                        <a:pt x="14240" y="1949"/>
                        <a:pt x="21600" y="10851"/>
                        <a:pt x="21600" y="21215"/>
                      </a:cubicBezTo>
                      <a:lnTo>
                        <a:pt x="0" y="21215"/>
                      </a:lnTo>
                      <a:lnTo>
                        <a:pt x="4061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  <p:sp>
              <p:nvSpPr>
                <p:cNvPr id="58384" name="Arc 54"/>
                <p:cNvSpPr>
                  <a:spLocks/>
                </p:cNvSpPr>
                <p:nvPr/>
              </p:nvSpPr>
              <p:spPr bwMode="auto">
                <a:xfrm rot="901696">
                  <a:off x="915" y="1848"/>
                  <a:ext cx="604" cy="415"/>
                </a:xfrm>
                <a:custGeom>
                  <a:avLst/>
                  <a:gdLst>
                    <a:gd name="T0" fmla="*/ 1 w 21600"/>
                    <a:gd name="T1" fmla="*/ 0 h 21560"/>
                    <a:gd name="T2" fmla="*/ 17 w 21600"/>
                    <a:gd name="T3" fmla="*/ 8 h 21560"/>
                    <a:gd name="T4" fmla="*/ 0 w 21600"/>
                    <a:gd name="T5" fmla="*/ 8 h 2156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560" fill="none" extrusionOk="0">
                      <a:moveTo>
                        <a:pt x="1315" y="0"/>
                      </a:moveTo>
                      <a:cubicBezTo>
                        <a:pt x="12713" y="695"/>
                        <a:pt x="21600" y="10141"/>
                        <a:pt x="21600" y="21560"/>
                      </a:cubicBezTo>
                    </a:path>
                    <a:path w="21600" h="21560" stroke="0" extrusionOk="0">
                      <a:moveTo>
                        <a:pt x="1315" y="0"/>
                      </a:moveTo>
                      <a:cubicBezTo>
                        <a:pt x="12713" y="695"/>
                        <a:pt x="21600" y="10141"/>
                        <a:pt x="21600" y="21560"/>
                      </a:cubicBezTo>
                      <a:lnTo>
                        <a:pt x="0" y="21560"/>
                      </a:lnTo>
                      <a:lnTo>
                        <a:pt x="1315" y="0"/>
                      </a:lnTo>
                      <a:close/>
                    </a:path>
                  </a:pathLst>
                </a:custGeom>
                <a:noFill/>
                <a:ln w="38100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_GB2312" pitchFamily="49" charset="-122"/>
                    <a:cs typeface="+mn-cs"/>
                  </a:endParaRPr>
                </a:p>
              </p:txBody>
            </p:sp>
          </p:grpSp>
        </p:grpSp>
        <p:sp>
          <p:nvSpPr>
            <p:cNvPr id="49" name="文本框 48"/>
            <p:cNvSpPr txBox="1"/>
            <p:nvPr/>
          </p:nvSpPr>
          <p:spPr>
            <a:xfrm>
              <a:off x="6216134" y="630770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0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512278" y="6318865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792198" y="6318865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0.5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12" y="2976860"/>
            <a:ext cx="2853296" cy="3692500"/>
          </a:xfrm>
          <a:prstGeom prst="rect">
            <a:avLst/>
          </a:prstGeom>
        </p:spPr>
      </p:pic>
      <p:graphicFrame>
        <p:nvGraphicFramePr>
          <p:cNvPr id="58371" name="Object 15"/>
          <p:cNvGraphicFramePr>
            <a:graphicFrameLocks noChangeAspect="1"/>
          </p:cNvGraphicFramePr>
          <p:nvPr/>
        </p:nvGraphicFramePr>
        <p:xfrm>
          <a:off x="1549400" y="188913"/>
          <a:ext cx="3167063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54" name="公式" r:id="rId6" imgW="1129810" imgH="253890" progId="Equation.3">
                  <p:embed/>
                </p:oleObj>
              </mc:Choice>
              <mc:Fallback>
                <p:oleObj name="公式" r:id="rId6" imgW="1129810" imgH="253890" progId="Equation.3">
                  <p:embed/>
                  <p:pic>
                    <p:nvPicPr>
                      <p:cNvPr id="5837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9400" y="188913"/>
                        <a:ext cx="3167063" cy="7127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Object 16"/>
          <p:cNvGraphicFramePr>
            <a:graphicFrameLocks noChangeAspect="1"/>
          </p:cNvGraphicFramePr>
          <p:nvPr/>
        </p:nvGraphicFramePr>
        <p:xfrm>
          <a:off x="1547813" y="908050"/>
          <a:ext cx="31686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55" name="公式" r:id="rId8" imgW="1155700" imgH="254000" progId="Equation.3">
                  <p:embed/>
                </p:oleObj>
              </mc:Choice>
              <mc:Fallback>
                <p:oleObj name="公式" r:id="rId8" imgW="1155700" imgH="254000" progId="Equation.3">
                  <p:embed/>
                  <p:pic>
                    <p:nvPicPr>
                      <p:cNvPr id="5837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908050"/>
                        <a:ext cx="3168650" cy="696913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373" name="Group 17"/>
          <p:cNvGrpSpPr>
            <a:grpSpLocks/>
          </p:cNvGrpSpPr>
          <p:nvPr/>
        </p:nvGrpSpPr>
        <p:grpSpPr bwMode="auto">
          <a:xfrm>
            <a:off x="4787900" y="188913"/>
            <a:ext cx="4248150" cy="1239837"/>
            <a:chOff x="3016" y="119"/>
            <a:chExt cx="2676" cy="781"/>
          </a:xfrm>
        </p:grpSpPr>
        <p:graphicFrame>
          <p:nvGraphicFramePr>
            <p:cNvPr id="58412" name="Object 18"/>
            <p:cNvGraphicFramePr>
              <a:graphicFrameLocks noChangeAspect="1"/>
            </p:cNvGraphicFramePr>
            <p:nvPr/>
          </p:nvGraphicFramePr>
          <p:xfrm>
            <a:off x="3384" y="119"/>
            <a:ext cx="2308" cy="7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556" name="公式" r:id="rId10" imgW="1435100" imgH="482600" progId="Equation.3">
                    <p:embed/>
                  </p:oleObj>
                </mc:Choice>
                <mc:Fallback>
                  <p:oleObj name="公式" r:id="rId10" imgW="1435100" imgH="482600" progId="Equation.3">
                    <p:embed/>
                    <p:pic>
                      <p:nvPicPr>
                        <p:cNvPr id="58412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4" y="119"/>
                          <a:ext cx="2308" cy="781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CC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66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413" name="Line 19"/>
            <p:cNvSpPr>
              <a:spLocks noChangeShapeType="1"/>
            </p:cNvSpPr>
            <p:nvPr/>
          </p:nvSpPr>
          <p:spPr bwMode="auto">
            <a:xfrm>
              <a:off x="3016" y="572"/>
              <a:ext cx="272" cy="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58374" name="Group 20"/>
          <p:cNvGrpSpPr>
            <a:grpSpLocks/>
          </p:cNvGrpSpPr>
          <p:nvPr/>
        </p:nvGrpSpPr>
        <p:grpSpPr bwMode="auto">
          <a:xfrm>
            <a:off x="395288" y="1557338"/>
            <a:ext cx="4033837" cy="1019175"/>
            <a:chOff x="249" y="981"/>
            <a:chExt cx="2541" cy="642"/>
          </a:xfrm>
        </p:grpSpPr>
        <p:sp>
          <p:nvSpPr>
            <p:cNvPr id="58410" name="Text Box 21"/>
            <p:cNvSpPr txBox="1">
              <a:spLocks noChangeArrowheads="1"/>
            </p:cNvSpPr>
            <p:nvPr/>
          </p:nvSpPr>
          <p:spPr bwMode="auto">
            <a:xfrm>
              <a:off x="249" y="981"/>
              <a:ext cx="94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本征激发</a:t>
              </a:r>
            </a:p>
          </p:txBody>
        </p:sp>
        <p:graphicFrame>
          <p:nvGraphicFramePr>
            <p:cNvPr id="58411" name="Object 4"/>
            <p:cNvGraphicFramePr>
              <a:graphicFrameLocks noChangeAspect="1"/>
            </p:cNvGraphicFramePr>
            <p:nvPr/>
          </p:nvGraphicFramePr>
          <p:xfrm>
            <a:off x="340" y="1254"/>
            <a:ext cx="2450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557" name="公式" r:id="rId12" imgW="1600200" imgH="241300" progId="Equation.3">
                    <p:embed/>
                  </p:oleObj>
                </mc:Choice>
                <mc:Fallback>
                  <p:oleObj name="公式" r:id="rId12" imgW="1600200" imgH="241300" progId="Equation.3">
                    <p:embed/>
                    <p:pic>
                      <p:nvPicPr>
                        <p:cNvPr id="5841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1254"/>
                          <a:ext cx="2450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375" name="Group 23"/>
          <p:cNvGrpSpPr>
            <a:grpSpLocks/>
          </p:cNvGrpSpPr>
          <p:nvPr/>
        </p:nvGrpSpPr>
        <p:grpSpPr bwMode="auto">
          <a:xfrm>
            <a:off x="2627313" y="2698751"/>
            <a:ext cx="2649537" cy="1497013"/>
            <a:chOff x="1655" y="1700"/>
            <a:chExt cx="1669" cy="943"/>
          </a:xfrm>
        </p:grpSpPr>
        <p:graphicFrame>
          <p:nvGraphicFramePr>
            <p:cNvPr id="58408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1710" y="1700"/>
            <a:ext cx="1614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558" name="Equation" r:id="rId14" imgW="1066680" imgH="393480" progId="Equation.DSMT4">
                    <p:embed/>
                  </p:oleObj>
                </mc:Choice>
                <mc:Fallback>
                  <p:oleObj name="Equation" r:id="rId14" imgW="1066680" imgH="393480" progId="Equation.DSMT4">
                    <p:embed/>
                    <p:pic>
                      <p:nvPicPr>
                        <p:cNvPr id="5840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0" y="1700"/>
                          <a:ext cx="1614" cy="596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0099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409" name="Line 25"/>
            <p:cNvSpPr>
              <a:spLocks noChangeShapeType="1"/>
            </p:cNvSpPr>
            <p:nvPr/>
          </p:nvSpPr>
          <p:spPr bwMode="auto">
            <a:xfrm flipH="1">
              <a:off x="1655" y="2325"/>
              <a:ext cx="363" cy="318"/>
            </a:xfrm>
            <a:prstGeom prst="line">
              <a:avLst/>
            </a:prstGeom>
            <a:noFill/>
            <a:ln w="28575">
              <a:solidFill>
                <a:srgbClr val="00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58376" name="Group 26"/>
          <p:cNvGrpSpPr>
            <a:grpSpLocks/>
          </p:cNvGrpSpPr>
          <p:nvPr/>
        </p:nvGrpSpPr>
        <p:grpSpPr bwMode="auto">
          <a:xfrm>
            <a:off x="5478463" y="1484313"/>
            <a:ext cx="3614737" cy="1512887"/>
            <a:chOff x="3451" y="935"/>
            <a:chExt cx="2277" cy="953"/>
          </a:xfrm>
        </p:grpSpPr>
        <p:sp>
          <p:nvSpPr>
            <p:cNvPr id="58403" name="Text Box 27"/>
            <p:cNvSpPr txBox="1">
              <a:spLocks noChangeArrowheads="1"/>
            </p:cNvSpPr>
            <p:nvPr/>
          </p:nvSpPr>
          <p:spPr bwMode="auto">
            <a:xfrm>
              <a:off x="3470" y="935"/>
              <a:ext cx="520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P</a:t>
              </a: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型</a:t>
              </a:r>
              <a:r>
                <a:rPr kumimoji="0" lang="en-US" altLang="zh-CN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:</a:t>
              </a:r>
            </a:p>
          </p:txBody>
        </p:sp>
        <p:graphicFrame>
          <p:nvGraphicFramePr>
            <p:cNvPr id="58404" name="Object 5"/>
            <p:cNvGraphicFramePr>
              <a:graphicFrameLocks noChangeAspect="1"/>
            </p:cNvGraphicFramePr>
            <p:nvPr/>
          </p:nvGraphicFramePr>
          <p:xfrm>
            <a:off x="3451" y="1207"/>
            <a:ext cx="2033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559" name="公式" r:id="rId16" imgW="1358310" imgH="241195" progId="Equation.3">
                    <p:embed/>
                  </p:oleObj>
                </mc:Choice>
                <mc:Fallback>
                  <p:oleObj name="公式" r:id="rId16" imgW="1358310" imgH="241195" progId="Equation.3">
                    <p:embed/>
                    <p:pic>
                      <p:nvPicPr>
                        <p:cNvPr id="5840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1" y="1207"/>
                          <a:ext cx="2033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405" name="Object 5"/>
            <p:cNvGraphicFramePr>
              <a:graphicFrameLocks noChangeAspect="1"/>
            </p:cNvGraphicFramePr>
            <p:nvPr/>
          </p:nvGraphicFramePr>
          <p:xfrm>
            <a:off x="3461" y="1565"/>
            <a:ext cx="722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560" name="公式" r:id="rId18" imgW="482181" imgH="215713" progId="Equation.3">
                    <p:embed/>
                  </p:oleObj>
                </mc:Choice>
                <mc:Fallback>
                  <p:oleObj name="公式" r:id="rId18" imgW="482181" imgH="215713" progId="Equation.3">
                    <p:embed/>
                    <p:pic>
                      <p:nvPicPr>
                        <p:cNvPr id="5840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1" y="1565"/>
                          <a:ext cx="722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406" name="Text Box 30"/>
            <p:cNvSpPr txBox="1">
              <a:spLocks noChangeArrowheads="1"/>
            </p:cNvSpPr>
            <p:nvPr/>
          </p:nvSpPr>
          <p:spPr bwMode="auto">
            <a:xfrm>
              <a:off x="5185" y="1010"/>
              <a:ext cx="5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(</a:t>
              </a: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T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低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)</a:t>
              </a:r>
            </a:p>
          </p:txBody>
        </p:sp>
        <p:sp>
          <p:nvSpPr>
            <p:cNvPr id="58407" name="Text Box 31"/>
            <p:cNvSpPr txBox="1">
              <a:spLocks noChangeArrowheads="1"/>
            </p:cNvSpPr>
            <p:nvPr/>
          </p:nvSpPr>
          <p:spPr bwMode="auto">
            <a:xfrm>
              <a:off x="4468" y="1554"/>
              <a:ext cx="5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(</a:t>
              </a:r>
              <a:r>
                <a:rPr kumimoji="0" lang="en-US" altLang="zh-CN" sz="24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T</a:t>
              </a: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高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)</a:t>
              </a:r>
            </a:p>
          </p:txBody>
        </p:sp>
      </p:grpSp>
      <p:grpSp>
        <p:nvGrpSpPr>
          <p:cNvPr id="87095" name="Group 55"/>
          <p:cNvGrpSpPr>
            <a:grpSpLocks/>
          </p:cNvGrpSpPr>
          <p:nvPr/>
        </p:nvGrpSpPr>
        <p:grpSpPr bwMode="auto">
          <a:xfrm>
            <a:off x="2184401" y="4437063"/>
            <a:ext cx="4043363" cy="1597025"/>
            <a:chOff x="1376" y="2795"/>
            <a:chExt cx="2547" cy="1006"/>
          </a:xfrm>
        </p:grpSpPr>
        <p:graphicFrame>
          <p:nvGraphicFramePr>
            <p:cNvPr id="58379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376" y="3414"/>
            <a:ext cx="2540" cy="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561" name="公式" r:id="rId20" imgW="1498600" imgH="228600" progId="Equation.3">
                    <p:embed/>
                  </p:oleObj>
                </mc:Choice>
                <mc:Fallback>
                  <p:oleObj name="公式" r:id="rId20" imgW="1498600" imgH="228600" progId="Equation.3">
                    <p:embed/>
                    <p:pic>
                      <p:nvPicPr>
                        <p:cNvPr id="58379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6" y="3414"/>
                          <a:ext cx="2540" cy="387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0099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80" name="Line 57"/>
            <p:cNvSpPr>
              <a:spLocks noChangeShapeType="1"/>
            </p:cNvSpPr>
            <p:nvPr/>
          </p:nvSpPr>
          <p:spPr bwMode="auto">
            <a:xfrm flipV="1">
              <a:off x="3606" y="2795"/>
              <a:ext cx="317" cy="590"/>
            </a:xfrm>
            <a:prstGeom prst="line">
              <a:avLst/>
            </a:prstGeom>
            <a:noFill/>
            <a:ln w="38100">
              <a:solidFill>
                <a:srgbClr val="0099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107504" y="61553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0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403648" y="61664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83568" y="616646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0.5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27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2"/>
          <p:cNvSpPr>
            <a:spLocks noChangeArrowheads="1"/>
          </p:cNvSpPr>
          <p:nvPr/>
        </p:nvSpPr>
        <p:spPr bwMode="auto">
          <a:xfrm>
            <a:off x="4356100" y="4508500"/>
            <a:ext cx="719138" cy="100806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charset="-122"/>
              <a:cs typeface="+mn-cs"/>
            </a:endParaRPr>
          </a:p>
        </p:txBody>
      </p:sp>
      <p:sp>
        <p:nvSpPr>
          <p:cNvPr id="12291" name="Rectangle 11"/>
          <p:cNvSpPr>
            <a:spLocks noChangeArrowheads="1"/>
          </p:cNvSpPr>
          <p:nvPr/>
        </p:nvSpPr>
        <p:spPr bwMode="auto">
          <a:xfrm>
            <a:off x="2771775" y="4508500"/>
            <a:ext cx="576263" cy="100806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charset="-122"/>
              <a:cs typeface="+mn-cs"/>
            </a:endParaRPr>
          </a:p>
        </p:txBody>
      </p:sp>
      <p:sp>
        <p:nvSpPr>
          <p:cNvPr id="12292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44B30A-7F9F-4634-A5EA-47A66E4FC524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charset="-122"/>
              <a:cs typeface="+mn-cs"/>
            </a:endParaRPr>
          </a:p>
        </p:txBody>
      </p:sp>
      <p:sp>
        <p:nvSpPr>
          <p:cNvPr id="12293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1403350" y="333375"/>
            <a:ext cx="5986463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1" lang="zh-CN" altLang="en-US" sz="4600" smtClean="0">
                <a:solidFill>
                  <a:srgbClr val="003399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霍尔电场与霍尔电压</a:t>
            </a:r>
          </a:p>
        </p:txBody>
      </p:sp>
      <p:sp>
        <p:nvSpPr>
          <p:cNvPr id="12294" name="Rectangle 3"/>
          <p:cNvSpPr>
            <a:spLocks noGrp="1" noRot="1" noChangeArrowheads="1"/>
          </p:cNvSpPr>
          <p:nvPr>
            <p:ph type="body" idx="4294967295"/>
          </p:nvPr>
        </p:nvSpPr>
        <p:spPr bwMode="auto">
          <a:xfrm>
            <a:off x="539750" y="1268413"/>
            <a:ext cx="8229600" cy="598487"/>
          </a:xfrm>
          <a:prstGeom prst="rect">
            <a:avLst/>
          </a:prstGeo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b="1" smtClean="0"/>
              <a:t>稳定状态下，载流子受力平衡：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altLang="zh-CN" b="1" i="1" smtClean="0">
                <a:latin typeface="Times New Roman" panose="02020603050405020304" pitchFamily="18" charset="0"/>
              </a:rPr>
              <a:t>                                  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zh-CN" altLang="en-US" b="1" smtClean="0"/>
          </a:p>
          <a:p>
            <a:pPr eaLnBrk="1" hangingPunct="1">
              <a:lnSpc>
                <a:spcPct val="90000"/>
              </a:lnSpc>
            </a:pPr>
            <a:endParaRPr lang="en-US" altLang="zh-CN" b="1" smtClean="0"/>
          </a:p>
        </p:txBody>
      </p:sp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4632325" y="2473325"/>
            <a:ext cx="2727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得到霍尔电压：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楷体_GB2312" charset="-122"/>
              <a:cs typeface="+mn-cs"/>
            </a:endParaRPr>
          </a:p>
        </p:txBody>
      </p:sp>
      <p:sp>
        <p:nvSpPr>
          <p:cNvPr id="12296" name="Text Box 6"/>
          <p:cNvSpPr txBox="1">
            <a:spLocks noChangeArrowheads="1"/>
          </p:cNvSpPr>
          <p:nvPr/>
        </p:nvSpPr>
        <p:spPr bwMode="auto">
          <a:xfrm>
            <a:off x="346075" y="3686175"/>
            <a:ext cx="7681913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霍尔电场的方向可用以判断导电载流子的类型，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其数值可用以计算载流子浓度</a:t>
            </a:r>
          </a:p>
        </p:txBody>
      </p:sp>
      <p:graphicFrame>
        <p:nvGraphicFramePr>
          <p:cNvPr id="12297" name="Object 4"/>
          <p:cNvGraphicFramePr>
            <a:graphicFrameLocks noChangeAspect="1"/>
          </p:cNvGraphicFramePr>
          <p:nvPr/>
        </p:nvGraphicFramePr>
        <p:xfrm>
          <a:off x="828675" y="5661025"/>
          <a:ext cx="19431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38" name="公式" r:id="rId3" imgW="647700" imgH="228600" progId="Equation.3">
                  <p:embed/>
                </p:oleObj>
              </mc:Choice>
              <mc:Fallback>
                <p:oleObj name="公式" r:id="rId3" imgW="647700" imgH="228600" progId="Equation.3">
                  <p:embed/>
                  <p:pic>
                    <p:nvPicPr>
                      <p:cNvPr id="1229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5661025"/>
                        <a:ext cx="1943100" cy="6858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9525">
                        <a:solidFill>
                          <a:srgbClr val="FF3399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Object 4"/>
          <p:cNvGraphicFramePr>
            <a:graphicFrameLocks noChangeAspect="1"/>
          </p:cNvGraphicFramePr>
          <p:nvPr>
            <p:extLst/>
          </p:nvPr>
        </p:nvGraphicFramePr>
        <p:xfrm>
          <a:off x="938213" y="4522788"/>
          <a:ext cx="486410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39" name="Equation" r:id="rId5" imgW="2057400" imgH="419040" progId="Equation.DSMT4">
                  <p:embed/>
                </p:oleObj>
              </mc:Choice>
              <mc:Fallback>
                <p:oleObj name="Equation" r:id="rId5" imgW="2057400" imgH="419040" progId="Equation.DSMT4">
                  <p:embed/>
                  <p:pic>
                    <p:nvPicPr>
                      <p:cNvPr id="122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4522788"/>
                        <a:ext cx="486410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Object 4"/>
          <p:cNvGraphicFramePr>
            <a:graphicFrameLocks noChangeAspect="1"/>
          </p:cNvGraphicFramePr>
          <p:nvPr/>
        </p:nvGraphicFramePr>
        <p:xfrm>
          <a:off x="6156325" y="5589588"/>
          <a:ext cx="2376488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0" name="公式" r:id="rId7" imgW="965200" imgH="419100" progId="Equation.3">
                  <p:embed/>
                </p:oleObj>
              </mc:Choice>
              <mc:Fallback>
                <p:oleObj name="公式" r:id="rId7" imgW="965200" imgH="419100" progId="Equation.3">
                  <p:embed/>
                  <p:pic>
                    <p:nvPicPr>
                      <p:cNvPr id="1229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5589588"/>
                        <a:ext cx="2376488" cy="1030287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0" name="Text Box 10"/>
          <p:cNvSpPr txBox="1">
            <a:spLocks noChangeArrowheads="1"/>
          </p:cNvSpPr>
          <p:nvPr/>
        </p:nvSpPr>
        <p:spPr bwMode="auto">
          <a:xfrm>
            <a:off x="4429125" y="5805488"/>
            <a:ext cx="19256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霍尔系数： </a:t>
            </a:r>
          </a:p>
        </p:txBody>
      </p:sp>
      <p:graphicFrame>
        <p:nvGraphicFramePr>
          <p:cNvPr id="12301" name="Object 4"/>
          <p:cNvGraphicFramePr>
            <a:graphicFrameLocks noChangeAspect="1"/>
          </p:cNvGraphicFramePr>
          <p:nvPr/>
        </p:nvGraphicFramePr>
        <p:xfrm>
          <a:off x="2849563" y="1773238"/>
          <a:ext cx="2514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1" name="Equation" r:id="rId9" imgW="838200" imgH="241300" progId="Equation.DSMT4">
                  <p:embed/>
                </p:oleObj>
              </mc:Choice>
              <mc:Fallback>
                <p:oleObj name="Equation" r:id="rId9" imgW="838200" imgH="241300" progId="Equation.DSMT4">
                  <p:embed/>
                  <p:pic>
                    <p:nvPicPr>
                      <p:cNvPr id="1230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1773238"/>
                        <a:ext cx="2514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2" name="矩形 1"/>
          <p:cNvSpPr>
            <a:spLocks noChangeArrowheads="1"/>
          </p:cNvSpPr>
          <p:nvPr/>
        </p:nvSpPr>
        <p:spPr bwMode="auto">
          <a:xfrm>
            <a:off x="-180975" y="2519363"/>
            <a:ext cx="51212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E</a:t>
            </a:r>
            <a:r>
              <a:rPr kumimoji="0" lang="en-US" altLang="zh-CN" sz="2800" b="1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Hy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为 </a:t>
            </a:r>
            <a:r>
              <a:rPr kumimoji="0" lang="en-US" altLang="zh-CN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y</a:t>
            </a:r>
            <a:r>
              <a:rPr kumimoji="0" lang="zh-CN" altLang="en-US" sz="2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方向上的霍尔电场，</a:t>
            </a:r>
          </a:p>
        </p:txBody>
      </p:sp>
      <p:graphicFrame>
        <p:nvGraphicFramePr>
          <p:cNvPr id="12303" name="Object 4"/>
          <p:cNvGraphicFramePr>
            <a:graphicFrameLocks noChangeAspect="1"/>
          </p:cNvGraphicFramePr>
          <p:nvPr/>
        </p:nvGraphicFramePr>
        <p:xfrm>
          <a:off x="3024188" y="2982913"/>
          <a:ext cx="25908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42" name="Equation" r:id="rId11" imgW="863225" imgH="241195" progId="Equation.DSMT4">
                  <p:embed/>
                </p:oleObj>
              </mc:Choice>
              <mc:Fallback>
                <p:oleObj name="Equation" r:id="rId11" imgW="863225" imgH="241195" progId="Equation.DSMT4">
                  <p:embed/>
                  <p:pic>
                    <p:nvPicPr>
                      <p:cNvPr id="1230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2982913"/>
                        <a:ext cx="25908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66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304" name="直接箭头连接符 2"/>
          <p:cNvCxnSpPr>
            <a:cxnSpLocks noChangeShapeType="1"/>
          </p:cNvCxnSpPr>
          <p:nvPr/>
        </p:nvCxnSpPr>
        <p:spPr bwMode="auto">
          <a:xfrm flipV="1">
            <a:off x="1979613" y="5229225"/>
            <a:ext cx="0" cy="439738"/>
          </a:xfrm>
          <a:prstGeom prst="straightConnector1">
            <a:avLst/>
          </a:prstGeom>
          <a:noFill/>
          <a:ln w="57150" algn="ctr">
            <a:solidFill>
              <a:srgbClr val="FF33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2" descr="2bfed7ac4c87414f9fb416f96b2ea816"/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435" y="1052736"/>
            <a:ext cx="2783000" cy="139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7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6516688" y="5445125"/>
            <a:ext cx="576262" cy="64770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5580063" y="4365625"/>
            <a:ext cx="576262" cy="64770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111620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D53B81-83A4-4822-BACF-F2D333FE3DCA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11621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123058" y="108817"/>
            <a:ext cx="2890838" cy="648567"/>
          </a:xfrm>
          <a:prstGeom prst="rect">
            <a:avLst/>
          </a:prstGeom>
          <a:solidFill>
            <a:schemeClr val="bg1"/>
          </a:solidFill>
          <a:extLst/>
        </p:spPr>
        <p:txBody>
          <a:bodyPr/>
          <a:lstStyle/>
          <a:p>
            <a:pPr eaLnBrk="1" hangingPunct="1"/>
            <a:r>
              <a:rPr kumimoji="1" lang="zh-CN" altLang="en-US" dirty="0" smtClean="0">
                <a:solidFill>
                  <a:srgbClr val="003399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准费米能级</a:t>
            </a:r>
          </a:p>
        </p:txBody>
      </p:sp>
      <p:sp>
        <p:nvSpPr>
          <p:cNvPr id="111622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816100"/>
            <a:ext cx="822960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b="1" smtClean="0"/>
              <a:t>- </a:t>
            </a:r>
            <a:r>
              <a:rPr lang="zh-CN" altLang="en-US" b="1" smtClean="0"/>
              <a:t>热平衡条件下</a:t>
            </a:r>
          </a:p>
          <a:p>
            <a:pPr eaLnBrk="1" hangingPunct="1"/>
            <a:endParaRPr lang="zh-CN" altLang="en-US" b="1" smtClean="0"/>
          </a:p>
          <a:p>
            <a:pPr eaLnBrk="1" hangingPunct="1"/>
            <a:endParaRPr lang="zh-CN" altLang="en-US" b="1" smtClean="0"/>
          </a:p>
          <a:p>
            <a:pPr eaLnBrk="1" hangingPunct="1"/>
            <a:endParaRPr lang="en-US" altLang="zh-CN" b="1" smtClean="0"/>
          </a:p>
        </p:txBody>
      </p:sp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0" y="3487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111624" name="Object 8"/>
          <p:cNvGraphicFramePr>
            <a:graphicFrameLocks noChangeAspect="1"/>
          </p:cNvGraphicFramePr>
          <p:nvPr>
            <p:extLst/>
          </p:nvPr>
        </p:nvGraphicFramePr>
        <p:xfrm>
          <a:off x="3759200" y="1431925"/>
          <a:ext cx="3030538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6" name="Equation" r:id="rId4" imgW="1346040" imgH="888840" progId="Equation.DSMT4">
                  <p:embed/>
                </p:oleObj>
              </mc:Choice>
              <mc:Fallback>
                <p:oleObj name="Equation" r:id="rId4" imgW="1346040" imgH="888840" progId="Equation.DSMT4">
                  <p:embed/>
                  <p:pic>
                    <p:nvPicPr>
                      <p:cNvPr id="1116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1431925"/>
                        <a:ext cx="3030538" cy="198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223085"/>
              </p:ext>
            </p:extLst>
          </p:nvPr>
        </p:nvGraphicFramePr>
        <p:xfrm>
          <a:off x="3491880" y="3968997"/>
          <a:ext cx="4418012" cy="235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7" name="Equation" r:id="rId6" imgW="1714320" imgH="914400" progId="Equation.DSMT4">
                  <p:embed/>
                </p:oleObj>
              </mc:Choice>
              <mc:Fallback>
                <p:oleObj name="Equation" r:id="rId6" imgW="1714320" imgH="914400" progId="Equation.DSMT4">
                  <p:embed/>
                  <p:pic>
                    <p:nvPicPr>
                      <p:cNvPr id="1116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3968997"/>
                        <a:ext cx="4418012" cy="235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6" name="Text Box 10"/>
          <p:cNvSpPr txBox="1">
            <a:spLocks noChangeArrowheads="1"/>
          </p:cNvSpPr>
          <p:nvPr/>
        </p:nvSpPr>
        <p:spPr bwMode="auto">
          <a:xfrm>
            <a:off x="457200" y="3400424"/>
            <a:ext cx="80645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-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有过剩载流子条件下，</a:t>
            </a:r>
            <a:r>
              <a:rPr kumimoji="0" lang="zh-CN" alt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少子浓度变化大，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用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准费米能级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表征</a:t>
            </a:r>
          </a:p>
        </p:txBody>
      </p:sp>
      <p:grpSp>
        <p:nvGrpSpPr>
          <p:cNvPr id="111627" name="Group 11"/>
          <p:cNvGrpSpPr>
            <a:grpSpLocks/>
          </p:cNvGrpSpPr>
          <p:nvPr/>
        </p:nvGrpSpPr>
        <p:grpSpPr bwMode="auto">
          <a:xfrm>
            <a:off x="3059113" y="188913"/>
            <a:ext cx="6067425" cy="1257300"/>
            <a:chOff x="1927" y="119"/>
            <a:chExt cx="3822" cy="792"/>
          </a:xfrm>
        </p:grpSpPr>
        <p:sp>
          <p:nvSpPr>
            <p:cNvPr id="111633" name="Rectangle 12"/>
            <p:cNvSpPr>
              <a:spLocks noChangeArrowheads="1"/>
            </p:cNvSpPr>
            <p:nvPr/>
          </p:nvSpPr>
          <p:spPr bwMode="auto">
            <a:xfrm>
              <a:off x="1927" y="245"/>
              <a:ext cx="1246" cy="485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  <a:sym typeface="Symbol" panose="05050102010706020507" pitchFamily="18" charset="2"/>
                </a:rPr>
                <a:t>np ≠ n</a:t>
              </a:r>
              <a:r>
                <a:rPr kumimoji="0" lang="en-US" altLang="zh-CN" sz="4400" b="1" i="1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  <a:sym typeface="Symbol" panose="05050102010706020507" pitchFamily="18" charset="2"/>
                </a:rPr>
                <a:t>i</a:t>
              </a:r>
              <a:r>
                <a:rPr kumimoji="0" lang="en-US" altLang="zh-CN" sz="4400" b="1" i="1" u="none" strike="noStrike" kern="1200" cap="none" spc="0" normalizeH="0" baseline="3000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  <a:sym typeface="Symbol" panose="05050102010706020507" pitchFamily="18" charset="2"/>
                </a:rPr>
                <a:t>2</a:t>
              </a:r>
              <a:endParaRPr kumimoji="0" lang="en-US" altLang="zh-CN" sz="4400" b="1" i="1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  <a:sym typeface="Symbol" panose="05050102010706020507" pitchFamily="18" charset="2"/>
              </a:endParaRPr>
            </a:p>
          </p:txBody>
        </p:sp>
        <p:graphicFrame>
          <p:nvGraphicFramePr>
            <p:cNvPr id="111634" name="Object 13"/>
            <p:cNvGraphicFramePr>
              <a:graphicFrameLocks noChangeAspect="1"/>
            </p:cNvGraphicFramePr>
            <p:nvPr/>
          </p:nvGraphicFramePr>
          <p:xfrm>
            <a:off x="2937" y="119"/>
            <a:ext cx="2812" cy="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48" name="公式" r:id="rId8" imgW="1714500" imgH="482600" progId="Equation.3">
                    <p:embed/>
                  </p:oleObj>
                </mc:Choice>
                <mc:Fallback>
                  <p:oleObj name="公式" r:id="rId8" imgW="1714500" imgH="482600" progId="Equation.3">
                    <p:embed/>
                    <p:pic>
                      <p:nvPicPr>
                        <p:cNvPr id="111634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7" y="119"/>
                          <a:ext cx="2812" cy="792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CC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512" y="4365625"/>
            <a:ext cx="3353692" cy="184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34" name="Group 2"/>
          <p:cNvGrpSpPr>
            <a:grpSpLocks/>
          </p:cNvGrpSpPr>
          <p:nvPr/>
        </p:nvGrpSpPr>
        <p:grpSpPr bwMode="auto">
          <a:xfrm>
            <a:off x="2051050" y="5178425"/>
            <a:ext cx="6551613" cy="1130300"/>
            <a:chOff x="1292" y="3262"/>
            <a:chExt cx="4127" cy="712"/>
          </a:xfrm>
        </p:grpSpPr>
        <p:pic>
          <p:nvPicPr>
            <p:cNvPr id="4302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3262"/>
              <a:ext cx="4127" cy="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26" name="Rectangle 4"/>
            <p:cNvSpPr>
              <a:spLocks noChangeArrowheads="1"/>
            </p:cNvSpPr>
            <p:nvPr/>
          </p:nvSpPr>
          <p:spPr bwMode="auto">
            <a:xfrm>
              <a:off x="2245" y="3748"/>
              <a:ext cx="2948" cy="2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endParaRPr>
            </a:p>
          </p:txBody>
        </p:sp>
      </p:grpSp>
      <p:sp>
        <p:nvSpPr>
          <p:cNvPr id="43011" name="灯片编号占位符 6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41C76B-2F4A-48B7-81F8-1C5161EA6933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charset="-122"/>
              <a:cs typeface="+mn-cs"/>
            </a:endParaRPr>
          </a:p>
        </p:txBody>
      </p:sp>
      <p:sp>
        <p:nvSpPr>
          <p:cNvPr id="43012" name="Rectangle 2"/>
          <p:cNvSpPr>
            <a:spLocks noRot="1" noChangeArrowheads="1"/>
          </p:cNvSpPr>
          <p:nvPr/>
        </p:nvSpPr>
        <p:spPr bwMode="auto">
          <a:xfrm>
            <a:off x="1547813" y="333375"/>
            <a:ext cx="18002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2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PN</a:t>
            </a:r>
            <a:r>
              <a:rPr kumimoji="1" lang="zh-CN" altLang="en-US" sz="4600" b="1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结</a:t>
            </a:r>
          </a:p>
        </p:txBody>
      </p:sp>
      <p:pic>
        <p:nvPicPr>
          <p:cNvPr id="430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66688"/>
            <a:ext cx="3203575" cy="239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730500"/>
            <a:ext cx="8856662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4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4603750"/>
            <a:ext cx="8316912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6442" name="Group 10"/>
          <p:cNvGrpSpPr>
            <a:grpSpLocks/>
          </p:cNvGrpSpPr>
          <p:nvPr/>
        </p:nvGrpSpPr>
        <p:grpSpPr bwMode="auto">
          <a:xfrm>
            <a:off x="6378577" y="520700"/>
            <a:ext cx="1498602" cy="485775"/>
            <a:chOff x="2204" y="629"/>
            <a:chExt cx="944" cy="306"/>
          </a:xfrm>
        </p:grpSpPr>
        <p:sp>
          <p:nvSpPr>
            <p:cNvPr id="43023" name="Text Box 11"/>
            <p:cNvSpPr txBox="1">
              <a:spLocks noChangeArrowheads="1"/>
            </p:cNvSpPr>
            <p:nvPr/>
          </p:nvSpPr>
          <p:spPr bwMode="auto">
            <a:xfrm>
              <a:off x="2204" y="629"/>
              <a:ext cx="9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charset="-122"/>
                  <a:cs typeface="+mn-cs"/>
                </a:rPr>
                <a:t>扩散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charset="-122"/>
                  <a:cs typeface="+mn-cs"/>
                </a:rPr>
                <a:t>电流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charset="-122"/>
                  <a:cs typeface="+mn-cs"/>
                </a:rPr>
                <a:t> 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endParaRPr>
            </a:p>
          </p:txBody>
        </p:sp>
        <p:sp>
          <p:nvSpPr>
            <p:cNvPr id="43024" name="Line 12"/>
            <p:cNvSpPr>
              <a:spLocks noChangeShapeType="1"/>
            </p:cNvSpPr>
            <p:nvPr/>
          </p:nvSpPr>
          <p:spPr bwMode="auto">
            <a:xfrm>
              <a:off x="2381" y="935"/>
              <a:ext cx="590" cy="0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endParaRPr>
            </a:p>
          </p:txBody>
        </p:sp>
      </p:grpSp>
      <p:grpSp>
        <p:nvGrpSpPr>
          <p:cNvPr id="146445" name="Group 13"/>
          <p:cNvGrpSpPr>
            <a:grpSpLocks/>
          </p:cNvGrpSpPr>
          <p:nvPr/>
        </p:nvGrpSpPr>
        <p:grpSpPr bwMode="auto">
          <a:xfrm>
            <a:off x="6443667" y="1336675"/>
            <a:ext cx="1498602" cy="508000"/>
            <a:chOff x="4059" y="842"/>
            <a:chExt cx="944" cy="320"/>
          </a:xfrm>
        </p:grpSpPr>
        <p:sp>
          <p:nvSpPr>
            <p:cNvPr id="43021" name="Text Box 14"/>
            <p:cNvSpPr txBox="1">
              <a:spLocks noChangeArrowheads="1"/>
            </p:cNvSpPr>
            <p:nvPr/>
          </p:nvSpPr>
          <p:spPr bwMode="auto">
            <a:xfrm>
              <a:off x="4059" y="842"/>
              <a:ext cx="9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charset="-122"/>
                  <a:cs typeface="+mn-cs"/>
                </a:rPr>
                <a:t>漂移电流 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endParaRPr>
            </a:p>
          </p:txBody>
        </p:sp>
        <p:sp>
          <p:nvSpPr>
            <p:cNvPr id="43022" name="Line 15"/>
            <p:cNvSpPr>
              <a:spLocks noChangeShapeType="1"/>
            </p:cNvSpPr>
            <p:nvPr/>
          </p:nvSpPr>
          <p:spPr bwMode="auto">
            <a:xfrm flipH="1">
              <a:off x="4163" y="1162"/>
              <a:ext cx="590" cy="0"/>
            </a:xfrm>
            <a:prstGeom prst="line">
              <a:avLst/>
            </a:prstGeom>
            <a:noFill/>
            <a:ln w="762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endParaRPr>
            </a:p>
          </p:txBody>
        </p:sp>
      </p:grpSp>
      <p:grpSp>
        <p:nvGrpSpPr>
          <p:cNvPr id="146448" name="Group 16"/>
          <p:cNvGrpSpPr>
            <a:grpSpLocks/>
          </p:cNvGrpSpPr>
          <p:nvPr/>
        </p:nvGrpSpPr>
        <p:grpSpPr bwMode="auto">
          <a:xfrm>
            <a:off x="1476375" y="4000500"/>
            <a:ext cx="1800225" cy="1012825"/>
            <a:chOff x="930" y="2520"/>
            <a:chExt cx="1134" cy="638"/>
          </a:xfrm>
        </p:grpSpPr>
        <p:sp>
          <p:nvSpPr>
            <p:cNvPr id="43019" name="Text Box 17"/>
            <p:cNvSpPr txBox="1">
              <a:spLocks noChangeArrowheads="1"/>
            </p:cNvSpPr>
            <p:nvPr/>
          </p:nvSpPr>
          <p:spPr bwMode="auto">
            <a:xfrm>
              <a:off x="1202" y="2520"/>
              <a:ext cx="602" cy="308"/>
            </a:xfrm>
            <a:prstGeom prst="rect">
              <a:avLst/>
            </a:prstGeom>
            <a:gradFill rotWithShape="1">
              <a:gsLst>
                <a:gs pos="0">
                  <a:srgbClr val="FFCCFF"/>
                </a:gs>
                <a:gs pos="50000">
                  <a:srgbClr val="FFFFFF"/>
                </a:gs>
                <a:gs pos="100000">
                  <a:srgbClr val="FFCC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charset="-122"/>
                  <a:cs typeface="+mn-cs"/>
                </a:rPr>
                <a:t>PN</a:t>
              </a: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charset="-122"/>
                  <a:cs typeface="+mn-cs"/>
                </a:rPr>
                <a:t>结</a:t>
              </a:r>
            </a:p>
          </p:txBody>
        </p:sp>
        <p:sp>
          <p:nvSpPr>
            <p:cNvPr id="43020" name="Rectangle 18"/>
            <p:cNvSpPr>
              <a:spLocks noChangeArrowheads="1"/>
            </p:cNvSpPr>
            <p:nvPr/>
          </p:nvSpPr>
          <p:spPr bwMode="auto">
            <a:xfrm>
              <a:off x="930" y="2886"/>
              <a:ext cx="1134" cy="272"/>
            </a:xfrm>
            <a:prstGeom prst="rect">
              <a:avLst/>
            </a:prstGeom>
            <a:noFill/>
            <a:ln w="571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1pPr>
              <a:lvl2pPr marL="742950" indent="-28575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2pPr>
              <a:lvl3pPr marL="11430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3pPr>
              <a:lvl4pPr marL="16002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4pPr>
              <a:lvl5pPr marL="2057400" indent="-228600"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2"/>
                  </a:solidFill>
                  <a:latin typeface="Times New Roman" panose="02020603050405020304" pitchFamily="18" charset="0"/>
                  <a:ea typeface="楷体_GB231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6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938F134-8DF7-4268-9B3B-D517B5304CC2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charset="-122"/>
              <a:cs typeface="+mn-cs"/>
            </a:endParaRPr>
          </a:p>
        </p:txBody>
      </p:sp>
      <p:sp>
        <p:nvSpPr>
          <p:cNvPr id="67592" name="Rectangle 2"/>
          <p:cNvSpPr>
            <a:spLocks noRot="1" noChangeArrowheads="1"/>
          </p:cNvSpPr>
          <p:nvPr/>
        </p:nvSpPr>
        <p:spPr bwMode="auto">
          <a:xfrm>
            <a:off x="1403350" y="260350"/>
            <a:ext cx="65627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组成异质结之后的能带图</a:t>
            </a:r>
          </a:p>
        </p:txBody>
      </p:sp>
      <p:sp>
        <p:nvSpPr>
          <p:cNvPr id="36" name="Rectangle 3"/>
          <p:cNvSpPr txBox="1">
            <a:spLocks noRot="1" noChangeArrowheads="1"/>
          </p:cNvSpPr>
          <p:nvPr/>
        </p:nvSpPr>
        <p:spPr>
          <a:xfrm>
            <a:off x="827584" y="5614938"/>
            <a:ext cx="7358114" cy="428629"/>
          </a:xfrm>
          <a:prstGeom prst="rect">
            <a:avLst/>
          </a:prstGeom>
        </p:spPr>
        <p:txBody>
          <a:bodyPr/>
          <a:lstStyle/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rgbClr val="99CCCC"/>
              </a:buClr>
              <a:buSzPct val="85000"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关键：确定能带弯曲的方向和保持能带差不变</a:t>
            </a:r>
            <a:endParaRPr kumimoji="0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37" name="Rectangle 31"/>
          <p:cNvSpPr>
            <a:spLocks noChangeArrowheads="1"/>
          </p:cNvSpPr>
          <p:nvPr/>
        </p:nvSpPr>
        <p:spPr bwMode="auto">
          <a:xfrm>
            <a:off x="1571604" y="4929198"/>
            <a:ext cx="17812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nP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+mn-cs"/>
              </a:rPr>
              <a:t>型异质结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+mn-cs"/>
            </a:endParaRPr>
          </a:p>
        </p:txBody>
      </p:sp>
      <p:pic>
        <p:nvPicPr>
          <p:cNvPr id="397" name="图片 3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33652"/>
            <a:ext cx="3465245" cy="2387878"/>
          </a:xfrm>
          <a:prstGeom prst="rect">
            <a:avLst/>
          </a:prstGeom>
        </p:spPr>
      </p:pic>
      <p:pic>
        <p:nvPicPr>
          <p:cNvPr id="697" name="图片 6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513533"/>
            <a:ext cx="4176463" cy="3708052"/>
          </a:xfrm>
          <a:prstGeom prst="rect">
            <a:avLst/>
          </a:prstGeom>
        </p:spPr>
      </p:pic>
      <p:sp>
        <p:nvSpPr>
          <p:cNvPr id="735" name="椭圆 734"/>
          <p:cNvSpPr/>
          <p:nvPr/>
        </p:nvSpPr>
        <p:spPr bwMode="auto">
          <a:xfrm>
            <a:off x="5292080" y="2420888"/>
            <a:ext cx="360040" cy="288032"/>
          </a:xfrm>
          <a:prstGeom prst="ellipse">
            <a:avLst/>
          </a:prstGeom>
          <a:noFill/>
          <a:ln w="952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813" name="椭圆 812"/>
          <p:cNvSpPr/>
          <p:nvPr/>
        </p:nvSpPr>
        <p:spPr bwMode="auto">
          <a:xfrm>
            <a:off x="7922076" y="2065933"/>
            <a:ext cx="360040" cy="288032"/>
          </a:xfrm>
          <a:prstGeom prst="ellipse">
            <a:avLst/>
          </a:prstGeom>
          <a:noFill/>
          <a:ln w="9525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6118803" y="2434742"/>
            <a:ext cx="216024" cy="216024"/>
          </a:xfrm>
          <a:prstGeom prst="ellipse">
            <a:avLst/>
          </a:prstGeom>
          <a:noFill/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61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4358F7-CCA8-4258-A9CC-EA6CCCD43C19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charset="-122"/>
              <a:cs typeface="+mn-cs"/>
            </a:endParaRPr>
          </a:p>
        </p:txBody>
      </p:sp>
      <p:sp>
        <p:nvSpPr>
          <p:cNvPr id="233475" name="Rectangle 3"/>
          <p:cNvSpPr>
            <a:spLocks noGrp="1" noRot="1" noChangeArrowheads="1"/>
          </p:cNvSpPr>
          <p:nvPr>
            <p:ph type="body" idx="4294967295"/>
          </p:nvPr>
        </p:nvSpPr>
        <p:spPr bwMode="auto">
          <a:xfrm>
            <a:off x="468313" y="3644900"/>
            <a:ext cx="8229600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>
              <a:buFontTx/>
              <a:buNone/>
            </a:pPr>
            <a:r>
              <a:rPr lang="zh-CN" altLang="en-US" b="1" smtClean="0">
                <a:solidFill>
                  <a:srgbClr val="CC0000"/>
                </a:solidFill>
              </a:rPr>
              <a:t>讨论金属</a:t>
            </a:r>
            <a:r>
              <a:rPr lang="en-US" altLang="zh-CN" b="1" smtClean="0">
                <a:solidFill>
                  <a:srgbClr val="CC0000"/>
                </a:solidFill>
              </a:rPr>
              <a:t>-</a:t>
            </a:r>
            <a:r>
              <a:rPr lang="zh-CN" altLang="en-US" b="1" smtClean="0">
                <a:solidFill>
                  <a:srgbClr val="CC0000"/>
                </a:solidFill>
              </a:rPr>
              <a:t>半导体接触（欧姆接触）的基础</a:t>
            </a:r>
          </a:p>
        </p:txBody>
      </p:sp>
      <p:sp>
        <p:nvSpPr>
          <p:cNvPr id="86020" name="Rectangle 2"/>
          <p:cNvSpPr>
            <a:spLocks noRot="1" noChangeArrowheads="1"/>
          </p:cNvSpPr>
          <p:nvPr/>
        </p:nvSpPr>
        <p:spPr bwMode="auto">
          <a:xfrm>
            <a:off x="1609725" y="274638"/>
            <a:ext cx="33940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600" b="0" i="0" u="none" strike="noStrike" kern="120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+mn-cs"/>
              </a:rPr>
              <a:t>肖特基结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627063" y="1412875"/>
            <a:ext cx="8048625" cy="8858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1938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年，德国物理学家肖特基（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Walter Schottly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）发展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了一套理论，以解释金属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-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半导体结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684213" y="2420938"/>
            <a:ext cx="7580312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肖特基二极管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——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最早的半导体器件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	金属须和裸露的半导体表面轻触而成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	不容易形成，且可靠性差</a:t>
            </a:r>
          </a:p>
        </p:txBody>
      </p:sp>
      <p:sp>
        <p:nvSpPr>
          <p:cNvPr id="233479" name="Text Box 7"/>
          <p:cNvSpPr txBox="1">
            <a:spLocks noChangeArrowheads="1"/>
          </p:cNvSpPr>
          <p:nvPr/>
        </p:nvSpPr>
        <p:spPr bwMode="auto">
          <a:xfrm>
            <a:off x="520700" y="4221163"/>
            <a:ext cx="829945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金属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-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半导体结在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IC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电路的实际制作过程中非常重要，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因为其中有成百万、上亿个导线和有源器件的接触点</a:t>
            </a:r>
          </a:p>
        </p:txBody>
      </p:sp>
      <p:sp>
        <p:nvSpPr>
          <p:cNvPr id="233480" name="Text Box 8"/>
          <p:cNvSpPr txBox="1">
            <a:spLocks noChangeArrowheads="1"/>
          </p:cNvSpPr>
          <p:nvPr/>
        </p:nvSpPr>
        <p:spPr bwMode="auto">
          <a:xfrm>
            <a:off x="1222375" y="5085184"/>
            <a:ext cx="7670800" cy="1282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肖特基势垒（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Schottky barrier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）（与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PN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结相似）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 欧姆接触   （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Ohmic contact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）    （与电阻相似）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 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MOS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接触  （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metal-oxide-semiconductor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04601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6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2EFFD2-8405-4EF2-AED3-A38813586F36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charset="-122"/>
              <a:cs typeface="+mn-cs"/>
            </a:endParaRPr>
          </a:p>
        </p:txBody>
      </p:sp>
      <p:sp>
        <p:nvSpPr>
          <p:cNvPr id="92163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1527175" y="274638"/>
            <a:ext cx="6932613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1" lang="zh-CN" altLang="en-US" sz="4600" smtClean="0">
                <a:solidFill>
                  <a:srgbClr val="003399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金属与半导体的欧姆接触</a:t>
            </a:r>
          </a:p>
        </p:txBody>
      </p:sp>
      <p:sp>
        <p:nvSpPr>
          <p:cNvPr id="92164" name="Rectangle 3"/>
          <p:cNvSpPr>
            <a:spLocks noGrp="1" noRot="1" noChangeArrowheads="1"/>
          </p:cNvSpPr>
          <p:nvPr>
            <p:ph type="body" sz="half" idx="4294967295"/>
          </p:nvPr>
        </p:nvSpPr>
        <p:spPr bwMode="auto">
          <a:xfrm>
            <a:off x="539750" y="2997200"/>
            <a:ext cx="8066088" cy="158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zh-CN" altLang="en-US" b="1" smtClean="0">
                <a:solidFill>
                  <a:srgbClr val="660066"/>
                </a:solidFill>
              </a:rPr>
              <a:t>金属与半导体接触，但不形成肖特基结</a:t>
            </a:r>
          </a:p>
          <a:p>
            <a:pPr lvl="1" eaLnBrk="1" hangingPunct="1"/>
            <a:r>
              <a:rPr lang="zh-CN" altLang="en-US" b="1" smtClean="0">
                <a:solidFill>
                  <a:srgbClr val="660066"/>
                </a:solidFill>
              </a:rPr>
              <a:t>接触电阻很低，双向都形成电流接触</a:t>
            </a:r>
          </a:p>
          <a:p>
            <a:pPr lvl="1" eaLnBrk="1" hangingPunct="1"/>
            <a:r>
              <a:rPr lang="zh-CN" altLang="en-US" b="1" smtClean="0">
                <a:solidFill>
                  <a:srgbClr val="660066"/>
                </a:solidFill>
              </a:rPr>
              <a:t>理想情况下，电流与电压成正比，电压很低</a:t>
            </a: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23850" y="1484313"/>
            <a:ext cx="860425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1pPr>
            <a:lvl2pPr marL="742950" indent="-28575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2pPr>
            <a:lvl3pPr marL="11430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3pPr>
            <a:lvl4pPr marL="16002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4pPr>
            <a:lvl5pPr marL="2057400" indent="-228600"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Times New Roman" panose="02020603050405020304" pitchFamily="18" charset="0"/>
                <a:ea typeface="楷体_GB231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charset="-122"/>
                <a:cs typeface="+mn-cs"/>
              </a:rPr>
              <a:t>欧姆接触是指金属与半导体的接触，而其接触面的电阻值远小于半导体本身的电阻，不产生明显的附加阻抗，而且不会使半导体内部的平衡载流子浓度发生显著的改变 </a:t>
            </a:r>
          </a:p>
        </p:txBody>
      </p:sp>
    </p:spTree>
    <p:extLst>
      <p:ext uri="{BB962C8B-B14F-4D97-AF65-F5344CB8AC3E}">
        <p14:creationId xmlns:p14="http://schemas.microsoft.com/office/powerpoint/2010/main" val="412433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5875" name="Group 3"/>
          <p:cNvGrpSpPr>
            <a:grpSpLocks/>
          </p:cNvGrpSpPr>
          <p:nvPr/>
        </p:nvGrpSpPr>
        <p:grpSpPr bwMode="auto">
          <a:xfrm>
            <a:off x="1979613" y="2565400"/>
            <a:ext cx="1998662" cy="549275"/>
            <a:chOff x="1247" y="1616"/>
            <a:chExt cx="1259" cy="346"/>
          </a:xfrm>
        </p:grpSpPr>
        <p:sp>
          <p:nvSpPr>
            <p:cNvPr id="1615876" name="Text Box 4"/>
            <p:cNvSpPr txBox="1">
              <a:spLocks noChangeArrowheads="1"/>
            </p:cNvSpPr>
            <p:nvPr/>
          </p:nvSpPr>
          <p:spPr bwMode="auto">
            <a:xfrm>
              <a:off x="2018" y="1706"/>
              <a:ext cx="488" cy="256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  <p:grpSp>
          <p:nvGrpSpPr>
            <p:cNvPr id="1615877" name="Group 5"/>
            <p:cNvGrpSpPr>
              <a:grpSpLocks/>
            </p:cNvGrpSpPr>
            <p:nvPr/>
          </p:nvGrpSpPr>
          <p:grpSpPr bwMode="auto">
            <a:xfrm>
              <a:off x="1247" y="1616"/>
              <a:ext cx="771" cy="318"/>
              <a:chOff x="1394" y="1752"/>
              <a:chExt cx="771" cy="318"/>
            </a:xfrm>
          </p:grpSpPr>
          <p:sp>
            <p:nvSpPr>
              <p:cNvPr id="1615878" name="Line 6"/>
              <p:cNvSpPr>
                <a:spLocks noChangeShapeType="1"/>
              </p:cNvSpPr>
              <p:nvPr/>
            </p:nvSpPr>
            <p:spPr bwMode="auto">
              <a:xfrm flipV="1">
                <a:off x="1712" y="1979"/>
                <a:ext cx="453" cy="91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79" name="Line 7"/>
              <p:cNvSpPr>
                <a:spLocks noChangeShapeType="1"/>
              </p:cNvSpPr>
              <p:nvPr/>
            </p:nvSpPr>
            <p:spPr bwMode="auto">
              <a:xfrm flipH="1" flipV="1">
                <a:off x="1712" y="1752"/>
                <a:ext cx="453" cy="18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0" name="Line 8"/>
              <p:cNvSpPr>
                <a:spLocks noChangeShapeType="1"/>
              </p:cNvSpPr>
              <p:nvPr/>
            </p:nvSpPr>
            <p:spPr bwMode="auto">
              <a:xfrm flipH="1">
                <a:off x="1394" y="1934"/>
                <a:ext cx="771" cy="45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</p:grpSp>
      <p:sp>
        <p:nvSpPr>
          <p:cNvPr id="1615881" name="Text Box 9"/>
          <p:cNvSpPr txBox="1">
            <a:spLocks noChangeArrowheads="1"/>
          </p:cNvSpPr>
          <p:nvPr/>
        </p:nvSpPr>
        <p:spPr bwMode="auto">
          <a:xfrm>
            <a:off x="8604250" y="3602038"/>
            <a:ext cx="468313" cy="1295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  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能态密度</a:t>
            </a:r>
          </a:p>
        </p:txBody>
      </p:sp>
      <p:grpSp>
        <p:nvGrpSpPr>
          <p:cNvPr id="1615882" name="Group 10"/>
          <p:cNvGrpSpPr>
            <a:grpSpLocks/>
          </p:cNvGrpSpPr>
          <p:nvPr/>
        </p:nvGrpSpPr>
        <p:grpSpPr bwMode="auto">
          <a:xfrm>
            <a:off x="152400" y="3357563"/>
            <a:ext cx="1809750" cy="2389187"/>
            <a:chOff x="96" y="2115"/>
            <a:chExt cx="1140" cy="1505"/>
          </a:xfrm>
        </p:grpSpPr>
        <p:grpSp>
          <p:nvGrpSpPr>
            <p:cNvPr id="1615883" name="Group 11"/>
            <p:cNvGrpSpPr>
              <a:grpSpLocks/>
            </p:cNvGrpSpPr>
            <p:nvPr/>
          </p:nvGrpSpPr>
          <p:grpSpPr bwMode="auto">
            <a:xfrm>
              <a:off x="96" y="2115"/>
              <a:ext cx="1140" cy="1055"/>
              <a:chOff x="158" y="2569"/>
              <a:chExt cx="1140" cy="1055"/>
            </a:xfrm>
          </p:grpSpPr>
          <p:sp>
            <p:nvSpPr>
              <p:cNvPr id="1615884" name="Line 12"/>
              <p:cNvSpPr>
                <a:spLocks noChangeShapeType="1"/>
              </p:cNvSpPr>
              <p:nvPr/>
            </p:nvSpPr>
            <p:spPr bwMode="auto">
              <a:xfrm flipH="1">
                <a:off x="703" y="2569"/>
                <a:ext cx="181" cy="725"/>
              </a:xfrm>
              <a:prstGeom prst="line">
                <a:avLst/>
              </a:prstGeom>
              <a:noFill/>
              <a:ln w="38100">
                <a:solidFill>
                  <a:srgbClr val="996633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885" name="Text Box 13"/>
              <p:cNvSpPr txBox="1">
                <a:spLocks noChangeArrowheads="1"/>
              </p:cNvSpPr>
              <p:nvPr/>
            </p:nvSpPr>
            <p:spPr bwMode="auto">
              <a:xfrm>
                <a:off x="158" y="3330"/>
                <a:ext cx="1140" cy="294"/>
              </a:xfrm>
              <a:prstGeom prst="rect">
                <a:avLst/>
              </a:prstGeom>
              <a:noFill/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6633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固体的结合 </a:t>
                </a:r>
              </a:p>
            </p:txBody>
          </p:sp>
        </p:grpSp>
        <p:sp>
          <p:nvSpPr>
            <p:cNvPr id="1615886" name="AutoShape 14"/>
            <p:cNvSpPr>
              <a:spLocks noChangeArrowheads="1"/>
            </p:cNvSpPr>
            <p:nvPr/>
          </p:nvSpPr>
          <p:spPr bwMode="auto">
            <a:xfrm>
              <a:off x="521" y="3212"/>
              <a:ext cx="227" cy="408"/>
            </a:xfrm>
            <a:prstGeom prst="upArrow">
              <a:avLst>
                <a:gd name="adj1" fmla="val 49454"/>
                <a:gd name="adj2" fmla="val 878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87" name="Group 15"/>
          <p:cNvGrpSpPr>
            <a:grpSpLocks/>
          </p:cNvGrpSpPr>
          <p:nvPr/>
        </p:nvGrpSpPr>
        <p:grpSpPr bwMode="auto">
          <a:xfrm>
            <a:off x="3059113" y="5661025"/>
            <a:ext cx="6084887" cy="1049338"/>
            <a:chOff x="1927" y="3566"/>
            <a:chExt cx="3833" cy="661"/>
          </a:xfrm>
        </p:grpSpPr>
        <p:grpSp>
          <p:nvGrpSpPr>
            <p:cNvPr id="1615888" name="Group 16"/>
            <p:cNvGrpSpPr>
              <a:grpSpLocks/>
            </p:cNvGrpSpPr>
            <p:nvPr/>
          </p:nvGrpSpPr>
          <p:grpSpPr bwMode="auto">
            <a:xfrm>
              <a:off x="1927" y="3566"/>
              <a:ext cx="3085" cy="661"/>
              <a:chOff x="3923" y="3745"/>
              <a:chExt cx="3085" cy="661"/>
            </a:xfrm>
          </p:grpSpPr>
          <p:sp>
            <p:nvSpPr>
              <p:cNvPr id="1615889" name="Text Box 17"/>
              <p:cNvSpPr txBox="1">
                <a:spLocks noChangeArrowheads="1"/>
              </p:cNvSpPr>
              <p:nvPr/>
            </p:nvSpPr>
            <p:spPr bwMode="auto">
              <a:xfrm>
                <a:off x="3923" y="3748"/>
                <a:ext cx="3085" cy="65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薛定谔方程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0" name="Object 10"/>
              <p:cNvGraphicFramePr>
                <a:graphicFrameLocks noChangeAspect="1"/>
              </p:cNvGraphicFramePr>
              <p:nvPr/>
            </p:nvGraphicFramePr>
            <p:xfrm>
              <a:off x="4831" y="3745"/>
              <a:ext cx="185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06" name="公式" r:id="rId4" imgW="1523880" imgH="482400" progId="Equation.3">
                      <p:embed/>
                    </p:oleObj>
                  </mc:Choice>
                  <mc:Fallback>
                    <p:oleObj name="公式" r:id="rId4" imgW="1523880" imgH="482400" progId="Equation.3">
                      <p:embed/>
                      <p:pic>
                        <p:nvPicPr>
                          <p:cNvPr id="161589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1" y="3745"/>
                            <a:ext cx="185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1" name="Oval 19"/>
            <p:cNvSpPr>
              <a:spLocks noChangeArrowheads="1"/>
            </p:cNvSpPr>
            <p:nvPr/>
          </p:nvSpPr>
          <p:spPr bwMode="auto">
            <a:xfrm>
              <a:off x="4241" y="3929"/>
              <a:ext cx="1519" cy="272"/>
            </a:xfrm>
            <a:prstGeom prst="ellipse">
              <a:avLst/>
            </a:prstGeom>
            <a:gradFill rotWithShape="1">
              <a:gsLst>
                <a:gs pos="0">
                  <a:srgbClr val="FF99FF"/>
                </a:gs>
                <a:gs pos="50000">
                  <a:srgbClr val="FF99FF">
                    <a:gamma/>
                    <a:tint val="0"/>
                    <a:invGamma/>
                  </a:srgbClr>
                </a:gs>
                <a:gs pos="100000">
                  <a:srgbClr val="FF99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892" name="Text Box 20"/>
            <p:cNvSpPr txBox="1">
              <a:spLocks noChangeArrowheads="1"/>
            </p:cNvSpPr>
            <p:nvPr/>
          </p:nvSpPr>
          <p:spPr bwMode="auto">
            <a:xfrm>
              <a:off x="4377" y="3927"/>
              <a:ext cx="1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电子的波函数</a:t>
              </a:r>
              <a:r>
                <a:rPr kumimoji="0" lang="en-US" altLang="zh-CN" sz="20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ymbol" pitchFamily="18" charset="2"/>
                  <a:ea typeface="楷体_GB2312" pitchFamily="49" charset="-122"/>
                  <a:cs typeface="+mn-cs"/>
                </a:rPr>
                <a:t>y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</a:p>
          </p:txBody>
        </p:sp>
      </p:grpSp>
      <p:grpSp>
        <p:nvGrpSpPr>
          <p:cNvPr id="1615893" name="Group 21"/>
          <p:cNvGrpSpPr>
            <a:grpSpLocks/>
          </p:cNvGrpSpPr>
          <p:nvPr/>
        </p:nvGrpSpPr>
        <p:grpSpPr bwMode="auto">
          <a:xfrm>
            <a:off x="6097588" y="4365625"/>
            <a:ext cx="2362200" cy="1296988"/>
            <a:chOff x="3841" y="2750"/>
            <a:chExt cx="1488" cy="817"/>
          </a:xfrm>
        </p:grpSpPr>
        <p:grpSp>
          <p:nvGrpSpPr>
            <p:cNvPr id="1615894" name="Group 22"/>
            <p:cNvGrpSpPr>
              <a:grpSpLocks/>
            </p:cNvGrpSpPr>
            <p:nvPr/>
          </p:nvGrpSpPr>
          <p:grpSpPr bwMode="auto">
            <a:xfrm>
              <a:off x="3841" y="2750"/>
              <a:ext cx="1488" cy="640"/>
              <a:chOff x="3841" y="2840"/>
              <a:chExt cx="1579" cy="640"/>
            </a:xfrm>
          </p:grpSpPr>
          <p:sp>
            <p:nvSpPr>
              <p:cNvPr id="1615895" name="Text Box 23"/>
              <p:cNvSpPr txBox="1">
                <a:spLocks noChangeArrowheads="1"/>
              </p:cNvSpPr>
              <p:nvPr/>
            </p:nvSpPr>
            <p:spPr bwMode="auto">
              <a:xfrm>
                <a:off x="3841" y="2840"/>
                <a:ext cx="1579" cy="640"/>
              </a:xfrm>
              <a:prstGeom prst="rect">
                <a:avLst/>
              </a:prstGeom>
              <a:noFill/>
              <a:ln w="9525">
                <a:solidFill>
                  <a:srgbClr val="66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自由电子</a:t>
                </a:r>
                <a:r>
                  <a:rPr kumimoji="0" lang="zh-CN" altLang="en-US" sz="20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 </a:t>
                </a:r>
                <a:r>
                  <a:rPr kumimoji="0" lang="en-US" altLang="zh-CN" sz="20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V</a:t>
                </a:r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=0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graphicFrame>
            <p:nvGraphicFramePr>
              <p:cNvPr id="1615896" name="Object 24"/>
              <p:cNvGraphicFramePr>
                <a:graphicFrameLocks noChangeAspect="1"/>
              </p:cNvGraphicFramePr>
              <p:nvPr/>
            </p:nvGraphicFramePr>
            <p:xfrm>
              <a:off x="4050" y="2977"/>
              <a:ext cx="1214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07" name="公式" r:id="rId6" imgW="1028520" imgH="419040" progId="Equation.3">
                      <p:embed/>
                    </p:oleObj>
                  </mc:Choice>
                  <mc:Fallback>
                    <p:oleObj name="公式" r:id="rId6" imgW="1028520" imgH="419040" progId="Equation.3">
                      <p:embed/>
                      <p:pic>
                        <p:nvPicPr>
                          <p:cNvPr id="161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0" y="2977"/>
                            <a:ext cx="1214" cy="4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7" name="Line 25"/>
            <p:cNvSpPr>
              <a:spLocks noChangeShapeType="1"/>
            </p:cNvSpPr>
            <p:nvPr/>
          </p:nvSpPr>
          <p:spPr bwMode="auto">
            <a:xfrm flipV="1">
              <a:off x="4513" y="338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898" name="Group 26"/>
          <p:cNvGrpSpPr>
            <a:grpSpLocks/>
          </p:cNvGrpSpPr>
          <p:nvPr/>
        </p:nvGrpSpPr>
        <p:grpSpPr bwMode="auto">
          <a:xfrm>
            <a:off x="2268538" y="4437063"/>
            <a:ext cx="1871662" cy="1223962"/>
            <a:chOff x="1429" y="2795"/>
            <a:chExt cx="1179" cy="771"/>
          </a:xfrm>
        </p:grpSpPr>
        <p:grpSp>
          <p:nvGrpSpPr>
            <p:cNvPr id="1615899" name="Group 27"/>
            <p:cNvGrpSpPr>
              <a:grpSpLocks/>
            </p:cNvGrpSpPr>
            <p:nvPr/>
          </p:nvGrpSpPr>
          <p:grpSpPr bwMode="auto">
            <a:xfrm>
              <a:off x="1429" y="2795"/>
              <a:ext cx="771" cy="680"/>
              <a:chOff x="1383" y="3294"/>
              <a:chExt cx="771" cy="680"/>
            </a:xfrm>
          </p:grpSpPr>
          <p:sp>
            <p:nvSpPr>
              <p:cNvPr id="1615900" name="Text Box 28"/>
              <p:cNvSpPr txBox="1">
                <a:spLocks noChangeArrowheads="1"/>
              </p:cNvSpPr>
              <p:nvPr/>
            </p:nvSpPr>
            <p:spPr bwMode="auto">
              <a:xfrm>
                <a:off x="1417" y="3332"/>
                <a:ext cx="6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孤立原子</a:t>
                </a:r>
              </a:p>
            </p:txBody>
          </p:sp>
          <p:graphicFrame>
            <p:nvGraphicFramePr>
              <p:cNvPr id="1615901" name="Object 29"/>
              <p:cNvGraphicFramePr>
                <a:graphicFrameLocks noChangeAspect="1"/>
              </p:cNvGraphicFramePr>
              <p:nvPr/>
            </p:nvGraphicFramePr>
            <p:xfrm>
              <a:off x="1383" y="3555"/>
              <a:ext cx="726" cy="4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5408" name="公式" r:id="rId8" imgW="812520" imgH="469800" progId="Equation.3">
                      <p:embed/>
                    </p:oleObj>
                  </mc:Choice>
                  <mc:Fallback>
                    <p:oleObj name="公式" r:id="rId8" imgW="812520" imgH="469800" progId="Equation.3">
                      <p:embed/>
                      <p:pic>
                        <p:nvPicPr>
                          <p:cNvPr id="1615901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3555"/>
                            <a:ext cx="726" cy="4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15902" name="Rectangle 30"/>
              <p:cNvSpPr>
                <a:spLocks noChangeArrowheads="1"/>
              </p:cNvSpPr>
              <p:nvPr/>
            </p:nvSpPr>
            <p:spPr bwMode="auto">
              <a:xfrm>
                <a:off x="1383" y="3294"/>
                <a:ext cx="771" cy="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615903" name="Freeform 31"/>
            <p:cNvSpPr>
              <a:spLocks/>
            </p:cNvSpPr>
            <p:nvPr/>
          </p:nvSpPr>
          <p:spPr bwMode="auto">
            <a:xfrm>
              <a:off x="2200" y="3294"/>
              <a:ext cx="408" cy="272"/>
            </a:xfrm>
            <a:custGeom>
              <a:avLst/>
              <a:gdLst>
                <a:gd name="T0" fmla="*/ 408 w 408"/>
                <a:gd name="T1" fmla="*/ 272 h 272"/>
                <a:gd name="T2" fmla="*/ 408 w 408"/>
                <a:gd name="T3" fmla="*/ 0 h 272"/>
                <a:gd name="T4" fmla="*/ 0 w 408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72">
                  <a:moveTo>
                    <a:pt x="408" y="272"/>
                  </a:moveTo>
                  <a:lnTo>
                    <a:pt x="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4" name="Group 32"/>
          <p:cNvGrpSpPr>
            <a:grpSpLocks/>
          </p:cNvGrpSpPr>
          <p:nvPr/>
        </p:nvGrpSpPr>
        <p:grpSpPr bwMode="auto">
          <a:xfrm>
            <a:off x="684213" y="5516563"/>
            <a:ext cx="2374900" cy="1089025"/>
            <a:chOff x="431" y="3475"/>
            <a:chExt cx="1496" cy="686"/>
          </a:xfrm>
        </p:grpSpPr>
        <p:sp>
          <p:nvSpPr>
            <p:cNvPr id="1615905" name="Text Box 33"/>
            <p:cNvSpPr txBox="1">
              <a:spLocks noChangeArrowheads="1"/>
            </p:cNvSpPr>
            <p:nvPr/>
          </p:nvSpPr>
          <p:spPr bwMode="auto">
            <a:xfrm>
              <a:off x="431" y="3751"/>
              <a:ext cx="1274" cy="410"/>
            </a:xfrm>
            <a:prstGeom prst="rect">
              <a:avLst/>
            </a:prstGeom>
            <a:noFill/>
            <a:ln w="9525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两个原子形成分子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  成键态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-</a:t>
              </a: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反键态</a:t>
              </a:r>
            </a:p>
          </p:txBody>
        </p:sp>
        <p:sp>
          <p:nvSpPr>
            <p:cNvPr id="1615906" name="Line 34"/>
            <p:cNvSpPr>
              <a:spLocks noChangeShapeType="1"/>
            </p:cNvSpPr>
            <p:nvPr/>
          </p:nvSpPr>
          <p:spPr bwMode="auto">
            <a:xfrm>
              <a:off x="1565" y="3475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07" name="Line 35"/>
            <p:cNvSpPr>
              <a:spLocks noChangeShapeType="1"/>
            </p:cNvSpPr>
            <p:nvPr/>
          </p:nvSpPr>
          <p:spPr bwMode="auto">
            <a:xfrm flipH="1">
              <a:off x="1701" y="397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08" name="Group 36"/>
          <p:cNvGrpSpPr>
            <a:grpSpLocks/>
          </p:cNvGrpSpPr>
          <p:nvPr/>
        </p:nvGrpSpPr>
        <p:grpSpPr bwMode="auto">
          <a:xfrm>
            <a:off x="3203575" y="2997200"/>
            <a:ext cx="1866900" cy="622300"/>
            <a:chOff x="2018" y="1888"/>
            <a:chExt cx="1176" cy="392"/>
          </a:xfrm>
        </p:grpSpPr>
        <p:sp>
          <p:nvSpPr>
            <p:cNvPr id="1615909" name="Text Box 37"/>
            <p:cNvSpPr txBox="1">
              <a:spLocks noChangeArrowheads="1"/>
            </p:cNvSpPr>
            <p:nvPr/>
          </p:nvSpPr>
          <p:spPr bwMode="auto">
            <a:xfrm>
              <a:off x="2018" y="2024"/>
              <a:ext cx="1176" cy="256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晶格的周期性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</p:txBody>
        </p:sp>
        <p:sp>
          <p:nvSpPr>
            <p:cNvPr id="1615910" name="Line 38"/>
            <p:cNvSpPr>
              <a:spLocks noChangeShapeType="1"/>
            </p:cNvSpPr>
            <p:nvPr/>
          </p:nvSpPr>
          <p:spPr bwMode="auto">
            <a:xfrm>
              <a:off x="2245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11" name="Group 39"/>
          <p:cNvGrpSpPr>
            <a:grpSpLocks/>
          </p:cNvGrpSpPr>
          <p:nvPr/>
        </p:nvGrpSpPr>
        <p:grpSpPr bwMode="auto">
          <a:xfrm>
            <a:off x="2201863" y="3429000"/>
            <a:ext cx="1217612" cy="863600"/>
            <a:chOff x="1387" y="2160"/>
            <a:chExt cx="767" cy="544"/>
          </a:xfrm>
        </p:grpSpPr>
        <p:sp>
          <p:nvSpPr>
            <p:cNvPr id="1615912" name="Text Box 40"/>
            <p:cNvSpPr txBox="1">
              <a:spLocks noChangeArrowheads="1"/>
            </p:cNvSpPr>
            <p:nvPr/>
          </p:nvSpPr>
          <p:spPr bwMode="auto">
            <a:xfrm>
              <a:off x="1387" y="2332"/>
              <a:ext cx="767" cy="372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布拉格定律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  <a:r>
                <a:rPr kumimoji="0" lang="en-US" altLang="zh-CN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X</a:t>
              </a: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66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线衍射</a:t>
              </a:r>
            </a:p>
          </p:txBody>
        </p:sp>
        <p:sp>
          <p:nvSpPr>
            <p:cNvPr id="1615913" name="Line 41"/>
            <p:cNvSpPr>
              <a:spLocks noChangeShapeType="1"/>
            </p:cNvSpPr>
            <p:nvPr/>
          </p:nvSpPr>
          <p:spPr bwMode="auto">
            <a:xfrm flipV="1">
              <a:off x="1791" y="2160"/>
              <a:ext cx="27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14" name="Line 42"/>
          <p:cNvSpPr>
            <a:spLocks noChangeShapeType="1"/>
          </p:cNvSpPr>
          <p:nvPr/>
        </p:nvSpPr>
        <p:spPr bwMode="auto">
          <a:xfrm>
            <a:off x="5549900" y="4221163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  <a:cs typeface="+mn-cs"/>
            </a:endParaRPr>
          </a:p>
        </p:txBody>
      </p:sp>
      <p:grpSp>
        <p:nvGrpSpPr>
          <p:cNvPr id="1615915" name="Group 43"/>
          <p:cNvGrpSpPr>
            <a:grpSpLocks/>
          </p:cNvGrpSpPr>
          <p:nvPr/>
        </p:nvGrpSpPr>
        <p:grpSpPr bwMode="auto">
          <a:xfrm>
            <a:off x="3492500" y="3716338"/>
            <a:ext cx="2303463" cy="1508125"/>
            <a:chOff x="2200" y="2341"/>
            <a:chExt cx="1451" cy="950"/>
          </a:xfrm>
        </p:grpSpPr>
        <p:sp>
          <p:nvSpPr>
            <p:cNvPr id="1615916" name="Freeform 44"/>
            <p:cNvSpPr>
              <a:spLocks/>
            </p:cNvSpPr>
            <p:nvPr/>
          </p:nvSpPr>
          <p:spPr bwMode="auto">
            <a:xfrm>
              <a:off x="2200" y="2341"/>
              <a:ext cx="1451" cy="817"/>
            </a:xfrm>
            <a:custGeom>
              <a:avLst/>
              <a:gdLst>
                <a:gd name="T0" fmla="*/ 0 w 1451"/>
                <a:gd name="T1" fmla="*/ 817 h 817"/>
                <a:gd name="T2" fmla="*/ 1451 w 1451"/>
                <a:gd name="T3" fmla="*/ 817 h 817"/>
                <a:gd name="T4" fmla="*/ 1451 w 1451"/>
                <a:gd name="T5" fmla="*/ 0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1" h="817">
                  <a:moveTo>
                    <a:pt x="0" y="817"/>
                  </a:moveTo>
                  <a:lnTo>
                    <a:pt x="1451" y="817"/>
                  </a:lnTo>
                  <a:lnTo>
                    <a:pt x="1451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17" name="Line 45"/>
            <p:cNvSpPr>
              <a:spLocks noChangeShapeType="1"/>
            </p:cNvSpPr>
            <p:nvPr/>
          </p:nvSpPr>
          <p:spPr bwMode="auto">
            <a:xfrm flipV="1">
              <a:off x="3506" y="2523"/>
              <a:ext cx="1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1615918" name="Group 46"/>
            <p:cNvGrpSpPr>
              <a:grpSpLocks/>
            </p:cNvGrpSpPr>
            <p:nvPr/>
          </p:nvGrpSpPr>
          <p:grpSpPr bwMode="auto">
            <a:xfrm>
              <a:off x="2653" y="3060"/>
              <a:ext cx="998" cy="231"/>
              <a:chOff x="2653" y="3060"/>
              <a:chExt cx="998" cy="231"/>
            </a:xfrm>
          </p:grpSpPr>
          <p:sp>
            <p:nvSpPr>
              <p:cNvPr id="1615919" name="Oval 47"/>
              <p:cNvSpPr>
                <a:spLocks noChangeArrowheads="1"/>
              </p:cNvSpPr>
              <p:nvPr/>
            </p:nvSpPr>
            <p:spPr bwMode="auto">
              <a:xfrm>
                <a:off x="2653" y="3067"/>
                <a:ext cx="998" cy="181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50000">
                    <a:srgbClr val="00FFFF">
                      <a:gamma/>
                      <a:tint val="0"/>
                      <a:invGamma/>
                    </a:srgbClr>
                  </a:gs>
                  <a:gs pos="100000">
                    <a:srgbClr val="00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20" name="Text Box 48"/>
              <p:cNvSpPr txBox="1">
                <a:spLocks noChangeArrowheads="1"/>
              </p:cNvSpPr>
              <p:nvPr/>
            </p:nvSpPr>
            <p:spPr bwMode="auto">
              <a:xfrm>
                <a:off x="2699" y="3060"/>
                <a:ext cx="8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紧束缚模型</a:t>
                </a:r>
              </a:p>
            </p:txBody>
          </p:sp>
        </p:grpSp>
      </p:grpSp>
      <p:grpSp>
        <p:nvGrpSpPr>
          <p:cNvPr id="1615921" name="Group 49"/>
          <p:cNvGrpSpPr>
            <a:grpSpLocks/>
          </p:cNvGrpSpPr>
          <p:nvPr/>
        </p:nvGrpSpPr>
        <p:grpSpPr bwMode="auto">
          <a:xfrm>
            <a:off x="3635375" y="3644900"/>
            <a:ext cx="1900238" cy="1209675"/>
            <a:chOff x="2290" y="2296"/>
            <a:chExt cx="1197" cy="762"/>
          </a:xfrm>
        </p:grpSpPr>
        <p:sp>
          <p:nvSpPr>
            <p:cNvPr id="1615922" name="Text Box 50"/>
            <p:cNvSpPr txBox="1">
              <a:spLocks noChangeArrowheads="1"/>
            </p:cNvSpPr>
            <p:nvPr/>
          </p:nvSpPr>
          <p:spPr bwMode="auto">
            <a:xfrm>
              <a:off x="2290" y="2387"/>
              <a:ext cx="1197" cy="640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布洛赫定理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</a:t>
              </a:r>
              <a:r>
                <a: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V 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为周期函数</a:t>
              </a: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336666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 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graphicFrame>
          <p:nvGraphicFramePr>
            <p:cNvPr id="1615923" name="Object 8"/>
            <p:cNvGraphicFramePr>
              <a:graphicFrameLocks noChangeAspect="1"/>
            </p:cNvGraphicFramePr>
            <p:nvPr/>
          </p:nvGraphicFramePr>
          <p:xfrm>
            <a:off x="2427" y="2787"/>
            <a:ext cx="997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09" name="公式" r:id="rId10" imgW="952200" imgH="228600" progId="Equation.3">
                    <p:embed/>
                  </p:oleObj>
                </mc:Choice>
                <mc:Fallback>
                  <p:oleObj name="公式" r:id="rId10" imgW="952200" imgH="228600" progId="Equation.3">
                    <p:embed/>
                    <p:pic>
                      <p:nvPicPr>
                        <p:cNvPr id="161592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" y="2787"/>
                          <a:ext cx="997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66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15924" name="Line 52"/>
            <p:cNvSpPr>
              <a:spLocks noChangeShapeType="1"/>
            </p:cNvSpPr>
            <p:nvPr/>
          </p:nvSpPr>
          <p:spPr bwMode="auto">
            <a:xfrm>
              <a:off x="2880" y="229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1615925" name="Group 53"/>
          <p:cNvGrpSpPr>
            <a:grpSpLocks/>
          </p:cNvGrpSpPr>
          <p:nvPr/>
        </p:nvGrpSpPr>
        <p:grpSpPr bwMode="auto">
          <a:xfrm>
            <a:off x="6156325" y="3675063"/>
            <a:ext cx="1944688" cy="690562"/>
            <a:chOff x="3878" y="2315"/>
            <a:chExt cx="1225" cy="435"/>
          </a:xfrm>
        </p:grpSpPr>
        <p:sp>
          <p:nvSpPr>
            <p:cNvPr id="1615926" name="Oval 54"/>
            <p:cNvSpPr>
              <a:spLocks noChangeArrowheads="1"/>
            </p:cNvSpPr>
            <p:nvPr/>
          </p:nvSpPr>
          <p:spPr bwMode="auto">
            <a:xfrm>
              <a:off x="3878" y="2394"/>
              <a:ext cx="1225" cy="220"/>
            </a:xfrm>
            <a:prstGeom prst="ellipse">
              <a:avLst/>
            </a:prstGeom>
            <a:gradFill rotWithShape="1">
              <a:gsLst>
                <a:gs pos="0">
                  <a:srgbClr val="00FFFF"/>
                </a:gs>
                <a:gs pos="50000">
                  <a:srgbClr val="00FFFF">
                    <a:gamma/>
                    <a:tint val="0"/>
                    <a:invGamma/>
                  </a:srgbClr>
                </a:gs>
                <a:gs pos="100000">
                  <a:srgbClr val="00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1615927" name="Group 55"/>
            <p:cNvGrpSpPr>
              <a:grpSpLocks/>
            </p:cNvGrpSpPr>
            <p:nvPr/>
          </p:nvGrpSpPr>
          <p:grpSpPr bwMode="auto">
            <a:xfrm>
              <a:off x="3923" y="2315"/>
              <a:ext cx="1124" cy="435"/>
              <a:chOff x="3923" y="2315"/>
              <a:chExt cx="1124" cy="435"/>
            </a:xfrm>
          </p:grpSpPr>
          <p:sp>
            <p:nvSpPr>
              <p:cNvPr id="1615928" name="Line 56"/>
              <p:cNvSpPr>
                <a:spLocks noChangeShapeType="1"/>
              </p:cNvSpPr>
              <p:nvPr/>
            </p:nvSpPr>
            <p:spPr bwMode="auto">
              <a:xfrm flipV="1">
                <a:off x="4087" y="2315"/>
                <a:ext cx="0" cy="4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29" name="Text Box 57"/>
              <p:cNvSpPr txBox="1">
                <a:spLocks noChangeArrowheads="1"/>
              </p:cNvSpPr>
              <p:nvPr/>
            </p:nvSpPr>
            <p:spPr bwMode="auto">
              <a:xfrm>
                <a:off x="3923" y="2383"/>
                <a:ext cx="112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近自由电子近似</a:t>
                </a:r>
              </a:p>
            </p:txBody>
          </p:sp>
        </p:grpSp>
      </p:grpSp>
      <p:grpSp>
        <p:nvGrpSpPr>
          <p:cNvPr id="1615930" name="Group 58"/>
          <p:cNvGrpSpPr>
            <a:grpSpLocks/>
          </p:cNvGrpSpPr>
          <p:nvPr/>
        </p:nvGrpSpPr>
        <p:grpSpPr bwMode="auto">
          <a:xfrm>
            <a:off x="4154488" y="2286000"/>
            <a:ext cx="1425575" cy="927100"/>
            <a:chOff x="2617" y="1440"/>
            <a:chExt cx="898" cy="584"/>
          </a:xfrm>
        </p:grpSpPr>
        <p:sp>
          <p:nvSpPr>
            <p:cNvPr id="1615931" name="Text Box 59"/>
            <p:cNvSpPr txBox="1">
              <a:spLocks noChangeArrowheads="1"/>
            </p:cNvSpPr>
            <p:nvPr/>
          </p:nvSpPr>
          <p:spPr bwMode="auto">
            <a:xfrm>
              <a:off x="2617" y="1440"/>
              <a:ext cx="898" cy="448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倒格空间</a:t>
              </a:r>
              <a:r>
                <a:rPr kumimoji="0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-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布里渊区   </a:t>
              </a:r>
            </a:p>
          </p:txBody>
        </p:sp>
        <p:sp>
          <p:nvSpPr>
            <p:cNvPr id="1615932" name="Line 60"/>
            <p:cNvSpPr>
              <a:spLocks noChangeShapeType="1"/>
            </p:cNvSpPr>
            <p:nvPr/>
          </p:nvSpPr>
          <p:spPr bwMode="auto">
            <a:xfrm flipV="1">
              <a:off x="2880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33" name="Text Box 61"/>
          <p:cNvSpPr txBox="1">
            <a:spLocks noChangeArrowheads="1"/>
          </p:cNvSpPr>
          <p:nvPr/>
        </p:nvSpPr>
        <p:spPr bwMode="auto">
          <a:xfrm>
            <a:off x="5435600" y="3249613"/>
            <a:ext cx="1473200" cy="43656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 能带理论 </a:t>
            </a:r>
          </a:p>
        </p:txBody>
      </p:sp>
      <p:grpSp>
        <p:nvGrpSpPr>
          <p:cNvPr id="1615934" name="Group 62"/>
          <p:cNvGrpSpPr>
            <a:grpSpLocks/>
          </p:cNvGrpSpPr>
          <p:nvPr/>
        </p:nvGrpSpPr>
        <p:grpSpPr bwMode="auto">
          <a:xfrm>
            <a:off x="5867400" y="188913"/>
            <a:ext cx="2511425" cy="3024187"/>
            <a:chOff x="3696" y="119"/>
            <a:chExt cx="1582" cy="1905"/>
          </a:xfrm>
        </p:grpSpPr>
        <p:grpSp>
          <p:nvGrpSpPr>
            <p:cNvPr id="1615935" name="Group 63"/>
            <p:cNvGrpSpPr>
              <a:grpSpLocks/>
            </p:cNvGrpSpPr>
            <p:nvPr/>
          </p:nvGrpSpPr>
          <p:grpSpPr bwMode="auto">
            <a:xfrm rot="5400000" flipV="1">
              <a:off x="3016" y="935"/>
              <a:ext cx="1452" cy="91"/>
              <a:chOff x="4032" y="436"/>
              <a:chExt cx="1452" cy="91"/>
            </a:xfrm>
          </p:grpSpPr>
          <p:sp>
            <p:nvSpPr>
              <p:cNvPr id="1615936" name="Line 64"/>
              <p:cNvSpPr>
                <a:spLocks noChangeShapeType="1"/>
              </p:cNvSpPr>
              <p:nvPr/>
            </p:nvSpPr>
            <p:spPr bwMode="auto">
              <a:xfrm flipV="1">
                <a:off x="4032" y="436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37" name="Line 65"/>
              <p:cNvSpPr>
                <a:spLocks noChangeShapeType="1"/>
              </p:cNvSpPr>
              <p:nvPr/>
            </p:nvSpPr>
            <p:spPr bwMode="auto">
              <a:xfrm>
                <a:off x="4032" y="436"/>
                <a:ext cx="14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38" name="Line 66"/>
              <p:cNvSpPr>
                <a:spLocks noChangeShapeType="1"/>
              </p:cNvSpPr>
              <p:nvPr/>
            </p:nvSpPr>
            <p:spPr bwMode="auto">
              <a:xfrm flipV="1">
                <a:off x="4803" y="436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1615939" name="Line 67"/>
              <p:cNvSpPr>
                <a:spLocks noChangeShapeType="1"/>
              </p:cNvSpPr>
              <p:nvPr/>
            </p:nvSpPr>
            <p:spPr bwMode="auto">
              <a:xfrm flipV="1">
                <a:off x="5484" y="436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</p:grpSp>
        <p:sp>
          <p:nvSpPr>
            <p:cNvPr id="1615940" name="Text Box 68"/>
            <p:cNvSpPr txBox="1">
              <a:spLocks noChangeArrowheads="1"/>
            </p:cNvSpPr>
            <p:nvPr/>
          </p:nvSpPr>
          <p:spPr bwMode="auto">
            <a:xfrm>
              <a:off x="3787" y="1570"/>
              <a:ext cx="69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电性质  </a:t>
              </a:r>
            </a:p>
          </p:txBody>
        </p:sp>
        <p:sp>
          <p:nvSpPr>
            <p:cNvPr id="1615941" name="Text Box 69"/>
            <p:cNvSpPr txBox="1">
              <a:spLocks noChangeArrowheads="1"/>
            </p:cNvSpPr>
            <p:nvPr/>
          </p:nvSpPr>
          <p:spPr bwMode="auto">
            <a:xfrm>
              <a:off x="3787" y="146"/>
              <a:ext cx="69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光性质  </a:t>
              </a:r>
            </a:p>
          </p:txBody>
        </p:sp>
        <p:sp>
          <p:nvSpPr>
            <p:cNvPr id="1615942" name="Text Box 70"/>
            <p:cNvSpPr txBox="1">
              <a:spLocks noChangeArrowheads="1"/>
            </p:cNvSpPr>
            <p:nvPr/>
          </p:nvSpPr>
          <p:spPr bwMode="auto">
            <a:xfrm>
              <a:off x="3787" y="917"/>
              <a:ext cx="649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磁性质 </a:t>
              </a:r>
            </a:p>
          </p:txBody>
        </p:sp>
        <p:sp>
          <p:nvSpPr>
            <p:cNvPr id="1615943" name="Text Box 71"/>
            <p:cNvSpPr txBox="1">
              <a:spLocks noChangeArrowheads="1"/>
            </p:cNvSpPr>
            <p:nvPr/>
          </p:nvSpPr>
          <p:spPr bwMode="auto">
            <a:xfrm>
              <a:off x="4642" y="1570"/>
              <a:ext cx="452" cy="237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导体 </a:t>
              </a:r>
            </a:p>
          </p:txBody>
        </p:sp>
        <p:sp>
          <p:nvSpPr>
            <p:cNvPr id="1615944" name="Text Box 72"/>
            <p:cNvSpPr txBox="1">
              <a:spLocks noChangeArrowheads="1"/>
            </p:cNvSpPr>
            <p:nvPr/>
          </p:nvSpPr>
          <p:spPr bwMode="auto">
            <a:xfrm>
              <a:off x="4642" y="1253"/>
              <a:ext cx="597" cy="237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半导体 </a:t>
              </a:r>
            </a:p>
          </p:txBody>
        </p:sp>
        <p:sp>
          <p:nvSpPr>
            <p:cNvPr id="1615945" name="Line 73"/>
            <p:cNvSpPr>
              <a:spLocks noChangeShapeType="1"/>
            </p:cNvSpPr>
            <p:nvPr/>
          </p:nvSpPr>
          <p:spPr bwMode="auto">
            <a:xfrm rot="-5400000">
              <a:off x="4582" y="1002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46" name="Line 74"/>
            <p:cNvSpPr>
              <a:spLocks noChangeShapeType="1"/>
            </p:cNvSpPr>
            <p:nvPr/>
          </p:nvSpPr>
          <p:spPr bwMode="auto">
            <a:xfrm rot="-5400000">
              <a:off x="4582" y="1364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47" name="Line 75"/>
            <p:cNvSpPr>
              <a:spLocks noChangeShapeType="1"/>
            </p:cNvSpPr>
            <p:nvPr/>
          </p:nvSpPr>
          <p:spPr bwMode="auto">
            <a:xfrm rot="-5400000">
              <a:off x="4240" y="1344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48" name="Line 76"/>
            <p:cNvSpPr>
              <a:spLocks noChangeShapeType="1"/>
            </p:cNvSpPr>
            <p:nvPr/>
          </p:nvSpPr>
          <p:spPr bwMode="auto">
            <a:xfrm rot="-5400000">
              <a:off x="4491" y="1229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49" name="Text Box 77"/>
            <p:cNvSpPr txBox="1">
              <a:spLocks noChangeArrowheads="1"/>
            </p:cNvSpPr>
            <p:nvPr/>
          </p:nvSpPr>
          <p:spPr bwMode="auto">
            <a:xfrm>
              <a:off x="4642" y="890"/>
              <a:ext cx="412" cy="237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超导</a:t>
              </a:r>
            </a:p>
          </p:txBody>
        </p:sp>
        <p:sp>
          <p:nvSpPr>
            <p:cNvPr id="1615950" name="Text Box 78"/>
            <p:cNvSpPr txBox="1">
              <a:spLocks noChangeArrowheads="1"/>
            </p:cNvSpPr>
            <p:nvPr/>
          </p:nvSpPr>
          <p:spPr bwMode="auto">
            <a:xfrm>
              <a:off x="4604" y="482"/>
              <a:ext cx="545" cy="218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电极化 </a:t>
              </a:r>
            </a:p>
          </p:txBody>
        </p:sp>
        <p:sp>
          <p:nvSpPr>
            <p:cNvPr id="1615951" name="Line 79"/>
            <p:cNvSpPr>
              <a:spLocks noChangeShapeType="1"/>
            </p:cNvSpPr>
            <p:nvPr/>
          </p:nvSpPr>
          <p:spPr bwMode="auto">
            <a:xfrm rot="-5400000">
              <a:off x="4581" y="1638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2" name="Line 80"/>
            <p:cNvSpPr>
              <a:spLocks noChangeShapeType="1"/>
            </p:cNvSpPr>
            <p:nvPr/>
          </p:nvSpPr>
          <p:spPr bwMode="auto">
            <a:xfrm rot="-5400000">
              <a:off x="4339" y="414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3" name="Text Box 81"/>
            <p:cNvSpPr txBox="1">
              <a:spLocks noChangeArrowheads="1"/>
            </p:cNvSpPr>
            <p:nvPr/>
          </p:nvSpPr>
          <p:spPr bwMode="auto">
            <a:xfrm>
              <a:off x="4604" y="119"/>
              <a:ext cx="674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受激辐射 </a:t>
              </a:r>
            </a:p>
          </p:txBody>
        </p:sp>
        <p:sp>
          <p:nvSpPr>
            <p:cNvPr id="1615954" name="Line 82"/>
            <p:cNvSpPr>
              <a:spLocks noChangeShapeType="1"/>
            </p:cNvSpPr>
            <p:nvPr/>
          </p:nvSpPr>
          <p:spPr bwMode="auto">
            <a:xfrm rot="-5400000">
              <a:off x="4286" y="1434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5" name="Line 83"/>
            <p:cNvSpPr>
              <a:spLocks noChangeShapeType="1"/>
            </p:cNvSpPr>
            <p:nvPr/>
          </p:nvSpPr>
          <p:spPr bwMode="auto">
            <a:xfrm rot="-5400000">
              <a:off x="4531" y="891"/>
              <a:ext cx="1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6" name="Line 84"/>
            <p:cNvSpPr>
              <a:spLocks noChangeShapeType="1"/>
            </p:cNvSpPr>
            <p:nvPr/>
          </p:nvSpPr>
          <p:spPr bwMode="auto">
            <a:xfrm rot="-5400000">
              <a:off x="4573" y="186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7" name="Line 85"/>
            <p:cNvSpPr>
              <a:spLocks noChangeShapeType="1"/>
            </p:cNvSpPr>
            <p:nvPr/>
          </p:nvSpPr>
          <p:spPr bwMode="auto">
            <a:xfrm rot="-5400000">
              <a:off x="4567" y="593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8" name="Line 86"/>
            <p:cNvSpPr>
              <a:spLocks noChangeShapeType="1"/>
            </p:cNvSpPr>
            <p:nvPr/>
          </p:nvSpPr>
          <p:spPr bwMode="auto">
            <a:xfrm rot="-5400000">
              <a:off x="4507" y="275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1615959" name="Line 87"/>
            <p:cNvSpPr>
              <a:spLocks noChangeShapeType="1"/>
            </p:cNvSpPr>
            <p:nvPr/>
          </p:nvSpPr>
          <p:spPr bwMode="auto">
            <a:xfrm flipV="1">
              <a:off x="3696" y="1661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晶格、布拉菲点阵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原胞、惯用晶胞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  <a:cs typeface="+mn-cs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无序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固体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非晶体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准晶体</a:t>
            </a:r>
          </a:p>
        </p:txBody>
      </p:sp>
      <p:sp>
        <p:nvSpPr>
          <p:cNvPr id="94" name="Text Box 90"/>
          <p:cNvSpPr txBox="1">
            <a:spLocks noChangeArrowheads="1"/>
          </p:cNvSpPr>
          <p:nvPr/>
        </p:nvSpPr>
        <p:spPr bwMode="auto">
          <a:xfrm>
            <a:off x="2798763" y="1581150"/>
            <a:ext cx="1944687" cy="498475"/>
          </a:xfrm>
          <a:prstGeom prst="rect">
            <a:avLst/>
          </a:prstGeom>
          <a:noFill/>
          <a:ln w="9525">
            <a:solidFill>
              <a:srgbClr val="66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晶格的振动 </a:t>
            </a:r>
          </a:p>
        </p:txBody>
      </p:sp>
      <p:sp>
        <p:nvSpPr>
          <p:cNvPr id="95" name="Line 91"/>
          <p:cNvSpPr>
            <a:spLocks noChangeShapeType="1"/>
          </p:cNvSpPr>
          <p:nvPr/>
        </p:nvSpPr>
        <p:spPr bwMode="auto">
          <a:xfrm flipV="1">
            <a:off x="3563938" y="2052638"/>
            <a:ext cx="0" cy="64770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pSp>
        <p:nvGrpSpPr>
          <p:cNvPr id="96" name="Group 92"/>
          <p:cNvGrpSpPr>
            <a:grpSpLocks/>
          </p:cNvGrpSpPr>
          <p:nvPr/>
        </p:nvGrpSpPr>
        <p:grpSpPr bwMode="auto">
          <a:xfrm>
            <a:off x="2411413" y="663575"/>
            <a:ext cx="1281112" cy="893763"/>
            <a:chOff x="1872" y="418"/>
            <a:chExt cx="807" cy="563"/>
          </a:xfrm>
        </p:grpSpPr>
        <p:sp>
          <p:nvSpPr>
            <p:cNvPr id="97" name="Text Box 93"/>
            <p:cNvSpPr txBox="1">
              <a:spLocks noChangeArrowheads="1"/>
            </p:cNvSpPr>
            <p:nvPr/>
          </p:nvSpPr>
          <p:spPr bwMode="auto">
            <a:xfrm>
              <a:off x="1872" y="418"/>
              <a:ext cx="807" cy="314"/>
            </a:xfrm>
            <a:prstGeom prst="rect">
              <a:avLst/>
            </a:prstGeom>
            <a:noFill/>
            <a:ln w="9525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rPr>
                <a:t>热特性 </a:t>
              </a:r>
            </a:p>
          </p:txBody>
        </p:sp>
        <p:sp>
          <p:nvSpPr>
            <p:cNvPr id="98" name="Line 94"/>
            <p:cNvSpPr>
              <a:spLocks noChangeShapeType="1"/>
            </p:cNvSpPr>
            <p:nvPr/>
          </p:nvSpPr>
          <p:spPr bwMode="auto">
            <a:xfrm flipV="1">
              <a:off x="2245" y="709"/>
              <a:ext cx="0" cy="27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grpSp>
        <p:nvGrpSpPr>
          <p:cNvPr id="99" name="Group 96"/>
          <p:cNvGrpSpPr>
            <a:grpSpLocks/>
          </p:cNvGrpSpPr>
          <p:nvPr/>
        </p:nvGrpSpPr>
        <p:grpSpPr bwMode="auto">
          <a:xfrm>
            <a:off x="3851274" y="836613"/>
            <a:ext cx="1873250" cy="720725"/>
            <a:chOff x="2426" y="527"/>
            <a:chExt cx="1180" cy="454"/>
          </a:xfrm>
        </p:grpSpPr>
        <p:sp>
          <p:nvSpPr>
            <p:cNvPr id="100" name="Text Box 97"/>
            <p:cNvSpPr txBox="1">
              <a:spLocks noChangeArrowheads="1"/>
            </p:cNvSpPr>
            <p:nvPr/>
          </p:nvSpPr>
          <p:spPr bwMode="auto">
            <a:xfrm>
              <a:off x="2426" y="527"/>
              <a:ext cx="1180" cy="291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声子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-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准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rPr>
                <a:t>粒子 </a:t>
              </a:r>
            </a:p>
          </p:txBody>
        </p:sp>
        <p:sp>
          <p:nvSpPr>
            <p:cNvPr id="101" name="Line 98"/>
            <p:cNvSpPr>
              <a:spLocks noChangeShapeType="1"/>
            </p:cNvSpPr>
            <p:nvPr/>
          </p:nvSpPr>
          <p:spPr bwMode="auto">
            <a:xfrm flipH="1" flipV="1">
              <a:off x="2608" y="799"/>
              <a:ext cx="0" cy="18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6704012" y="3052248"/>
            <a:ext cx="1112837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有效质量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7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92375"/>
            <a:ext cx="472440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03596" name="Group 12"/>
          <p:cNvGrpSpPr>
            <a:grpSpLocks/>
          </p:cNvGrpSpPr>
          <p:nvPr/>
        </p:nvGrpSpPr>
        <p:grpSpPr bwMode="auto">
          <a:xfrm>
            <a:off x="311150" y="2622550"/>
            <a:ext cx="3960813" cy="1670050"/>
            <a:chOff x="196" y="1652"/>
            <a:chExt cx="2495" cy="1052"/>
          </a:xfrm>
        </p:grpSpPr>
        <p:sp>
          <p:nvSpPr>
            <p:cNvPr id="36874" name="Text Box 8"/>
            <p:cNvSpPr txBox="1">
              <a:spLocks noChangeArrowheads="1"/>
            </p:cNvSpPr>
            <p:nvPr/>
          </p:nvSpPr>
          <p:spPr bwMode="auto">
            <a:xfrm>
              <a:off x="196" y="1652"/>
              <a:ext cx="2495" cy="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第</a:t>
              </a:r>
              <a:r>
                <a:rPr kumimoji="0" lang="en-US" altLang="zh-CN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个原子受左方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第</a:t>
              </a:r>
              <a:r>
                <a:rPr kumimoji="0" lang="en-US" altLang="zh-CN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en-US" altLang="zh-CN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-1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个原子的作用力为：</a:t>
              </a:r>
            </a:p>
          </p:txBody>
        </p:sp>
        <p:graphicFrame>
          <p:nvGraphicFramePr>
            <p:cNvPr id="36875" name="Object 13"/>
            <p:cNvGraphicFramePr>
              <a:graphicFrameLocks noChangeAspect="1"/>
            </p:cNvGraphicFramePr>
            <p:nvPr/>
          </p:nvGraphicFramePr>
          <p:xfrm>
            <a:off x="295" y="2312"/>
            <a:ext cx="2268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384" name="公式" r:id="rId4" imgW="1206500" imgH="228600" progId="Equation.3">
                    <p:embed/>
                  </p:oleObj>
                </mc:Choice>
                <mc:Fallback>
                  <p:oleObj name="公式" r:id="rId4" imgW="1206500" imgH="228600" progId="Equation.3">
                    <p:embed/>
                    <p:pic>
                      <p:nvPicPr>
                        <p:cNvPr id="3687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2312"/>
                          <a:ext cx="2268" cy="392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03597" name="Group 13"/>
          <p:cNvGrpSpPr>
            <a:grpSpLocks/>
          </p:cNvGrpSpPr>
          <p:nvPr/>
        </p:nvGrpSpPr>
        <p:grpSpPr bwMode="auto">
          <a:xfrm>
            <a:off x="395288" y="4437063"/>
            <a:ext cx="4040187" cy="1630362"/>
            <a:chOff x="249" y="2795"/>
            <a:chExt cx="2545" cy="1027"/>
          </a:xfrm>
        </p:grpSpPr>
        <p:sp>
          <p:nvSpPr>
            <p:cNvPr id="36872" name="Text Box 10"/>
            <p:cNvSpPr txBox="1">
              <a:spLocks noChangeArrowheads="1"/>
            </p:cNvSpPr>
            <p:nvPr/>
          </p:nvSpPr>
          <p:spPr bwMode="auto">
            <a:xfrm>
              <a:off x="249" y="2795"/>
              <a:ext cx="2545" cy="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第</a:t>
              </a:r>
              <a:r>
                <a:rPr kumimoji="0" lang="en-US" altLang="zh-CN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个原子受右方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第</a:t>
              </a:r>
              <a:r>
                <a:rPr kumimoji="0" lang="en-US" altLang="zh-CN" sz="26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en-US" altLang="zh-CN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+1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个原子的作用力为：</a:t>
              </a:r>
            </a:p>
          </p:txBody>
        </p:sp>
        <p:graphicFrame>
          <p:nvGraphicFramePr>
            <p:cNvPr id="36873" name="Object 15"/>
            <p:cNvGraphicFramePr>
              <a:graphicFrameLocks noChangeAspect="1"/>
            </p:cNvGraphicFramePr>
            <p:nvPr/>
          </p:nvGraphicFramePr>
          <p:xfrm>
            <a:off x="340" y="3430"/>
            <a:ext cx="1950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385" name="公式" r:id="rId6" imgW="1130300" imgH="228600" progId="Equation.3">
                    <p:embed/>
                  </p:oleObj>
                </mc:Choice>
                <mc:Fallback>
                  <p:oleObj name="公式" r:id="rId6" imgW="1130300" imgH="228600" progId="Equation.3">
                    <p:embed/>
                    <p:pic>
                      <p:nvPicPr>
                        <p:cNvPr id="36873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3430"/>
                          <a:ext cx="1950" cy="392"/>
                        </a:xfrm>
                        <a:prstGeom prst="rect">
                          <a:avLst/>
                        </a:prstGeom>
                        <a:solidFill>
                          <a:srgbClr val="FFFF66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869" name="Text Box 14"/>
          <p:cNvSpPr txBox="1">
            <a:spLocks noChangeArrowheads="1"/>
          </p:cNvSpPr>
          <p:nvPr/>
        </p:nvSpPr>
        <p:spPr bwMode="auto">
          <a:xfrm>
            <a:off x="169863" y="1355725"/>
            <a:ext cx="5122862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         相邻原子间的作用力为： </a:t>
            </a:r>
          </a:p>
        </p:txBody>
      </p:sp>
      <p:graphicFrame>
        <p:nvGraphicFramePr>
          <p:cNvPr id="36870" name="Object 15"/>
          <p:cNvGraphicFramePr>
            <a:graphicFrameLocks noChangeAspect="1"/>
          </p:cNvGraphicFramePr>
          <p:nvPr/>
        </p:nvGraphicFramePr>
        <p:xfrm>
          <a:off x="2411413" y="1700213"/>
          <a:ext cx="266541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86" name="公式" r:id="rId8" imgW="1040948" imgH="393529" progId="Equation.3">
                  <p:embed/>
                </p:oleObj>
              </mc:Choice>
              <mc:Fallback>
                <p:oleObj name="公式" r:id="rId8" imgW="1040948" imgH="393529" progId="Equation.3">
                  <p:embed/>
                  <p:pic>
                    <p:nvPicPr>
                      <p:cNvPr id="3687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700213"/>
                        <a:ext cx="266541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Rectangle 16"/>
          <p:cNvSpPr>
            <a:spLocks noChangeArrowheads="1"/>
          </p:cNvSpPr>
          <p:nvPr/>
        </p:nvSpPr>
        <p:spPr bwMode="auto">
          <a:xfrm>
            <a:off x="1403350" y="476250"/>
            <a:ext cx="756126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  一维原子链的振动</a:t>
            </a:r>
            <a:b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</a:b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  </a:t>
            </a:r>
            <a:r>
              <a:rPr kumimoji="0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——</a:t>
            </a: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一维简单晶格运动方程</a:t>
            </a:r>
            <a:r>
              <a:rPr kumimoji="1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204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9"/>
          <p:cNvSpPr txBox="1">
            <a:spLocks noChangeArrowheads="1"/>
          </p:cNvSpPr>
          <p:nvPr/>
        </p:nvSpPr>
        <p:spPr bwMode="auto">
          <a:xfrm>
            <a:off x="395288" y="1344613"/>
            <a:ext cx="5418137" cy="488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若原子的质量为</a:t>
            </a: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，则运动方程为：</a:t>
            </a:r>
          </a:p>
        </p:txBody>
      </p:sp>
      <p:graphicFrame>
        <p:nvGraphicFramePr>
          <p:cNvPr id="38915" name="Object 9"/>
          <p:cNvGraphicFramePr>
            <a:graphicFrameLocks noChangeAspect="1"/>
          </p:cNvGraphicFramePr>
          <p:nvPr/>
        </p:nvGraphicFramePr>
        <p:xfrm>
          <a:off x="2555875" y="1852613"/>
          <a:ext cx="44148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2" name="公式" r:id="rId3" imgW="1663700" imgH="228600" progId="Equation.3">
                  <p:embed/>
                </p:oleObj>
              </mc:Choice>
              <mc:Fallback>
                <p:oleObj name="公式" r:id="rId3" imgW="1663700" imgH="228600" progId="Equation.3">
                  <p:embed/>
                  <p:pic>
                    <p:nvPicPr>
                      <p:cNvPr id="3891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1852613"/>
                        <a:ext cx="4414838" cy="6064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FF"/>
                          </a:gs>
                          <a:gs pos="50000">
                            <a:srgbClr val="FFFCFF"/>
                          </a:gs>
                          <a:gs pos="100000">
                            <a:srgbClr val="FFCC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9979" name="Text Box 11"/>
          <p:cNvSpPr txBox="1">
            <a:spLocks noChangeArrowheads="1"/>
          </p:cNvSpPr>
          <p:nvPr/>
        </p:nvSpPr>
        <p:spPr bwMode="auto">
          <a:xfrm>
            <a:off x="827088" y="2781300"/>
            <a:ext cx="72739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对晶格中所有的原子都可以列出相似的方程</a:t>
            </a:r>
          </a:p>
        </p:txBody>
      </p:sp>
      <p:grpSp>
        <p:nvGrpSpPr>
          <p:cNvPr id="1619992" name="Group 24"/>
          <p:cNvGrpSpPr>
            <a:grpSpLocks/>
          </p:cNvGrpSpPr>
          <p:nvPr/>
        </p:nvGrpSpPr>
        <p:grpSpPr bwMode="auto">
          <a:xfrm>
            <a:off x="879475" y="4310063"/>
            <a:ext cx="6194425" cy="558800"/>
            <a:chOff x="554" y="2715"/>
            <a:chExt cx="3902" cy="352"/>
          </a:xfrm>
        </p:grpSpPr>
        <p:sp>
          <p:nvSpPr>
            <p:cNvPr id="38925" name="Text Box 15"/>
            <p:cNvSpPr txBox="1">
              <a:spLocks noChangeArrowheads="1"/>
            </p:cNvSpPr>
            <p:nvPr/>
          </p:nvSpPr>
          <p:spPr bwMode="auto">
            <a:xfrm>
              <a:off x="554" y="2732"/>
              <a:ext cx="53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式中</a:t>
              </a:r>
            </a:p>
          </p:txBody>
        </p:sp>
        <p:graphicFrame>
          <p:nvGraphicFramePr>
            <p:cNvPr id="38926" name="Object 16"/>
            <p:cNvGraphicFramePr>
              <a:graphicFrameLocks noChangeAspect="1"/>
            </p:cNvGraphicFramePr>
            <p:nvPr/>
          </p:nvGraphicFramePr>
          <p:xfrm>
            <a:off x="1111" y="2743"/>
            <a:ext cx="771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433" name="公式" r:id="rId5" imgW="545863" imgH="228501" progId="Equation.3">
                    <p:embed/>
                  </p:oleObj>
                </mc:Choice>
                <mc:Fallback>
                  <p:oleObj name="公式" r:id="rId5" imgW="545863" imgH="228501" progId="Equation.3">
                    <p:embed/>
                    <p:pic>
                      <p:nvPicPr>
                        <p:cNvPr id="38926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743"/>
                          <a:ext cx="771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7" name="Text Box 18"/>
            <p:cNvSpPr txBox="1">
              <a:spLocks noChangeArrowheads="1"/>
            </p:cNvSpPr>
            <p:nvPr/>
          </p:nvSpPr>
          <p:spPr bwMode="auto">
            <a:xfrm>
              <a:off x="2018" y="2715"/>
              <a:ext cx="2438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是第</a:t>
              </a:r>
              <a:r>
                <a:rPr kumimoji="0" lang="en-US" altLang="zh-CN" sz="2600" b="1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个原子的平衡位置  </a:t>
              </a:r>
            </a:p>
          </p:txBody>
        </p:sp>
      </p:grpSp>
      <p:grpSp>
        <p:nvGrpSpPr>
          <p:cNvPr id="1619991" name="Group 23"/>
          <p:cNvGrpSpPr>
            <a:grpSpLocks/>
          </p:cNvGrpSpPr>
          <p:nvPr/>
        </p:nvGrpSpPr>
        <p:grpSpPr bwMode="auto">
          <a:xfrm>
            <a:off x="865188" y="3459163"/>
            <a:ext cx="6408737" cy="690562"/>
            <a:chOff x="476" y="2179"/>
            <a:chExt cx="4037" cy="435"/>
          </a:xfrm>
        </p:grpSpPr>
        <p:graphicFrame>
          <p:nvGraphicFramePr>
            <p:cNvPr id="38921" name="Object 13"/>
            <p:cNvGraphicFramePr>
              <a:graphicFrameLocks noChangeAspect="1"/>
            </p:cNvGraphicFramePr>
            <p:nvPr/>
          </p:nvGraphicFramePr>
          <p:xfrm>
            <a:off x="2790" y="2179"/>
            <a:ext cx="1723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434" name="公式" r:id="rId7" imgW="939392" imgH="241195" progId="Equation.3">
                    <p:embed/>
                  </p:oleObj>
                </mc:Choice>
                <mc:Fallback>
                  <p:oleObj name="公式" r:id="rId7" imgW="939392" imgH="241195" progId="Equation.3">
                    <p:embed/>
                    <p:pic>
                      <p:nvPicPr>
                        <p:cNvPr id="3892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90" y="2179"/>
                          <a:ext cx="1723" cy="4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2" name="Text Box 22"/>
            <p:cNvSpPr txBox="1">
              <a:spLocks noChangeArrowheads="1"/>
            </p:cNvSpPr>
            <p:nvPr/>
          </p:nvSpPr>
          <p:spPr bwMode="auto">
            <a:xfrm>
              <a:off x="476" y="2251"/>
              <a:ext cx="2415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它的解是一个简谐振动：</a:t>
              </a:r>
            </a:p>
          </p:txBody>
        </p:sp>
      </p:grpSp>
      <p:sp>
        <p:nvSpPr>
          <p:cNvPr id="38920" name="Rectangle 29"/>
          <p:cNvSpPr>
            <a:spLocks noChangeArrowheads="1"/>
          </p:cNvSpPr>
          <p:nvPr/>
        </p:nvSpPr>
        <p:spPr bwMode="auto">
          <a:xfrm>
            <a:off x="1187450" y="333375"/>
            <a:ext cx="756126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  一维原子链的振动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—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格波</a:t>
            </a: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4427538" y="3357563"/>
            <a:ext cx="2881312" cy="792162"/>
          </a:xfrm>
          <a:prstGeom prst="rect">
            <a:avLst/>
          </a:prstGeom>
          <a:noFill/>
          <a:ln w="9525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471209" y="4868863"/>
            <a:ext cx="8280400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600" b="1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600" b="1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600" b="1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600" b="1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所有原子都以相同的频率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Symbol" panose="05050102010706020507" pitchFamily="18" charset="2"/>
                <a:ea typeface="宋体" panose="02010600030101010101" pitchFamily="2" charset="-122"/>
                <a:cs typeface="+mn-cs"/>
              </a:rPr>
              <a:t>w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和相同的振幅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振动，不同原子之间有相位差，相邻原子之间的相位差为</a:t>
            </a:r>
            <a:r>
              <a:rPr kumimoji="0" lang="en-US" altLang="zh-CN" sz="2600" b="1" i="1" u="none" strike="noStrike" kern="1200" cap="none" spc="0" normalizeH="0" baseline="0" noProof="0" dirty="0" err="1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aq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并且当原子间距为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Symbol" panose="05050102010706020507" pitchFamily="18" charset="2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的整数倍时，两原子的振动位移相同</a:t>
            </a:r>
          </a:p>
        </p:txBody>
      </p:sp>
    </p:spTree>
    <p:extLst>
      <p:ext uri="{BB962C8B-B14F-4D97-AF65-F5344CB8AC3E}">
        <p14:creationId xmlns:p14="http://schemas.microsoft.com/office/powerpoint/2010/main" val="215153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420938"/>
            <a:ext cx="4176713" cy="320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1484313"/>
            <a:ext cx="4560887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403350" y="657225"/>
            <a:ext cx="5264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习惯的原胞选取的方式</a:t>
            </a: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1619250" y="198913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面心立方</a:t>
            </a:r>
          </a:p>
        </p:txBody>
      </p:sp>
      <p:sp>
        <p:nvSpPr>
          <p:cNvPr id="65542" name="Text Box 6"/>
          <p:cNvSpPr txBox="1">
            <a:spLocks noChangeArrowheads="1"/>
          </p:cNvSpPr>
          <p:nvPr/>
        </p:nvSpPr>
        <p:spPr bwMode="auto">
          <a:xfrm>
            <a:off x="6227763" y="494188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体心立方</a:t>
            </a:r>
          </a:p>
        </p:txBody>
      </p:sp>
      <p:sp>
        <p:nvSpPr>
          <p:cNvPr id="65543" name="Text Box 7"/>
          <p:cNvSpPr txBox="1">
            <a:spLocks noChangeArrowheads="1"/>
          </p:cNvSpPr>
          <p:nvPr/>
        </p:nvSpPr>
        <p:spPr bwMode="auto">
          <a:xfrm>
            <a:off x="4771788" y="5340566"/>
            <a:ext cx="37914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原胞中只包含一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个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格点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95536" y="5805264"/>
            <a:ext cx="6316563" cy="830997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原胞体积的求法：可以用惯用晶胞的体积除以所含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格点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数（因为原胞只含一个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格点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45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 txBox="1">
            <a:spLocks noGrp="1"/>
          </p:cNvSpPr>
          <p:nvPr/>
        </p:nvSpPr>
        <p:spPr bwMode="auto">
          <a:xfrm>
            <a:off x="6534517" y="6132693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FA6612-63C7-4D14-AC68-85FB366F7E7F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49156" name="Object 6"/>
          <p:cNvGraphicFramePr>
            <a:graphicFrameLocks noChangeAspect="1"/>
          </p:cNvGraphicFramePr>
          <p:nvPr>
            <p:extLst/>
          </p:nvPr>
        </p:nvGraphicFramePr>
        <p:xfrm>
          <a:off x="1557770" y="1504157"/>
          <a:ext cx="295275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46" name="公式" r:id="rId4" imgW="1193800" imgH="469900" progId="Equation.3">
                  <p:embed/>
                </p:oleObj>
              </mc:Choice>
              <mc:Fallback>
                <p:oleObj name="公式" r:id="rId4" imgW="1193800" imgH="469900" progId="Equation.3">
                  <p:embed/>
                  <p:pic>
                    <p:nvPicPr>
                      <p:cNvPr id="4915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770" y="1504157"/>
                        <a:ext cx="2952750" cy="116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391" name="Text Box 7"/>
          <p:cNvSpPr txBox="1">
            <a:spLocks noChangeArrowheads="1"/>
          </p:cNvSpPr>
          <p:nvPr/>
        </p:nvSpPr>
        <p:spPr bwMode="auto">
          <a:xfrm>
            <a:off x="822508" y="2852936"/>
            <a:ext cx="78486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公式与原子号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无关，说明</a:t>
            </a:r>
            <a:r>
              <a:rPr kumimoji="0" lang="zh-CN" altLang="en-US" sz="26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t>格波解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适合所有原子的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运动方程</a:t>
            </a:r>
          </a:p>
        </p:txBody>
      </p:sp>
      <p:sp>
        <p:nvSpPr>
          <p:cNvPr id="49158" name="Oval 8"/>
          <p:cNvSpPr>
            <a:spLocks noChangeArrowheads="1"/>
          </p:cNvSpPr>
          <p:nvPr/>
        </p:nvSpPr>
        <p:spPr bwMode="auto">
          <a:xfrm>
            <a:off x="8820150" y="-27533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49159" name="Rectangle 2"/>
          <p:cNvSpPr>
            <a:spLocks noRot="1" noChangeArrowheads="1"/>
          </p:cNvSpPr>
          <p:nvPr/>
        </p:nvSpPr>
        <p:spPr bwMode="auto">
          <a:xfrm>
            <a:off x="1474217" y="43904"/>
            <a:ext cx="7634287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格波解中频率与波数的关系</a:t>
            </a:r>
            <a:b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</a:b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(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色散关系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)</a:t>
            </a:r>
          </a:p>
        </p:txBody>
      </p:sp>
      <p:sp>
        <p:nvSpPr>
          <p:cNvPr id="1614857" name="Text Box 9"/>
          <p:cNvSpPr txBox="1">
            <a:spLocks noChangeArrowheads="1"/>
          </p:cNvSpPr>
          <p:nvPr/>
        </p:nvSpPr>
        <p:spPr bwMode="auto">
          <a:xfrm>
            <a:off x="873125" y="3645024"/>
            <a:ext cx="7244291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格波解表明所有原子同时做频率为</a:t>
            </a:r>
            <a:r>
              <a:rPr kumimoji="0" lang="zh-CN" altLang="en-US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 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的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波动，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原子间有固定的相位差，相位差为</a:t>
            </a:r>
            <a:r>
              <a:rPr kumimoji="0" lang="en-US" altLang="zh-CN" sz="26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qa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4859" name="Text Box 11"/>
          <p:cNvSpPr txBox="1">
            <a:spLocks noChangeArrowheads="1"/>
          </p:cNvSpPr>
          <p:nvPr/>
        </p:nvSpPr>
        <p:spPr bwMode="auto">
          <a:xfrm>
            <a:off x="811041" y="5269349"/>
            <a:ext cx="6209232" cy="4924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色散关系具有反演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对称性和平移对称性：                          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63" name="Text Box 12"/>
          <p:cNvSpPr txBox="1">
            <a:spLocks noChangeArrowheads="1"/>
          </p:cNvSpPr>
          <p:nvPr/>
        </p:nvSpPr>
        <p:spPr bwMode="auto">
          <a:xfrm>
            <a:off x="4564569" y="2237035"/>
            <a:ext cx="48974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——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频率与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波矢之间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的关系式     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2254634" y="5855643"/>
          <a:ext cx="2137185" cy="509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47" name="Equation" r:id="rId6" imgW="736280" imgH="177723" progId="Equation.DSMT4">
                  <p:embed/>
                </p:oleObj>
              </mc:Choice>
              <mc:Fallback>
                <p:oleObj name="Equation" r:id="rId6" imgW="736280" imgH="177723" progId="Equation.DSMT4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634" y="5855643"/>
                        <a:ext cx="2137185" cy="50995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4428157" y="5740644"/>
          <a:ext cx="2334457" cy="801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48" name="Equation" r:id="rId8" imgW="952087" imgH="330057" progId="Equation.DSMT4">
                  <p:embed/>
                </p:oleObj>
              </mc:Choice>
              <mc:Fallback>
                <p:oleObj name="Equation" r:id="rId8" imgW="952087" imgH="330057" progId="Equation.DSMT4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8157" y="5740644"/>
                        <a:ext cx="2334457" cy="80149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827087" y="4575005"/>
            <a:ext cx="7182643" cy="833711"/>
            <a:chOff x="827087" y="4575005"/>
            <a:chExt cx="7182643" cy="833711"/>
          </a:xfrm>
        </p:grpSpPr>
        <p:sp>
          <p:nvSpPr>
            <p:cNvPr id="1614858" name="Rectangle 10"/>
            <p:cNvSpPr>
              <a:spLocks noChangeArrowheads="1"/>
            </p:cNvSpPr>
            <p:nvPr/>
          </p:nvSpPr>
          <p:spPr bwMode="auto">
            <a:xfrm>
              <a:off x="827087" y="4686548"/>
              <a:ext cx="7182643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根据色散关系，频率</a:t>
              </a:r>
              <a:r>
                <a:rPr kumimoji="0" lang="zh-CN" altLang="en-US" sz="26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 </a:t>
              </a:r>
              <a:r>
                <a:rPr kumimoji="0" lang="zh-CN" altLang="en-US" sz="2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  <a:sym typeface="Symbol" panose="05050102010706020507" pitchFamily="18" charset="2"/>
                </a:rPr>
                <a:t>不能大于</a:t>
              </a:r>
              <a:endParaRPr kumimoji="0" lang="en-US" altLang="zh-CN" sz="26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endParaRPr>
            </a:p>
          </p:txBody>
        </p:sp>
        <p:graphicFrame>
          <p:nvGraphicFramePr>
            <p:cNvPr id="14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5595385" y="4575005"/>
            <a:ext cx="714437" cy="8337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549" name="Equation" r:id="rId10" imgW="380880" imgH="444240" progId="Equation.DSMT4">
                    <p:embed/>
                  </p:oleObj>
                </mc:Choice>
                <mc:Fallback>
                  <p:oleObj name="Equation" r:id="rId10" imgW="380880" imgH="444240" progId="Equation.DSMT4">
                    <p:embed/>
                    <p:pic>
                      <p:nvPicPr>
                        <p:cNvPr id="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95385" y="4575005"/>
                          <a:ext cx="714437" cy="8337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6037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灯片编号占位符 7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A86C4F-FCA2-4129-B79A-530D798F8E6A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86019" name="Text Box 6"/>
          <p:cNvSpPr txBox="1">
            <a:spLocks noChangeArrowheads="1"/>
          </p:cNvSpPr>
          <p:nvPr/>
        </p:nvSpPr>
        <p:spPr bwMode="auto">
          <a:xfrm>
            <a:off x="2484438" y="6308725"/>
            <a:ext cx="4097337" cy="4889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与</a:t>
            </a: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不同时的色散关系</a:t>
            </a:r>
          </a:p>
        </p:txBody>
      </p:sp>
      <p:graphicFrame>
        <p:nvGraphicFramePr>
          <p:cNvPr id="86020" name="Object 10"/>
          <p:cNvGraphicFramePr>
            <a:graphicFrameLocks noChangeAspect="1"/>
          </p:cNvGraphicFramePr>
          <p:nvPr/>
        </p:nvGraphicFramePr>
        <p:xfrm>
          <a:off x="1187450" y="1943100"/>
          <a:ext cx="5905500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06" name="Graph" r:id="rId4" imgW="4174541" imgH="3239414" progId="Origin50.Graph">
                  <p:embed/>
                </p:oleObj>
              </mc:Choice>
              <mc:Fallback>
                <p:oleObj name="Graph" r:id="rId4" imgW="4174541" imgH="3239414" progId="Origin50.Graph">
                  <p:embed/>
                  <p:pic>
                    <p:nvPicPr>
                      <p:cNvPr id="8602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943100"/>
                        <a:ext cx="5905500" cy="458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1230" name="Object 14"/>
          <p:cNvGraphicFramePr>
            <a:graphicFrameLocks noChangeAspect="1"/>
          </p:cNvGraphicFramePr>
          <p:nvPr/>
        </p:nvGraphicFramePr>
        <p:xfrm>
          <a:off x="1619250" y="1128713"/>
          <a:ext cx="5761038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07" name="公式" r:id="rId6" imgW="3009900" imgH="558800" progId="Equation.3">
                  <p:embed/>
                </p:oleObj>
              </mc:Choice>
              <mc:Fallback>
                <p:oleObj name="公式" r:id="rId6" imgW="3009900" imgH="558800" progId="Equation.3">
                  <p:embed/>
                  <p:pic>
                    <p:nvPicPr>
                      <p:cNvPr id="52123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128713"/>
                        <a:ext cx="5761038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2" name="Rectangle 2"/>
          <p:cNvSpPr>
            <a:spLocks noRot="1" noChangeArrowheads="1"/>
          </p:cNvSpPr>
          <p:nvPr/>
        </p:nvSpPr>
        <p:spPr bwMode="auto">
          <a:xfrm>
            <a:off x="1476375" y="198438"/>
            <a:ext cx="60864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双原子链晶格的色散关系</a:t>
            </a:r>
          </a:p>
        </p:txBody>
      </p:sp>
      <p:sp>
        <p:nvSpPr>
          <p:cNvPr id="86023" name="Text Box 4"/>
          <p:cNvSpPr txBox="1">
            <a:spLocks noChangeArrowheads="1"/>
          </p:cNvSpPr>
          <p:nvPr/>
        </p:nvSpPr>
        <p:spPr bwMode="auto">
          <a:xfrm>
            <a:off x="4859338" y="2662238"/>
            <a:ext cx="18018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光学波</a:t>
            </a:r>
          </a:p>
        </p:txBody>
      </p:sp>
      <p:sp>
        <p:nvSpPr>
          <p:cNvPr id="86024" name="Text Box 4"/>
          <p:cNvSpPr txBox="1">
            <a:spLocks noChangeArrowheads="1"/>
          </p:cNvSpPr>
          <p:nvPr/>
        </p:nvSpPr>
        <p:spPr bwMode="auto">
          <a:xfrm>
            <a:off x="4500563" y="3862388"/>
            <a:ext cx="18018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声学波</a:t>
            </a:r>
          </a:p>
        </p:txBody>
      </p:sp>
      <p:sp>
        <p:nvSpPr>
          <p:cNvPr id="86025" name="Text Box 108"/>
          <p:cNvSpPr txBox="1">
            <a:spLocks noChangeArrowheads="1"/>
          </p:cNvSpPr>
          <p:nvPr/>
        </p:nvSpPr>
        <p:spPr bwMode="auto">
          <a:xfrm>
            <a:off x="2051050" y="5759450"/>
            <a:ext cx="737702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/2</a:t>
            </a:r>
            <a:r>
              <a:rPr kumimoji="0" lang="en-US" altLang="zh-CN" sz="20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</a:p>
        </p:txBody>
      </p:sp>
      <p:sp>
        <p:nvSpPr>
          <p:cNvPr id="86026" name="Text Box 109"/>
          <p:cNvSpPr txBox="1">
            <a:spLocks noChangeArrowheads="1"/>
          </p:cNvSpPr>
          <p:nvPr/>
        </p:nvSpPr>
        <p:spPr bwMode="auto">
          <a:xfrm>
            <a:off x="5647449" y="5759450"/>
            <a:ext cx="652743" cy="400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宋体" panose="02010600030101010101" pitchFamily="2" charset="-122"/>
                <a:cs typeface="+mn-cs"/>
              </a:rPr>
              <a:t>p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/2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1874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882775"/>
            <a:ext cx="6696075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5084763"/>
            <a:ext cx="7345362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10"/>
          <p:cNvSpPr>
            <a:spLocks noRot="1" noChangeArrowheads="1"/>
          </p:cNvSpPr>
          <p:nvPr/>
        </p:nvSpPr>
        <p:spPr bwMode="auto">
          <a:xfrm>
            <a:off x="71438" y="3502025"/>
            <a:ext cx="4787900" cy="10080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66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  q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接近布里渊区边界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(/</a:t>
            </a: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时，频率</a:t>
            </a:r>
            <a:r>
              <a:rPr kumimoji="0" lang="zh-CN" altLang="en-US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 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趋向于常数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66"/>
              </a:buClr>
              <a:buSzPct val="70000"/>
              <a:buFont typeface="Wingdings" panose="05000000000000000000" pitchFamily="2" charset="2"/>
              <a:buChar char="¢"/>
              <a:tabLst/>
              <a:defRPr/>
            </a:pP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CCCC"/>
              </a:buClr>
              <a:buSzPct val="75000"/>
              <a:buFont typeface="Wingdings" panose="05000000000000000000" pitchFamily="2" charset="2"/>
              <a:buChar char="l"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66"/>
              </a:buClr>
              <a:buSzPct val="70000"/>
              <a:buFont typeface="Wingdings" panose="05000000000000000000" pitchFamily="2" charset="2"/>
              <a:buChar char="¢"/>
              <a:tabLst/>
              <a:defRPr/>
            </a:pPr>
            <a:endParaRPr kumimoji="0" lang="en-US" altLang="zh-CN" sz="3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5541" name="Object 8"/>
          <p:cNvGraphicFramePr>
            <a:graphicFrameLocks noChangeAspect="1"/>
          </p:cNvGraphicFramePr>
          <p:nvPr/>
        </p:nvGraphicFramePr>
        <p:xfrm>
          <a:off x="4932363" y="3502025"/>
          <a:ext cx="1804987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0" name="公式" r:id="rId5" imgW="698197" imgH="444307" progId="Equation.3">
                  <p:embed/>
                </p:oleObj>
              </mc:Choice>
              <mc:Fallback>
                <p:oleObj name="公式" r:id="rId5" imgW="698197" imgH="444307" progId="Equation.3">
                  <p:embed/>
                  <p:pic>
                    <p:nvPicPr>
                      <p:cNvPr id="6554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502025"/>
                        <a:ext cx="1804987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2" name="Text Box 13"/>
          <p:cNvSpPr txBox="1">
            <a:spLocks noChangeArrowheads="1"/>
          </p:cNvSpPr>
          <p:nvPr/>
        </p:nvSpPr>
        <p:spPr bwMode="auto">
          <a:xfrm>
            <a:off x="2771775" y="4451350"/>
            <a:ext cx="6281738" cy="128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相邻原子相位相差</a:t>
            </a:r>
            <a:r>
              <a:rPr kumimoji="0" lang="zh-CN" altLang="en-US" sz="2600" b="1" i="1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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振动相反，类似于布拉格反射，成驻波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群速度等于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5543" name="Object 5"/>
          <p:cNvGraphicFramePr>
            <a:graphicFrameLocks noChangeAspect="1"/>
          </p:cNvGraphicFramePr>
          <p:nvPr/>
        </p:nvGraphicFramePr>
        <p:xfrm>
          <a:off x="5435600" y="220663"/>
          <a:ext cx="30448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1" name="公式" r:id="rId7" imgW="1524000" imgH="457200" progId="Equation.3">
                  <p:embed/>
                </p:oleObj>
              </mc:Choice>
              <mc:Fallback>
                <p:oleObj name="公式" r:id="rId7" imgW="1524000" imgH="457200" progId="Equation.3">
                  <p:embed/>
                  <p:pic>
                    <p:nvPicPr>
                      <p:cNvPr id="6554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20663"/>
                        <a:ext cx="30448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4" name="Text Box 16"/>
          <p:cNvSpPr txBox="1">
            <a:spLocks noChangeArrowheads="1"/>
          </p:cNvSpPr>
          <p:nvPr/>
        </p:nvSpPr>
        <p:spPr bwMode="auto">
          <a:xfrm>
            <a:off x="755650" y="419100"/>
            <a:ext cx="4578350" cy="488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&gt;&gt;</a:t>
            </a: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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时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(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长波极限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)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</a:t>
            </a: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q</a:t>
            </a:r>
            <a:r>
              <a:rPr kumimoji="0" lang="en-US" altLang="zh-CN" sz="26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 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0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，则</a:t>
            </a: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5545" name="Object 6"/>
          <p:cNvGraphicFramePr>
            <a:graphicFrameLocks noChangeAspect="1"/>
          </p:cNvGraphicFramePr>
          <p:nvPr/>
        </p:nvGraphicFramePr>
        <p:xfrm>
          <a:off x="5481638" y="1389063"/>
          <a:ext cx="20685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02" name="公式" r:id="rId9" imgW="990170" imgH="444307" progId="Equation.3">
                  <p:embed/>
                </p:oleObj>
              </mc:Choice>
              <mc:Fallback>
                <p:oleObj name="公式" r:id="rId9" imgW="990170" imgH="444307" progId="Equation.3">
                  <p:embed/>
                  <p:pic>
                    <p:nvPicPr>
                      <p:cNvPr id="6554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1389063"/>
                        <a:ext cx="2068512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6" name="Text Box 7"/>
          <p:cNvSpPr txBox="1">
            <a:spLocks noChangeArrowheads="1"/>
          </p:cNvSpPr>
          <p:nvPr/>
        </p:nvSpPr>
        <p:spPr bwMode="auto">
          <a:xfrm>
            <a:off x="179388" y="1198563"/>
            <a:ext cx="3959225" cy="885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类似于连续介质弹性波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Symbol" panose="05050102010706020507" pitchFamily="18" charset="2"/>
              </a:rPr>
              <a:t>相速度等于群速度 </a:t>
            </a: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47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2"/>
          <p:cNvSpPr txBox="1">
            <a:spLocks noChangeArrowheads="1"/>
          </p:cNvSpPr>
          <p:nvPr/>
        </p:nvSpPr>
        <p:spPr bwMode="auto">
          <a:xfrm>
            <a:off x="953742" y="1712865"/>
            <a:ext cx="770413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若晶体有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个原胞，每个原胞含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个原子，则格波</a:t>
            </a:r>
            <a:r>
              <a:rPr kumimoji="0" lang="zh-CN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波矢</a:t>
            </a:r>
            <a:r>
              <a:rPr kumimoji="0" lang="en-US" altLang="zh-CN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zh-CN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数目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等于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zh-CN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每个格波波矢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对应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个频率，再考虑三个偏振方向，总的格波数目等于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Nn</a:t>
            </a:r>
            <a:r>
              <a:rPr kumimoji="0" lang="zh-CN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Nn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个格波又可分为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支，每支含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个格波波矢，构成一条色散关系</a:t>
            </a:r>
            <a:r>
              <a:rPr kumimoji="0" lang="zh-CN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曲线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；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en-US" altLang="zh-CN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支中有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支是声学波，其余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3(</a:t>
            </a: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-1)</a:t>
            </a:r>
            <a:r>
              <a:rPr kumimoji="0" lang="zh-CN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支是光学波</a:t>
            </a:r>
            <a:r>
              <a:rPr kumimoji="0" lang="zh-CN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859" name="Rectangle 2"/>
          <p:cNvSpPr>
            <a:spLocks noRot="1" noChangeArrowheads="1"/>
          </p:cNvSpPr>
          <p:nvPr/>
        </p:nvSpPr>
        <p:spPr bwMode="auto">
          <a:xfrm>
            <a:off x="1547813" y="414338"/>
            <a:ext cx="46085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华文隶书" panose="02010800040101010101" pitchFamily="2" charset="-122"/>
                <a:cs typeface="+mn-cs"/>
              </a:rPr>
              <a:t>三维晶格的格波</a:t>
            </a:r>
          </a:p>
        </p:txBody>
      </p:sp>
    </p:spTree>
    <p:extLst>
      <p:ext uri="{BB962C8B-B14F-4D97-AF65-F5344CB8AC3E}">
        <p14:creationId xmlns:p14="http://schemas.microsoft.com/office/powerpoint/2010/main" val="20172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灯片编号占位符 6"/>
          <p:cNvSpPr txBox="1">
            <a:spLocks noGrp="1"/>
          </p:cNvSpPr>
          <p:nvPr/>
        </p:nvSpPr>
        <p:spPr bwMode="auto">
          <a:xfrm>
            <a:off x="6553200" y="6165304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63C489-9CBC-48DF-BFE1-1CD2BF4A3AB7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pSp>
        <p:nvGrpSpPr>
          <p:cNvPr id="134147" name="Group 3"/>
          <p:cNvGrpSpPr>
            <a:grpSpLocks/>
          </p:cNvGrpSpPr>
          <p:nvPr/>
        </p:nvGrpSpPr>
        <p:grpSpPr bwMode="auto">
          <a:xfrm>
            <a:off x="-193675" y="2132856"/>
            <a:ext cx="9577388" cy="1081089"/>
            <a:chOff x="-122" y="1161"/>
            <a:chExt cx="6033" cy="681"/>
          </a:xfrm>
        </p:grpSpPr>
        <p:sp>
          <p:nvSpPr>
            <p:cNvPr id="134162" name="Rectangle 4"/>
            <p:cNvSpPr>
              <a:spLocks noRot="1" noChangeArrowheads="1"/>
            </p:cNvSpPr>
            <p:nvPr/>
          </p:nvSpPr>
          <p:spPr bwMode="auto">
            <a:xfrm>
              <a:off x="-122" y="1161"/>
              <a:ext cx="6033" cy="6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742950" marR="0" lvl="1" indent="-28575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9CCCC"/>
                </a:buClr>
                <a:buSzPct val="75000"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一个格波对应一种声子</a:t>
              </a:r>
            </a:p>
            <a:p>
              <a:pPr marL="1143000" marR="0" lvl="2" indent="-22860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CCCC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格波处于</a:t>
              </a:r>
              <a:r>
                <a: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0" lang="en-US" altLang="zh-CN" sz="26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n</a:t>
              </a:r>
              <a:r>
                <a:rPr kumimoji="0" lang="en-US" altLang="zh-CN" sz="2600" b="0" i="1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</a:t>
              </a:r>
              <a:r>
                <a:rPr kumimoji="0" lang="en-US" altLang="zh-CN" sz="2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+1/2</a:t>
              </a:r>
              <a:r>
                <a: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 </a:t>
              </a:r>
              <a:r>
                <a:rPr kumimoji="0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</a:t>
              </a:r>
              <a:r>
                <a:rPr kumimoji="0" lang="zh-CN" altLang="en-US" sz="2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本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征态，则有</a:t>
              </a:r>
              <a:r>
                <a:rPr kumimoji="0" lang="en-US" altLang="zh-CN" sz="2600" b="0" i="1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kumimoji="0" lang="en-US" altLang="zh-CN" sz="2600" b="0" i="1" u="none" strike="noStrike" kern="1200" cap="none" spc="0" normalizeH="0" baseline="-2500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r>
                <a:rPr kumimoji="0" lang="zh-CN" altLang="en-US" sz="2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个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动量为</a:t>
              </a:r>
              <a:r>
                <a:rPr kumimoji="0" lang="en-US" altLang="zh-CN" sz="2600" b="1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hq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的</a:t>
              </a:r>
              <a:r>
                <a:rPr kumimoji="0" lang="zh-CN" altLang="en-US" sz="2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声</a:t>
              </a:r>
              <a:r>
                <a:rPr kumimoji="0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子</a:t>
              </a:r>
            </a:p>
            <a:p>
              <a:pPr marL="1143000" marR="0" lvl="2" indent="-22860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CCCC"/>
                </a:buClr>
                <a:buSzTx/>
                <a:buFontTx/>
                <a:buNone/>
                <a:tabLst/>
                <a:defRPr/>
              </a:pPr>
              <a:endPara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742950" marR="0" lvl="1" indent="-28575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99CCCC"/>
                </a:buClr>
                <a:buSzPct val="75000"/>
                <a:buFont typeface="Wingdings" panose="05000000000000000000" pitchFamily="2" charset="2"/>
                <a:buChar char="l"/>
                <a:tabLst/>
                <a:defRPr/>
              </a:pPr>
              <a:endPara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134163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2021" y="1511"/>
            <a:ext cx="405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26" name="Equation" r:id="rId4" imgW="279360" imgH="228600" progId="Equation.DSMT4">
                    <p:embed/>
                  </p:oleObj>
                </mc:Choice>
                <mc:Fallback>
                  <p:oleObj name="Equation" r:id="rId4" imgW="279360" imgH="228600" progId="Equation.DSMT4">
                    <p:embed/>
                    <p:pic>
                      <p:nvPicPr>
                        <p:cNvPr id="134163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1" y="1511"/>
                          <a:ext cx="405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4148" name="Text Box 6"/>
          <p:cNvSpPr txBox="1">
            <a:spLocks noChangeArrowheads="1"/>
          </p:cNvSpPr>
          <p:nvPr/>
        </p:nvSpPr>
        <p:spPr bwMode="auto">
          <a:xfrm>
            <a:off x="1430338" y="476250"/>
            <a:ext cx="6330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晶格振动的量子化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—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声子</a:t>
            </a:r>
          </a:p>
        </p:txBody>
      </p:sp>
      <p:grpSp>
        <p:nvGrpSpPr>
          <p:cNvPr id="134150" name="Group 8"/>
          <p:cNvGrpSpPr>
            <a:grpSpLocks/>
          </p:cNvGrpSpPr>
          <p:nvPr/>
        </p:nvGrpSpPr>
        <p:grpSpPr bwMode="auto">
          <a:xfrm>
            <a:off x="3648869" y="1286991"/>
            <a:ext cx="3671887" cy="919163"/>
            <a:chOff x="612" y="2348"/>
            <a:chExt cx="2313" cy="579"/>
          </a:xfrm>
          <a:noFill/>
        </p:grpSpPr>
        <p:graphicFrame>
          <p:nvGraphicFramePr>
            <p:cNvPr id="134160" name="Object 9"/>
            <p:cNvGraphicFramePr>
              <a:graphicFrameLocks noChangeAspect="1"/>
            </p:cNvGraphicFramePr>
            <p:nvPr/>
          </p:nvGraphicFramePr>
          <p:xfrm>
            <a:off x="612" y="2348"/>
            <a:ext cx="953" cy="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27" name="Equation" r:id="rId6" imgW="647419" imgH="393529" progId="Equation.DSMT4">
                    <p:embed/>
                  </p:oleObj>
                </mc:Choice>
                <mc:Fallback>
                  <p:oleObj name="Equation" r:id="rId6" imgW="647419" imgH="393529" progId="Equation.DSMT4">
                    <p:embed/>
                    <p:pic>
                      <p:nvPicPr>
                        <p:cNvPr id="13416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2348"/>
                          <a:ext cx="953" cy="5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161" name="Text Box 10"/>
            <p:cNvSpPr txBox="1">
              <a:spLocks noChangeArrowheads="1"/>
            </p:cNvSpPr>
            <p:nvPr/>
          </p:nvSpPr>
          <p:spPr bwMode="auto">
            <a:xfrm>
              <a:off x="1653" y="2432"/>
              <a:ext cx="1272" cy="3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(</a:t>
              </a:r>
              <a:r>
                <a:rPr kumimoji="1" lang="en-US" altLang="zh-CN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h 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=</a:t>
              </a:r>
              <a:r>
                <a:rPr kumimoji="1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整数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)</a:t>
              </a:r>
              <a:endParaRPr kumimoji="1" lang="en-US" altLang="zh-CN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4151" name="Text Box 11"/>
          <p:cNvSpPr txBox="1">
            <a:spLocks noChangeArrowheads="1"/>
          </p:cNvSpPr>
          <p:nvPr/>
        </p:nvSpPr>
        <p:spPr bwMode="auto">
          <a:xfrm>
            <a:off x="1859757" y="1482110"/>
            <a:ext cx="16700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600" b="1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的取值：</a:t>
            </a:r>
          </a:p>
        </p:txBody>
      </p:sp>
      <p:graphicFrame>
        <p:nvGraphicFramePr>
          <p:cNvPr id="1922063" name="Object 15"/>
          <p:cNvGraphicFramePr>
            <a:graphicFrameLocks noChangeAspect="1"/>
          </p:cNvGraphicFramePr>
          <p:nvPr>
            <p:extLst/>
          </p:nvPr>
        </p:nvGraphicFramePr>
        <p:xfrm>
          <a:off x="1450974" y="4588711"/>
          <a:ext cx="59086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28" name="Equation" r:id="rId8" imgW="2361960" imgH="228600" progId="Equation.DSMT4">
                  <p:embed/>
                </p:oleObj>
              </mc:Choice>
              <mc:Fallback>
                <p:oleObj name="Equation" r:id="rId8" imgW="2361960" imgH="228600" progId="Equation.DSMT4">
                  <p:embed/>
                  <p:pic>
                    <p:nvPicPr>
                      <p:cNvPr id="192206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974" y="4588711"/>
                        <a:ext cx="59086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6" name="Rectangle 16"/>
          <p:cNvSpPr>
            <a:spLocks noChangeArrowheads="1"/>
          </p:cNvSpPr>
          <p:nvPr/>
        </p:nvSpPr>
        <p:spPr bwMode="auto">
          <a:xfrm>
            <a:off x="0" y="400769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22067" name="Object 19"/>
          <p:cNvGraphicFramePr>
            <a:graphicFrameLocks noChangeAspect="1"/>
          </p:cNvGraphicFramePr>
          <p:nvPr>
            <p:extLst/>
          </p:nvPr>
        </p:nvGraphicFramePr>
        <p:xfrm>
          <a:off x="2627784" y="5244950"/>
          <a:ext cx="3087688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29" name="Equation" r:id="rId10" imgW="1193800" imgH="431800" progId="Equation.DSMT4">
                  <p:embed/>
                </p:oleObj>
              </mc:Choice>
              <mc:Fallback>
                <p:oleObj name="Equation" r:id="rId10" imgW="1193800" imgH="431800" progId="Equation.DSMT4">
                  <p:embed/>
                  <p:pic>
                    <p:nvPicPr>
                      <p:cNvPr id="192206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5244950"/>
                        <a:ext cx="3087688" cy="1106488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7"/>
          <p:cNvSpPr>
            <a:spLocks noChangeArrowheads="1"/>
          </p:cNvSpPr>
          <p:nvPr/>
        </p:nvSpPr>
        <p:spPr bwMode="auto">
          <a:xfrm>
            <a:off x="513085" y="3189661"/>
            <a:ext cx="8609186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这里声子数</a:t>
            </a:r>
            <a:r>
              <a:rPr kumimoji="0" lang="en-US" altLang="zh-CN" sz="26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600" b="1" i="1" u="none" strike="noStrike" kern="1200" cap="none" spc="0" normalizeH="0" baseline="-30000" noProof="0" dirty="0" err="1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对应着格波的振幅。晶格振动的总能量是所有格波能量之和。对于有</a:t>
            </a:r>
            <a:r>
              <a:rPr kumimoji="0" lang="en-US" altLang="zh-CN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个原子的系统，有</a:t>
            </a:r>
            <a:r>
              <a:rPr kumimoji="0" lang="en-US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个格波，每个格波又有不同的声子数</a:t>
            </a:r>
            <a:r>
              <a:rPr kumimoji="0" lang="en-US" altLang="zh-CN" sz="26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600" b="1" i="1" u="none" strike="noStrike" kern="1200" cap="none" spc="0" normalizeH="0" baseline="-30000" noProof="0" dirty="0" err="1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，所以，晶格振动的总能量为：</a:t>
            </a:r>
            <a:r>
              <a:rPr kumimoji="0" lang="zh-CN" alt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489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灯片编号占位符 6"/>
          <p:cNvSpPr txBox="1">
            <a:spLocks noGrp="1"/>
          </p:cNvSpPr>
          <p:nvPr/>
        </p:nvSpPr>
        <p:spPr bwMode="auto">
          <a:xfrm>
            <a:off x="8388424" y="5883275"/>
            <a:ext cx="453951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89F5E8-61A3-46F7-AE02-253405B2FCF6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1430338" y="538163"/>
            <a:ext cx="6330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晶格振动的量子化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—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  <a:t>声子</a:t>
            </a:r>
          </a:p>
        </p:txBody>
      </p:sp>
      <p:sp>
        <p:nvSpPr>
          <p:cNvPr id="136196" name="Text Box 4"/>
          <p:cNvSpPr txBox="1">
            <a:spLocks noChangeArrowheads="1"/>
          </p:cNvSpPr>
          <p:nvPr/>
        </p:nvSpPr>
        <p:spPr bwMode="auto">
          <a:xfrm>
            <a:off x="755650" y="1268413"/>
            <a:ext cx="7848600" cy="1282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声子具有粒子性，因而声子和物质相互作用过程中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服从能量和动量守恒定律，就像具有能量    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和动量       的粒子一样</a:t>
            </a:r>
          </a:p>
        </p:txBody>
      </p:sp>
      <p:sp>
        <p:nvSpPr>
          <p:cNvPr id="136206" name="Text Box 6"/>
          <p:cNvSpPr txBox="1">
            <a:spLocks noChangeArrowheads="1"/>
          </p:cNvSpPr>
          <p:nvPr/>
        </p:nvSpPr>
        <p:spPr bwMode="auto">
          <a:xfrm>
            <a:off x="4356100" y="2924175"/>
            <a:ext cx="4243469" cy="572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99CCCC"/>
              </a:buClr>
              <a:buSzPct val="75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准动量</a:t>
            </a:r>
            <a:r>
              <a:rPr kumimoji="0" lang="en-US" altLang="zh-CN" sz="2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ħq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非物理动量     </a:t>
            </a:r>
          </a:p>
        </p:txBody>
      </p:sp>
      <p:sp>
        <p:nvSpPr>
          <p:cNvPr id="136207" name="Text Box 7"/>
          <p:cNvSpPr txBox="1">
            <a:spLocks noChangeArrowheads="1"/>
          </p:cNvSpPr>
          <p:nvPr/>
        </p:nvSpPr>
        <p:spPr bwMode="auto">
          <a:xfrm>
            <a:off x="755576" y="2560637"/>
            <a:ext cx="789622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但声子不是普通意义下的真实粒子，而是“准粒子 ”。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反映了晶体集体运动状态。</a:t>
            </a:r>
          </a:p>
        </p:txBody>
      </p:sp>
      <p:sp>
        <p:nvSpPr>
          <p:cNvPr id="1924104" name="Text Box 8"/>
          <p:cNvSpPr txBox="1">
            <a:spLocks noChangeArrowheads="1"/>
          </p:cNvSpPr>
          <p:nvPr/>
        </p:nvSpPr>
        <p:spPr bwMode="auto">
          <a:xfrm>
            <a:off x="784307" y="3491711"/>
            <a:ext cx="7815262" cy="488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声子是准粒子的另一个表现是系统中声子数目不守恒</a:t>
            </a:r>
          </a:p>
        </p:txBody>
      </p:sp>
      <p:sp>
        <p:nvSpPr>
          <p:cNvPr id="1924105" name="Text Box 9"/>
          <p:cNvSpPr txBox="1">
            <a:spLocks noChangeArrowheads="1"/>
          </p:cNvSpPr>
          <p:nvPr/>
        </p:nvSpPr>
        <p:spPr bwMode="auto">
          <a:xfrm>
            <a:off x="858837" y="5132055"/>
            <a:ext cx="3095625" cy="895350"/>
          </a:xfrm>
          <a:prstGeom prst="rect">
            <a:avLst/>
          </a:prstGeom>
          <a:noFill/>
          <a:ln w="9525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即一个振动模式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平均的声子占据数 </a:t>
            </a:r>
          </a:p>
        </p:txBody>
      </p:sp>
      <p:graphicFrame>
        <p:nvGraphicFramePr>
          <p:cNvPr id="136200" name="Object 6"/>
          <p:cNvGraphicFramePr>
            <a:graphicFrameLocks noChangeAspect="1"/>
          </p:cNvGraphicFramePr>
          <p:nvPr>
            <p:extLst/>
          </p:nvPr>
        </p:nvGraphicFramePr>
        <p:xfrm>
          <a:off x="7023100" y="1685925"/>
          <a:ext cx="64293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0" name="Equation" r:id="rId4" imgW="279360" imgH="228600" progId="Equation.DSMT4">
                  <p:embed/>
                </p:oleObj>
              </mc:Choice>
              <mc:Fallback>
                <p:oleObj name="Equation" r:id="rId4" imgW="279360" imgH="228600" progId="Equation.DSMT4">
                  <p:embed/>
                  <p:pic>
                    <p:nvPicPr>
                      <p:cNvPr id="13620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3100" y="1685925"/>
                        <a:ext cx="642938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1" name="Object 6"/>
          <p:cNvGraphicFramePr>
            <a:graphicFrameLocks noChangeAspect="1"/>
          </p:cNvGraphicFramePr>
          <p:nvPr/>
        </p:nvGraphicFramePr>
        <p:xfrm>
          <a:off x="1938338" y="2076450"/>
          <a:ext cx="468312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51" name="Equation" r:id="rId6" imgW="203024" imgH="203024" progId="Equation.DSMT4">
                  <p:embed/>
                </p:oleObj>
              </mc:Choice>
              <mc:Fallback>
                <p:oleObj name="Equation" r:id="rId6" imgW="203024" imgH="203024" progId="Equation.DSMT4">
                  <p:embed/>
                  <p:pic>
                    <p:nvPicPr>
                      <p:cNvPr id="13620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338" y="2076450"/>
                        <a:ext cx="468312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84307" y="3992229"/>
            <a:ext cx="7267575" cy="2159002"/>
            <a:chOff x="827088" y="4149728"/>
            <a:chExt cx="7267575" cy="2159002"/>
          </a:xfrm>
        </p:grpSpPr>
        <p:grpSp>
          <p:nvGrpSpPr>
            <p:cNvPr id="1924108" name="Group 12"/>
            <p:cNvGrpSpPr>
              <a:grpSpLocks/>
            </p:cNvGrpSpPr>
            <p:nvPr/>
          </p:nvGrpSpPr>
          <p:grpSpPr bwMode="auto">
            <a:xfrm>
              <a:off x="827088" y="4149728"/>
              <a:ext cx="7267575" cy="2159002"/>
              <a:chOff x="521" y="2614"/>
              <a:chExt cx="4578" cy="1360"/>
            </a:xfrm>
          </p:grpSpPr>
          <p:graphicFrame>
            <p:nvGraphicFramePr>
              <p:cNvPr id="136203" name="Object 13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835" y="3254"/>
              <a:ext cx="2264" cy="7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952" name="Equation" r:id="rId8" imgW="1346200" imgH="431800" progId="Equation.DSMT4">
                      <p:embed/>
                    </p:oleObj>
                  </mc:Choice>
                  <mc:Fallback>
                    <p:oleObj name="Equation" r:id="rId8" imgW="1346200" imgH="431800" progId="Equation.DSMT4">
                      <p:embed/>
                      <p:pic>
                        <p:nvPicPr>
                          <p:cNvPr id="136203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5" y="3254"/>
                            <a:ext cx="2264" cy="720"/>
                          </a:xfrm>
                          <a:prstGeom prst="rect">
                            <a:avLst/>
                          </a:prstGeom>
                          <a:solidFill>
                            <a:srgbClr val="FFFF99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6204" name="Text Box 14"/>
              <p:cNvSpPr txBox="1">
                <a:spLocks noChangeArrowheads="1"/>
              </p:cNvSpPr>
              <p:nvPr/>
            </p:nvSpPr>
            <p:spPr bwMode="auto">
              <a:xfrm>
                <a:off x="521" y="2614"/>
                <a:ext cx="4549" cy="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6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6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6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6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6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="1">
                    <a:solidFill>
                      <a:schemeClr val="tx2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声子是一种波色子，服从波色</a:t>
                </a:r>
                <a:r>
                  <a:rPr kumimoji="0" lang="en-US" altLang="zh-CN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-</a:t>
                </a:r>
                <a:r>
                  <a:rPr kumimoji="0" lang="zh-CN" altLang="en-US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rPr>
                  <a:t>爱因斯坦统计，即具有能量为       的声子的平均数为：</a:t>
                </a:r>
              </a:p>
            </p:txBody>
          </p:sp>
        </p:grpSp>
        <p:graphicFrame>
          <p:nvGraphicFramePr>
            <p:cNvPr id="15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2888778" y="4577651"/>
            <a:ext cx="642938" cy="525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953" name="Equation" r:id="rId10" imgW="279360" imgH="228600" progId="Equation.DSMT4">
                    <p:embed/>
                  </p:oleObj>
                </mc:Choice>
                <mc:Fallback>
                  <p:oleObj name="Equation" r:id="rId10" imgW="279360" imgH="228600" progId="Equation.DSMT4">
                    <p:embed/>
                    <p:pic>
                      <p:nvPicPr>
                        <p:cNvPr id="1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8778" y="4577651"/>
                          <a:ext cx="642938" cy="525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844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B5377E-4C64-4D28-B6FE-6D03AB62B7A3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62819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1403350" y="414338"/>
            <a:ext cx="56165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zh-CN" altLang="en-US" sz="4000" smtClean="0">
                <a:solidFill>
                  <a:srgbClr val="000099"/>
                </a:solidFill>
                <a:ea typeface="华文隶书" panose="02010800040101010101" pitchFamily="2" charset="-122"/>
              </a:rPr>
              <a:t>晶格热容的经典模型</a:t>
            </a:r>
          </a:p>
        </p:txBody>
      </p:sp>
      <p:sp>
        <p:nvSpPr>
          <p:cNvPr id="162820" name="Rectangle 3"/>
          <p:cNvSpPr>
            <a:spLocks noGrp="1" noRot="1" noChangeArrowheads="1"/>
          </p:cNvSpPr>
          <p:nvPr>
            <p:ph type="body" idx="4294967295"/>
          </p:nvPr>
        </p:nvSpPr>
        <p:spPr bwMode="auto">
          <a:xfrm>
            <a:off x="457200" y="1412875"/>
            <a:ext cx="82296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2600" b="1" smtClean="0">
                <a:latin typeface="Times New Roman" panose="02020603050405020304" pitchFamily="18" charset="0"/>
              </a:rPr>
              <a:t>每一个简谐振动的平均能量为</a:t>
            </a:r>
            <a:r>
              <a:rPr lang="en-US" altLang="zh-CN" sz="2600" b="1" i="1" smtClean="0">
                <a:latin typeface="Times New Roman" panose="02020603050405020304" pitchFamily="18" charset="0"/>
              </a:rPr>
              <a:t>k</a:t>
            </a:r>
            <a:r>
              <a:rPr lang="en-US" altLang="zh-CN" sz="2600" b="1" i="1" baseline="-25000" smtClean="0">
                <a:latin typeface="Times New Roman" panose="02020603050405020304" pitchFamily="18" charset="0"/>
              </a:rPr>
              <a:t>B</a:t>
            </a:r>
            <a:r>
              <a:rPr lang="en-US" altLang="zh-CN" sz="2600" b="1" i="1" smtClean="0">
                <a:latin typeface="Times New Roman" panose="02020603050405020304" pitchFamily="18" charset="0"/>
              </a:rPr>
              <a:t>T</a:t>
            </a:r>
          </a:p>
          <a:p>
            <a:pPr eaLnBrk="1" hangingPunct="1"/>
            <a:r>
              <a:rPr lang="zh-CN" altLang="en-US" sz="2600" b="1" smtClean="0">
                <a:latin typeface="Times New Roman" panose="02020603050405020304" pitchFamily="18" charset="0"/>
              </a:rPr>
              <a:t>固体中含有</a:t>
            </a:r>
            <a:r>
              <a:rPr lang="en-US" altLang="zh-CN" sz="2600" b="1" i="1" smtClean="0">
                <a:latin typeface="Times New Roman" panose="02020603050405020304" pitchFamily="18" charset="0"/>
              </a:rPr>
              <a:t>N</a:t>
            </a:r>
            <a:r>
              <a:rPr lang="zh-CN" altLang="en-US" sz="2600" b="1" smtClean="0">
                <a:latin typeface="Times New Roman" panose="02020603050405020304" pitchFamily="18" charset="0"/>
              </a:rPr>
              <a:t>个原子，则有</a:t>
            </a:r>
            <a:r>
              <a:rPr lang="en-US" altLang="zh-CN" sz="2600" b="1" smtClean="0">
                <a:latin typeface="Times New Roman" panose="02020603050405020304" pitchFamily="18" charset="0"/>
              </a:rPr>
              <a:t>3</a:t>
            </a:r>
            <a:r>
              <a:rPr lang="en-US" altLang="zh-CN" sz="2600" b="1" i="1" smtClean="0">
                <a:latin typeface="Times New Roman" panose="02020603050405020304" pitchFamily="18" charset="0"/>
              </a:rPr>
              <a:t>N</a:t>
            </a:r>
            <a:r>
              <a:rPr lang="zh-CN" altLang="en-US" sz="2600" b="1" smtClean="0">
                <a:latin typeface="Times New Roman" panose="02020603050405020304" pitchFamily="18" charset="0"/>
              </a:rPr>
              <a:t>个简谐振动模 </a:t>
            </a:r>
          </a:p>
          <a:p>
            <a:pPr eaLnBrk="1" hangingPunct="1"/>
            <a:endParaRPr lang="zh-CN" altLang="en-US" sz="2600" b="1" smtClean="0">
              <a:latin typeface="Times New Roman" panose="02020603050405020304" pitchFamily="18" charset="0"/>
            </a:endParaRPr>
          </a:p>
          <a:p>
            <a:pPr eaLnBrk="1" hangingPunct="1"/>
            <a:endParaRPr lang="zh-CN" altLang="en-US" sz="2600" b="1" smtClean="0">
              <a:latin typeface="Times New Roman" panose="02020603050405020304" pitchFamily="18" charset="0"/>
            </a:endParaRPr>
          </a:p>
          <a:p>
            <a:pPr eaLnBrk="1" hangingPunct="1"/>
            <a:endParaRPr lang="zh-CN" altLang="en-US" sz="2600" b="1" smtClean="0">
              <a:latin typeface="Times New Roman" panose="02020603050405020304" pitchFamily="18" charset="0"/>
            </a:endParaRPr>
          </a:p>
        </p:txBody>
      </p:sp>
      <p:graphicFrame>
        <p:nvGraphicFramePr>
          <p:cNvPr id="162821" name="Object 4"/>
          <p:cNvGraphicFramePr>
            <a:graphicFrameLocks noChangeAspect="1"/>
          </p:cNvGraphicFramePr>
          <p:nvPr/>
        </p:nvGraphicFramePr>
        <p:xfrm>
          <a:off x="1835150" y="2447925"/>
          <a:ext cx="2160588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8" name="公式" r:id="rId3" imgW="736600" imgH="228600" progId="Equation.3">
                  <p:embed/>
                </p:oleObj>
              </mc:Choice>
              <mc:Fallback>
                <p:oleObj name="公式" r:id="rId3" imgW="736600" imgH="228600" progId="Equation.3">
                  <p:embed/>
                  <p:pic>
                    <p:nvPicPr>
                      <p:cNvPr id="16282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447925"/>
                        <a:ext cx="2160588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2" name="Object 6"/>
          <p:cNvGraphicFramePr>
            <a:graphicFrameLocks noChangeAspect="1"/>
          </p:cNvGraphicFramePr>
          <p:nvPr/>
        </p:nvGraphicFramePr>
        <p:xfrm>
          <a:off x="4427538" y="2519363"/>
          <a:ext cx="194468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9" name="公式" r:id="rId5" imgW="711200" imgH="228600" progId="Equation.3">
                  <p:embed/>
                </p:oleObj>
              </mc:Choice>
              <mc:Fallback>
                <p:oleObj name="公式" r:id="rId5" imgW="711200" imgH="228600" progId="Equation.3">
                  <p:embed/>
                  <p:pic>
                    <p:nvPicPr>
                      <p:cNvPr id="162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519363"/>
                        <a:ext cx="1944687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50727" name="Group 7"/>
          <p:cNvGrpSpPr>
            <a:grpSpLocks/>
          </p:cNvGrpSpPr>
          <p:nvPr/>
        </p:nvGrpSpPr>
        <p:grpSpPr bwMode="auto">
          <a:xfrm>
            <a:off x="250825" y="3227388"/>
            <a:ext cx="3563938" cy="1641475"/>
            <a:chOff x="158" y="1979"/>
            <a:chExt cx="2245" cy="1034"/>
          </a:xfrm>
        </p:grpSpPr>
        <p:sp>
          <p:nvSpPr>
            <p:cNvPr id="162828" name="Text Box 8"/>
            <p:cNvSpPr txBox="1">
              <a:spLocks noChangeArrowheads="1"/>
            </p:cNvSpPr>
            <p:nvPr/>
          </p:nvSpPr>
          <p:spPr bwMode="auto">
            <a:xfrm>
              <a:off x="158" y="2205"/>
              <a:ext cx="2245" cy="8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热容是一个跟温度和材料性质无关的常数，即杜隆</a:t>
              </a:r>
              <a:r>
                <a:rPr kumimoji="0" lang="en-US" altLang="zh-CN" sz="2600" b="1" i="0" u="none" strike="noStrike" kern="120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-</a:t>
              </a: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珀替定律</a:t>
              </a:r>
            </a:p>
          </p:txBody>
        </p:sp>
        <p:sp>
          <p:nvSpPr>
            <p:cNvPr id="162829" name="Text Box 9"/>
            <p:cNvSpPr txBox="1">
              <a:spLocks noChangeArrowheads="1"/>
            </p:cNvSpPr>
            <p:nvPr/>
          </p:nvSpPr>
          <p:spPr bwMode="auto">
            <a:xfrm>
              <a:off x="204" y="1979"/>
              <a:ext cx="1664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tx2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经典理论认为：</a:t>
              </a:r>
            </a:p>
          </p:txBody>
        </p:sp>
      </p:grpSp>
      <p:pic>
        <p:nvPicPr>
          <p:cNvPr id="195073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168650"/>
            <a:ext cx="5113338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5" name="Text Box 11"/>
          <p:cNvSpPr txBox="1">
            <a:spLocks noChangeArrowheads="1"/>
          </p:cNvSpPr>
          <p:nvPr/>
        </p:nvSpPr>
        <p:spPr bwMode="auto">
          <a:xfrm>
            <a:off x="303213" y="5489575"/>
            <a:ext cx="184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50732" name="Text Box 12"/>
          <p:cNvSpPr txBox="1">
            <a:spLocks noChangeArrowheads="1"/>
          </p:cNvSpPr>
          <p:nvPr/>
        </p:nvSpPr>
        <p:spPr bwMode="auto">
          <a:xfrm>
            <a:off x="5219700" y="1557338"/>
            <a:ext cx="3600450" cy="8858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高温时，经典理论热容与实验结果吻合得很好</a:t>
            </a:r>
          </a:p>
        </p:txBody>
      </p:sp>
      <p:sp>
        <p:nvSpPr>
          <p:cNvPr id="1950733" name="Text Box 13"/>
          <p:cNvSpPr txBox="1">
            <a:spLocks noChangeArrowheads="1"/>
          </p:cNvSpPr>
          <p:nvPr/>
        </p:nvSpPr>
        <p:spPr bwMode="auto">
          <a:xfrm>
            <a:off x="323850" y="5084763"/>
            <a:ext cx="3743325" cy="12827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低温时，测得热容不再保持常数，而随温度下降，最后趋近于零</a:t>
            </a:r>
          </a:p>
        </p:txBody>
      </p:sp>
    </p:spTree>
    <p:extLst>
      <p:ext uri="{BB962C8B-B14F-4D97-AF65-F5344CB8AC3E}">
        <p14:creationId xmlns:p14="http://schemas.microsoft.com/office/powerpoint/2010/main" val="26618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灯片编号占位符 5"/>
          <p:cNvSpPr txBox="1">
            <a:spLocks noGrp="1"/>
          </p:cNvSpPr>
          <p:nvPr/>
        </p:nvSpPr>
        <p:spPr bwMode="auto">
          <a:xfrm>
            <a:off x="6553200" y="617220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2960523-CEAD-4C5A-86EF-7F31516E8FE5}" type="slidenum"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Arial" panose="020B0604020202020204" pitchFamily="34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sp>
        <p:nvSpPr>
          <p:cNvPr id="183299" name="Rectangle 2"/>
          <p:cNvSpPr>
            <a:spLocks noGrp="1" noRot="1" noChangeArrowheads="1"/>
          </p:cNvSpPr>
          <p:nvPr>
            <p:ph type="title" idx="4294967295"/>
          </p:nvPr>
        </p:nvSpPr>
        <p:spPr bwMode="auto">
          <a:xfrm>
            <a:off x="1465263" y="341313"/>
            <a:ext cx="5986462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zh-CN" altLang="en-US" sz="4000" smtClean="0">
                <a:solidFill>
                  <a:srgbClr val="000099"/>
                </a:solidFill>
                <a:ea typeface="华文隶书" panose="02010800040101010101" pitchFamily="2" charset="-122"/>
              </a:rPr>
              <a:t>德拜理论的高、低温极限</a:t>
            </a:r>
          </a:p>
        </p:txBody>
      </p:sp>
      <p:sp>
        <p:nvSpPr>
          <p:cNvPr id="183300" name="Rectangle 3"/>
          <p:cNvSpPr>
            <a:spLocks noGrp="1" noRot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A50021"/>
                </a:solidFill>
              </a:rPr>
              <a:t>高温条件下</a:t>
            </a:r>
          </a:p>
          <a:p>
            <a:pPr eaLnBrk="1" hangingPunct="1"/>
            <a:endParaRPr lang="zh-CN" altLang="en-US" b="1" smtClean="0">
              <a:solidFill>
                <a:srgbClr val="A50021"/>
              </a:solidFill>
            </a:endParaRPr>
          </a:p>
          <a:p>
            <a:pPr eaLnBrk="1" hangingPunct="1"/>
            <a:endParaRPr lang="zh-CN" altLang="en-US" smtClean="0"/>
          </a:p>
          <a:p>
            <a:pPr eaLnBrk="1" hangingPunct="1"/>
            <a:endParaRPr lang="zh-CN" altLang="en-US" smtClean="0"/>
          </a:p>
          <a:p>
            <a:pPr eaLnBrk="1" hangingPunct="1"/>
            <a:r>
              <a:rPr lang="zh-CN" altLang="en-US" b="1" smtClean="0">
                <a:solidFill>
                  <a:srgbClr val="0000FF"/>
                </a:solidFill>
              </a:rPr>
              <a:t>低温条件下</a:t>
            </a:r>
          </a:p>
        </p:txBody>
      </p:sp>
      <p:sp>
        <p:nvSpPr>
          <p:cNvPr id="183301" name="Rectangle 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Arial" panose="020B0604020202020204" pitchFamily="34" charset="0"/>
              <a:ea typeface="楷体_GB2312" pitchFamily="49" charset="-122"/>
              <a:cs typeface="+mn-cs"/>
            </a:endParaRPr>
          </a:p>
        </p:txBody>
      </p:sp>
      <p:graphicFrame>
        <p:nvGraphicFramePr>
          <p:cNvPr id="183302" name="Object 4"/>
          <p:cNvGraphicFramePr>
            <a:graphicFrameLocks noChangeAspect="1"/>
          </p:cNvGraphicFramePr>
          <p:nvPr/>
        </p:nvGraphicFramePr>
        <p:xfrm>
          <a:off x="2195513" y="4508500"/>
          <a:ext cx="5761037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22" name="公式" r:id="rId3" imgW="3086100" imgH="939800" progId="Equation.3">
                  <p:embed/>
                </p:oleObj>
              </mc:Choice>
              <mc:Fallback>
                <p:oleObj name="公式" r:id="rId3" imgW="3086100" imgH="939800" progId="Equation.3">
                  <p:embed/>
                  <p:pic>
                    <p:nvPicPr>
                      <p:cNvPr id="18330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508500"/>
                        <a:ext cx="5761037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3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420938" y="2049463"/>
          <a:ext cx="624522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23" name="Equation" r:id="rId5" imgW="3568700" imgH="1092200" progId="Equation.DSMT4">
                  <p:embed/>
                </p:oleObj>
              </mc:Choice>
              <mc:Fallback>
                <p:oleObj name="Equation" r:id="rId5" imgW="3568700" imgH="1092200" progId="Equation.DSMT4">
                  <p:embed/>
                  <p:pic>
                    <p:nvPicPr>
                      <p:cNvPr id="18330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938" y="2049463"/>
                        <a:ext cx="6245225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4572000" y="5373688"/>
            <a:ext cx="2160588" cy="935037"/>
          </a:xfrm>
          <a:prstGeom prst="rect">
            <a:avLst/>
          </a:prstGeom>
          <a:noFill/>
          <a:ln w="57150">
            <a:solidFill>
              <a:srgbClr val="A5002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5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163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5875" name="Group 3"/>
          <p:cNvGrpSpPr>
            <a:grpSpLocks/>
          </p:cNvGrpSpPr>
          <p:nvPr/>
        </p:nvGrpSpPr>
        <p:grpSpPr bwMode="auto">
          <a:xfrm>
            <a:off x="1979613" y="2565400"/>
            <a:ext cx="1998662" cy="549275"/>
            <a:chOff x="1247" y="1616"/>
            <a:chExt cx="1259" cy="346"/>
          </a:xfrm>
        </p:grpSpPr>
        <p:sp>
          <p:nvSpPr>
            <p:cNvPr id="1615876" name="Text Box 4"/>
            <p:cNvSpPr txBox="1">
              <a:spLocks noChangeArrowheads="1"/>
            </p:cNvSpPr>
            <p:nvPr/>
          </p:nvSpPr>
          <p:spPr bwMode="auto">
            <a:xfrm>
              <a:off x="2018" y="1706"/>
              <a:ext cx="488" cy="256"/>
            </a:xfrm>
            <a:prstGeom prst="rect">
              <a:avLst/>
            </a:prstGeom>
            <a:noFill/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>
                  <a:solidFill>
                    <a:srgbClr val="003300"/>
                  </a:solidFill>
                </a:rPr>
                <a:t>晶格</a:t>
              </a:r>
              <a:r>
                <a:rPr lang="en-US" altLang="zh-CN" sz="2000" b="1">
                  <a:solidFill>
                    <a:srgbClr val="003300"/>
                  </a:solidFill>
                </a:rPr>
                <a:t> </a:t>
              </a:r>
            </a:p>
          </p:txBody>
        </p:sp>
        <p:grpSp>
          <p:nvGrpSpPr>
            <p:cNvPr id="1615877" name="Group 5"/>
            <p:cNvGrpSpPr>
              <a:grpSpLocks/>
            </p:cNvGrpSpPr>
            <p:nvPr/>
          </p:nvGrpSpPr>
          <p:grpSpPr bwMode="auto">
            <a:xfrm>
              <a:off x="1247" y="1616"/>
              <a:ext cx="771" cy="318"/>
              <a:chOff x="1394" y="1752"/>
              <a:chExt cx="771" cy="318"/>
            </a:xfrm>
          </p:grpSpPr>
          <p:sp>
            <p:nvSpPr>
              <p:cNvPr id="1615878" name="Line 6"/>
              <p:cNvSpPr>
                <a:spLocks noChangeShapeType="1"/>
              </p:cNvSpPr>
              <p:nvPr/>
            </p:nvSpPr>
            <p:spPr bwMode="auto">
              <a:xfrm flipV="1">
                <a:off x="1712" y="1979"/>
                <a:ext cx="453" cy="91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615879" name="Line 7"/>
              <p:cNvSpPr>
                <a:spLocks noChangeShapeType="1"/>
              </p:cNvSpPr>
              <p:nvPr/>
            </p:nvSpPr>
            <p:spPr bwMode="auto">
              <a:xfrm flipH="1" flipV="1">
                <a:off x="1712" y="1752"/>
                <a:ext cx="453" cy="18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615880" name="Line 8"/>
              <p:cNvSpPr>
                <a:spLocks noChangeShapeType="1"/>
              </p:cNvSpPr>
              <p:nvPr/>
            </p:nvSpPr>
            <p:spPr bwMode="auto">
              <a:xfrm flipH="1">
                <a:off x="1394" y="1934"/>
                <a:ext cx="771" cy="45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</p:grpSp>
      <p:sp>
        <p:nvSpPr>
          <p:cNvPr id="1615881" name="Text Box 9"/>
          <p:cNvSpPr txBox="1">
            <a:spLocks noChangeArrowheads="1"/>
          </p:cNvSpPr>
          <p:nvPr/>
        </p:nvSpPr>
        <p:spPr bwMode="auto">
          <a:xfrm>
            <a:off x="8604250" y="3602038"/>
            <a:ext cx="468313" cy="1295400"/>
          </a:xfrm>
          <a:prstGeom prst="rect">
            <a:avLst/>
          </a:prstGeom>
          <a:solidFill>
            <a:srgbClr val="FFFF66"/>
          </a:solidFill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36666"/>
                </a:solidFill>
              </a:rPr>
              <a:t>   </a:t>
            </a:r>
            <a:r>
              <a:rPr lang="zh-CN" altLang="en-US" b="1">
                <a:solidFill>
                  <a:srgbClr val="FF3300"/>
                </a:solidFill>
              </a:rPr>
              <a:t>能态密度</a:t>
            </a:r>
          </a:p>
        </p:txBody>
      </p:sp>
      <p:grpSp>
        <p:nvGrpSpPr>
          <p:cNvPr id="1615882" name="Group 10"/>
          <p:cNvGrpSpPr>
            <a:grpSpLocks/>
          </p:cNvGrpSpPr>
          <p:nvPr/>
        </p:nvGrpSpPr>
        <p:grpSpPr bwMode="auto">
          <a:xfrm>
            <a:off x="152400" y="3357563"/>
            <a:ext cx="1809750" cy="2389187"/>
            <a:chOff x="96" y="2115"/>
            <a:chExt cx="1140" cy="1505"/>
          </a:xfrm>
        </p:grpSpPr>
        <p:grpSp>
          <p:nvGrpSpPr>
            <p:cNvPr id="1615883" name="Group 11"/>
            <p:cNvGrpSpPr>
              <a:grpSpLocks/>
            </p:cNvGrpSpPr>
            <p:nvPr/>
          </p:nvGrpSpPr>
          <p:grpSpPr bwMode="auto">
            <a:xfrm>
              <a:off x="96" y="2115"/>
              <a:ext cx="1140" cy="1055"/>
              <a:chOff x="158" y="2569"/>
              <a:chExt cx="1140" cy="1055"/>
            </a:xfrm>
          </p:grpSpPr>
          <p:sp>
            <p:nvSpPr>
              <p:cNvPr id="1615884" name="Line 12"/>
              <p:cNvSpPr>
                <a:spLocks noChangeShapeType="1"/>
              </p:cNvSpPr>
              <p:nvPr/>
            </p:nvSpPr>
            <p:spPr bwMode="auto">
              <a:xfrm flipH="1">
                <a:off x="703" y="2569"/>
                <a:ext cx="181" cy="725"/>
              </a:xfrm>
              <a:prstGeom prst="line">
                <a:avLst/>
              </a:prstGeom>
              <a:noFill/>
              <a:ln w="38100">
                <a:solidFill>
                  <a:srgbClr val="996633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615885" name="Text Box 13"/>
              <p:cNvSpPr txBox="1">
                <a:spLocks noChangeArrowheads="1"/>
              </p:cNvSpPr>
              <p:nvPr/>
            </p:nvSpPr>
            <p:spPr bwMode="auto">
              <a:xfrm>
                <a:off x="158" y="3330"/>
                <a:ext cx="1140" cy="294"/>
              </a:xfrm>
              <a:prstGeom prst="rect">
                <a:avLst/>
              </a:prstGeom>
              <a:noFill/>
              <a:ln w="9525">
                <a:solidFill>
                  <a:srgbClr val="99663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>
                    <a:solidFill>
                      <a:srgbClr val="663300"/>
                    </a:solidFill>
                  </a:rPr>
                  <a:t>固体的结合 </a:t>
                </a:r>
              </a:p>
            </p:txBody>
          </p:sp>
        </p:grpSp>
        <p:sp>
          <p:nvSpPr>
            <p:cNvPr id="1615886" name="AutoShape 14"/>
            <p:cNvSpPr>
              <a:spLocks noChangeArrowheads="1"/>
            </p:cNvSpPr>
            <p:nvPr/>
          </p:nvSpPr>
          <p:spPr bwMode="auto">
            <a:xfrm>
              <a:off x="521" y="3212"/>
              <a:ext cx="227" cy="408"/>
            </a:xfrm>
            <a:prstGeom prst="upArrow">
              <a:avLst>
                <a:gd name="adj1" fmla="val 49454"/>
                <a:gd name="adj2" fmla="val 878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615887" name="Group 15"/>
          <p:cNvGrpSpPr>
            <a:grpSpLocks/>
          </p:cNvGrpSpPr>
          <p:nvPr/>
        </p:nvGrpSpPr>
        <p:grpSpPr bwMode="auto">
          <a:xfrm>
            <a:off x="3059113" y="5661025"/>
            <a:ext cx="6084887" cy="1049338"/>
            <a:chOff x="1927" y="3566"/>
            <a:chExt cx="3833" cy="661"/>
          </a:xfrm>
        </p:grpSpPr>
        <p:grpSp>
          <p:nvGrpSpPr>
            <p:cNvPr id="1615888" name="Group 16"/>
            <p:cNvGrpSpPr>
              <a:grpSpLocks/>
            </p:cNvGrpSpPr>
            <p:nvPr/>
          </p:nvGrpSpPr>
          <p:grpSpPr bwMode="auto">
            <a:xfrm>
              <a:off x="1927" y="3566"/>
              <a:ext cx="3085" cy="661"/>
              <a:chOff x="3923" y="3745"/>
              <a:chExt cx="3085" cy="661"/>
            </a:xfrm>
          </p:grpSpPr>
          <p:sp>
            <p:nvSpPr>
              <p:cNvPr id="1615889" name="Text Box 17"/>
              <p:cNvSpPr txBox="1">
                <a:spLocks noChangeArrowheads="1"/>
              </p:cNvSpPr>
              <p:nvPr/>
            </p:nvSpPr>
            <p:spPr bwMode="auto">
              <a:xfrm>
                <a:off x="3923" y="3748"/>
                <a:ext cx="3085" cy="658"/>
              </a:xfrm>
              <a:prstGeom prst="rect">
                <a:avLst/>
              </a:prstGeom>
              <a:solidFill>
                <a:srgbClr val="FFFF00"/>
              </a:solidFill>
              <a:ln w="38100">
                <a:solidFill>
                  <a:srgbClr val="CC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薛定谔方程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graphicFrame>
            <p:nvGraphicFramePr>
              <p:cNvPr id="1615890" name="Object 10"/>
              <p:cNvGraphicFramePr>
                <a:graphicFrameLocks noChangeAspect="1"/>
              </p:cNvGraphicFramePr>
              <p:nvPr/>
            </p:nvGraphicFramePr>
            <p:xfrm>
              <a:off x="4831" y="3745"/>
              <a:ext cx="1859" cy="5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50" name="公式" r:id="rId4" imgW="1523880" imgH="482400" progId="Equation.3">
                      <p:embed/>
                    </p:oleObj>
                  </mc:Choice>
                  <mc:Fallback>
                    <p:oleObj name="公式" r:id="rId4" imgW="1523880" imgH="482400" progId="Equation.3">
                      <p:embed/>
                      <p:pic>
                        <p:nvPicPr>
                          <p:cNvPr id="161589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1" y="3745"/>
                            <a:ext cx="1859" cy="5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1" name="Oval 19"/>
            <p:cNvSpPr>
              <a:spLocks noChangeArrowheads="1"/>
            </p:cNvSpPr>
            <p:nvPr/>
          </p:nvSpPr>
          <p:spPr bwMode="auto">
            <a:xfrm>
              <a:off x="4241" y="3929"/>
              <a:ext cx="1519" cy="272"/>
            </a:xfrm>
            <a:prstGeom prst="ellipse">
              <a:avLst/>
            </a:prstGeom>
            <a:gradFill rotWithShape="1">
              <a:gsLst>
                <a:gs pos="0">
                  <a:srgbClr val="FF99FF"/>
                </a:gs>
                <a:gs pos="50000">
                  <a:srgbClr val="FF99FF">
                    <a:gamma/>
                    <a:tint val="0"/>
                    <a:invGamma/>
                  </a:srgbClr>
                </a:gs>
                <a:gs pos="100000">
                  <a:srgbClr val="FF99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892" name="Text Box 20"/>
            <p:cNvSpPr txBox="1">
              <a:spLocks noChangeArrowheads="1"/>
            </p:cNvSpPr>
            <p:nvPr/>
          </p:nvSpPr>
          <p:spPr bwMode="auto">
            <a:xfrm>
              <a:off x="4377" y="3927"/>
              <a:ext cx="12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>
                  <a:solidFill>
                    <a:srgbClr val="000000"/>
                  </a:solidFill>
                </a:rPr>
                <a:t>电子的波函数</a:t>
              </a:r>
              <a:r>
                <a:rPr lang="en-US" altLang="zh-CN" sz="2000" b="1" i="1">
                  <a:solidFill>
                    <a:srgbClr val="000000"/>
                  </a:solidFill>
                  <a:latin typeface="Symbol" pitchFamily="18" charset="2"/>
                </a:rPr>
                <a:t>y</a:t>
              </a:r>
              <a:r>
                <a:rPr lang="en-US" altLang="zh-CN" sz="2000" b="1">
                  <a:solidFill>
                    <a:srgbClr val="000000"/>
                  </a:solidFill>
                </a:rPr>
                <a:t> </a:t>
              </a:r>
            </a:p>
          </p:txBody>
        </p:sp>
      </p:grpSp>
      <p:grpSp>
        <p:nvGrpSpPr>
          <p:cNvPr id="1615893" name="Group 21"/>
          <p:cNvGrpSpPr>
            <a:grpSpLocks/>
          </p:cNvGrpSpPr>
          <p:nvPr/>
        </p:nvGrpSpPr>
        <p:grpSpPr bwMode="auto">
          <a:xfrm>
            <a:off x="6097588" y="4365625"/>
            <a:ext cx="2362200" cy="1296988"/>
            <a:chOff x="3841" y="2750"/>
            <a:chExt cx="1488" cy="817"/>
          </a:xfrm>
        </p:grpSpPr>
        <p:grpSp>
          <p:nvGrpSpPr>
            <p:cNvPr id="1615894" name="Group 22"/>
            <p:cNvGrpSpPr>
              <a:grpSpLocks/>
            </p:cNvGrpSpPr>
            <p:nvPr/>
          </p:nvGrpSpPr>
          <p:grpSpPr bwMode="auto">
            <a:xfrm>
              <a:off x="3841" y="2750"/>
              <a:ext cx="1488" cy="640"/>
              <a:chOff x="3841" y="2840"/>
              <a:chExt cx="1579" cy="640"/>
            </a:xfrm>
          </p:grpSpPr>
          <p:sp>
            <p:nvSpPr>
              <p:cNvPr id="1615895" name="Text Box 23"/>
              <p:cNvSpPr txBox="1">
                <a:spLocks noChangeArrowheads="1"/>
              </p:cNvSpPr>
              <p:nvPr/>
            </p:nvSpPr>
            <p:spPr bwMode="auto">
              <a:xfrm>
                <a:off x="3841" y="2840"/>
                <a:ext cx="1579" cy="640"/>
              </a:xfrm>
              <a:prstGeom prst="rect">
                <a:avLst/>
              </a:prstGeom>
              <a:noFill/>
              <a:ln w="9525">
                <a:solidFill>
                  <a:srgbClr val="660066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自由电子</a:t>
                </a:r>
                <a:r>
                  <a:rPr lang="zh-CN" altLang="en-US" sz="2000" b="1" i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 </a:t>
                </a:r>
                <a:r>
                  <a:rPr lang="en-US" altLang="zh-CN" sz="2000" i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V</a:t>
                </a:r>
                <a:r>
                  <a:rPr lang="en-US" altLang="zh-CN" sz="2000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=0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20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graphicFrame>
            <p:nvGraphicFramePr>
              <p:cNvPr id="1615896" name="Object 24"/>
              <p:cNvGraphicFramePr>
                <a:graphicFrameLocks noChangeAspect="1"/>
              </p:cNvGraphicFramePr>
              <p:nvPr/>
            </p:nvGraphicFramePr>
            <p:xfrm>
              <a:off x="4050" y="2977"/>
              <a:ext cx="1214" cy="4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51" name="公式" r:id="rId6" imgW="1028520" imgH="419040" progId="Equation.3">
                      <p:embed/>
                    </p:oleObj>
                  </mc:Choice>
                  <mc:Fallback>
                    <p:oleObj name="公式" r:id="rId6" imgW="1028520" imgH="419040" progId="Equation.3">
                      <p:embed/>
                      <p:pic>
                        <p:nvPicPr>
                          <p:cNvPr id="161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0" y="2977"/>
                            <a:ext cx="1214" cy="49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15897" name="Line 25"/>
            <p:cNvSpPr>
              <a:spLocks noChangeShapeType="1"/>
            </p:cNvSpPr>
            <p:nvPr/>
          </p:nvSpPr>
          <p:spPr bwMode="auto">
            <a:xfrm flipV="1">
              <a:off x="4513" y="3385"/>
              <a:ext cx="0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615898" name="Group 26"/>
          <p:cNvGrpSpPr>
            <a:grpSpLocks/>
          </p:cNvGrpSpPr>
          <p:nvPr/>
        </p:nvGrpSpPr>
        <p:grpSpPr bwMode="auto">
          <a:xfrm>
            <a:off x="2268538" y="4437063"/>
            <a:ext cx="1871662" cy="1223962"/>
            <a:chOff x="1429" y="2795"/>
            <a:chExt cx="1179" cy="771"/>
          </a:xfrm>
        </p:grpSpPr>
        <p:grpSp>
          <p:nvGrpSpPr>
            <p:cNvPr id="1615899" name="Group 27"/>
            <p:cNvGrpSpPr>
              <a:grpSpLocks/>
            </p:cNvGrpSpPr>
            <p:nvPr/>
          </p:nvGrpSpPr>
          <p:grpSpPr bwMode="auto">
            <a:xfrm>
              <a:off x="1429" y="2795"/>
              <a:ext cx="771" cy="680"/>
              <a:chOff x="1383" y="3294"/>
              <a:chExt cx="771" cy="680"/>
            </a:xfrm>
          </p:grpSpPr>
          <p:sp>
            <p:nvSpPr>
              <p:cNvPr id="1615900" name="Text Box 28"/>
              <p:cNvSpPr txBox="1">
                <a:spLocks noChangeArrowheads="1"/>
              </p:cNvSpPr>
              <p:nvPr/>
            </p:nvSpPr>
            <p:spPr bwMode="auto">
              <a:xfrm>
                <a:off x="1417" y="3332"/>
                <a:ext cx="69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孤立原子</a:t>
                </a:r>
              </a:p>
            </p:txBody>
          </p:sp>
          <p:graphicFrame>
            <p:nvGraphicFramePr>
              <p:cNvPr id="1615901" name="Object 29"/>
              <p:cNvGraphicFramePr>
                <a:graphicFrameLocks noChangeAspect="1"/>
              </p:cNvGraphicFramePr>
              <p:nvPr/>
            </p:nvGraphicFramePr>
            <p:xfrm>
              <a:off x="1383" y="3555"/>
              <a:ext cx="726" cy="4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352" name="公式" r:id="rId8" imgW="812520" imgH="469800" progId="Equation.3">
                      <p:embed/>
                    </p:oleObj>
                  </mc:Choice>
                  <mc:Fallback>
                    <p:oleObj name="公式" r:id="rId8" imgW="812520" imgH="469800" progId="Equation.3">
                      <p:embed/>
                      <p:pic>
                        <p:nvPicPr>
                          <p:cNvPr id="1615901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3555"/>
                            <a:ext cx="726" cy="4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FF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615902" name="Rectangle 30"/>
              <p:cNvSpPr>
                <a:spLocks noChangeArrowheads="1"/>
              </p:cNvSpPr>
              <p:nvPr/>
            </p:nvSpPr>
            <p:spPr bwMode="auto">
              <a:xfrm>
                <a:off x="1383" y="3294"/>
                <a:ext cx="771" cy="68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1615903" name="Freeform 31"/>
            <p:cNvSpPr>
              <a:spLocks/>
            </p:cNvSpPr>
            <p:nvPr/>
          </p:nvSpPr>
          <p:spPr bwMode="auto">
            <a:xfrm>
              <a:off x="2200" y="3294"/>
              <a:ext cx="408" cy="272"/>
            </a:xfrm>
            <a:custGeom>
              <a:avLst/>
              <a:gdLst>
                <a:gd name="T0" fmla="*/ 408 w 408"/>
                <a:gd name="T1" fmla="*/ 272 h 272"/>
                <a:gd name="T2" fmla="*/ 408 w 408"/>
                <a:gd name="T3" fmla="*/ 0 h 272"/>
                <a:gd name="T4" fmla="*/ 0 w 408"/>
                <a:gd name="T5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8" h="272">
                  <a:moveTo>
                    <a:pt x="408" y="272"/>
                  </a:moveTo>
                  <a:lnTo>
                    <a:pt x="408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615904" name="Group 32"/>
          <p:cNvGrpSpPr>
            <a:grpSpLocks/>
          </p:cNvGrpSpPr>
          <p:nvPr/>
        </p:nvGrpSpPr>
        <p:grpSpPr bwMode="auto">
          <a:xfrm>
            <a:off x="684213" y="5516563"/>
            <a:ext cx="2374900" cy="1089025"/>
            <a:chOff x="431" y="3475"/>
            <a:chExt cx="1496" cy="686"/>
          </a:xfrm>
        </p:grpSpPr>
        <p:sp>
          <p:nvSpPr>
            <p:cNvPr id="1615905" name="Text Box 33"/>
            <p:cNvSpPr txBox="1">
              <a:spLocks noChangeArrowheads="1"/>
            </p:cNvSpPr>
            <p:nvPr/>
          </p:nvSpPr>
          <p:spPr bwMode="auto">
            <a:xfrm>
              <a:off x="431" y="3751"/>
              <a:ext cx="1274" cy="410"/>
            </a:xfrm>
            <a:prstGeom prst="rect">
              <a:avLst/>
            </a:prstGeom>
            <a:noFill/>
            <a:ln w="9525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两个原子形成分子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  成键态</a:t>
              </a:r>
              <a:r>
                <a:rPr lang="en-US" altLang="zh-CN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-</a:t>
              </a:r>
              <a:r>
                <a:rPr lang="zh-CN" altLang="en-US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反键态</a:t>
              </a:r>
            </a:p>
          </p:txBody>
        </p:sp>
        <p:sp>
          <p:nvSpPr>
            <p:cNvPr id="1615906" name="Line 34"/>
            <p:cNvSpPr>
              <a:spLocks noChangeShapeType="1"/>
            </p:cNvSpPr>
            <p:nvPr/>
          </p:nvSpPr>
          <p:spPr bwMode="auto">
            <a:xfrm>
              <a:off x="1565" y="3475"/>
              <a:ext cx="0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07" name="Line 35"/>
            <p:cNvSpPr>
              <a:spLocks noChangeShapeType="1"/>
            </p:cNvSpPr>
            <p:nvPr/>
          </p:nvSpPr>
          <p:spPr bwMode="auto">
            <a:xfrm flipH="1">
              <a:off x="1701" y="3974"/>
              <a:ext cx="2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615908" name="Group 36"/>
          <p:cNvGrpSpPr>
            <a:grpSpLocks/>
          </p:cNvGrpSpPr>
          <p:nvPr/>
        </p:nvGrpSpPr>
        <p:grpSpPr bwMode="auto">
          <a:xfrm>
            <a:off x="3203575" y="2997200"/>
            <a:ext cx="1866900" cy="622300"/>
            <a:chOff x="2018" y="1888"/>
            <a:chExt cx="1176" cy="392"/>
          </a:xfrm>
        </p:grpSpPr>
        <p:sp>
          <p:nvSpPr>
            <p:cNvPr id="1615909" name="Text Box 37"/>
            <p:cNvSpPr txBox="1">
              <a:spLocks noChangeArrowheads="1"/>
            </p:cNvSpPr>
            <p:nvPr/>
          </p:nvSpPr>
          <p:spPr bwMode="auto">
            <a:xfrm>
              <a:off x="2018" y="2024"/>
              <a:ext cx="1176" cy="256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>
                  <a:solidFill>
                    <a:srgbClr val="0000FF"/>
                  </a:solidFill>
                </a:rPr>
                <a:t>晶格的周期性</a:t>
              </a:r>
              <a:r>
                <a:rPr lang="zh-CN" altLang="en-US" sz="2000" b="1">
                  <a:solidFill>
                    <a:srgbClr val="336666"/>
                  </a:solidFill>
                </a:rPr>
                <a:t>  </a:t>
              </a:r>
            </a:p>
          </p:txBody>
        </p:sp>
        <p:sp>
          <p:nvSpPr>
            <p:cNvPr id="1615910" name="Line 38"/>
            <p:cNvSpPr>
              <a:spLocks noChangeShapeType="1"/>
            </p:cNvSpPr>
            <p:nvPr/>
          </p:nvSpPr>
          <p:spPr bwMode="auto">
            <a:xfrm>
              <a:off x="2245" y="1888"/>
              <a:ext cx="0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615911" name="Group 39"/>
          <p:cNvGrpSpPr>
            <a:grpSpLocks/>
          </p:cNvGrpSpPr>
          <p:nvPr/>
        </p:nvGrpSpPr>
        <p:grpSpPr bwMode="auto">
          <a:xfrm>
            <a:off x="2201863" y="3429000"/>
            <a:ext cx="1217612" cy="863600"/>
            <a:chOff x="1387" y="2160"/>
            <a:chExt cx="767" cy="544"/>
          </a:xfrm>
        </p:grpSpPr>
        <p:sp>
          <p:nvSpPr>
            <p:cNvPr id="1615912" name="Text Box 40"/>
            <p:cNvSpPr txBox="1">
              <a:spLocks noChangeArrowheads="1"/>
            </p:cNvSpPr>
            <p:nvPr/>
          </p:nvSpPr>
          <p:spPr bwMode="auto">
            <a:xfrm>
              <a:off x="1387" y="2332"/>
              <a:ext cx="767" cy="372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rgbClr val="006600"/>
                  </a:solidFill>
                </a:rPr>
                <a:t>布拉格定律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rgbClr val="006600"/>
                  </a:solidFill>
                </a:rPr>
                <a:t>  </a:t>
              </a:r>
              <a:r>
                <a:rPr lang="en-US" altLang="zh-CN" sz="1600" b="1">
                  <a:solidFill>
                    <a:srgbClr val="006600"/>
                  </a:solidFill>
                </a:rPr>
                <a:t>X</a:t>
              </a:r>
              <a:r>
                <a:rPr lang="zh-CN" altLang="en-US" sz="1600" b="1">
                  <a:solidFill>
                    <a:srgbClr val="006600"/>
                  </a:solidFill>
                </a:rPr>
                <a:t>线衍射</a:t>
              </a:r>
            </a:p>
          </p:txBody>
        </p:sp>
        <p:sp>
          <p:nvSpPr>
            <p:cNvPr id="1615913" name="Line 41"/>
            <p:cNvSpPr>
              <a:spLocks noChangeShapeType="1"/>
            </p:cNvSpPr>
            <p:nvPr/>
          </p:nvSpPr>
          <p:spPr bwMode="auto">
            <a:xfrm flipV="1">
              <a:off x="1791" y="2160"/>
              <a:ext cx="27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sp>
        <p:nvSpPr>
          <p:cNvPr id="1615914" name="Line 42"/>
          <p:cNvSpPr>
            <a:spLocks noChangeShapeType="1"/>
          </p:cNvSpPr>
          <p:nvPr/>
        </p:nvSpPr>
        <p:spPr bwMode="auto">
          <a:xfrm>
            <a:off x="5549900" y="4221163"/>
            <a:ext cx="935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Times New Roman" pitchFamily="18" charset="0"/>
              <a:ea typeface="楷体_GB2312" pitchFamily="49" charset="-122"/>
            </a:endParaRPr>
          </a:p>
        </p:txBody>
      </p:sp>
      <p:grpSp>
        <p:nvGrpSpPr>
          <p:cNvPr id="1615915" name="Group 43"/>
          <p:cNvGrpSpPr>
            <a:grpSpLocks/>
          </p:cNvGrpSpPr>
          <p:nvPr/>
        </p:nvGrpSpPr>
        <p:grpSpPr bwMode="auto">
          <a:xfrm>
            <a:off x="3492500" y="3716338"/>
            <a:ext cx="2303463" cy="1508125"/>
            <a:chOff x="2200" y="2341"/>
            <a:chExt cx="1451" cy="950"/>
          </a:xfrm>
        </p:grpSpPr>
        <p:sp>
          <p:nvSpPr>
            <p:cNvPr id="1615916" name="Freeform 44"/>
            <p:cNvSpPr>
              <a:spLocks/>
            </p:cNvSpPr>
            <p:nvPr/>
          </p:nvSpPr>
          <p:spPr bwMode="auto">
            <a:xfrm>
              <a:off x="2200" y="2341"/>
              <a:ext cx="1451" cy="817"/>
            </a:xfrm>
            <a:custGeom>
              <a:avLst/>
              <a:gdLst>
                <a:gd name="T0" fmla="*/ 0 w 1451"/>
                <a:gd name="T1" fmla="*/ 817 h 817"/>
                <a:gd name="T2" fmla="*/ 1451 w 1451"/>
                <a:gd name="T3" fmla="*/ 817 h 817"/>
                <a:gd name="T4" fmla="*/ 1451 w 1451"/>
                <a:gd name="T5" fmla="*/ 0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51" h="817">
                  <a:moveTo>
                    <a:pt x="0" y="817"/>
                  </a:moveTo>
                  <a:lnTo>
                    <a:pt x="1451" y="817"/>
                  </a:lnTo>
                  <a:lnTo>
                    <a:pt x="1451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17" name="Line 45"/>
            <p:cNvSpPr>
              <a:spLocks noChangeShapeType="1"/>
            </p:cNvSpPr>
            <p:nvPr/>
          </p:nvSpPr>
          <p:spPr bwMode="auto">
            <a:xfrm flipV="1">
              <a:off x="3506" y="2523"/>
              <a:ext cx="1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grpSp>
          <p:nvGrpSpPr>
            <p:cNvPr id="1615918" name="Group 46"/>
            <p:cNvGrpSpPr>
              <a:grpSpLocks/>
            </p:cNvGrpSpPr>
            <p:nvPr/>
          </p:nvGrpSpPr>
          <p:grpSpPr bwMode="auto">
            <a:xfrm>
              <a:off x="2653" y="3060"/>
              <a:ext cx="998" cy="231"/>
              <a:chOff x="2653" y="3060"/>
              <a:chExt cx="998" cy="231"/>
            </a:xfrm>
          </p:grpSpPr>
          <p:sp>
            <p:nvSpPr>
              <p:cNvPr id="1615919" name="Oval 47"/>
              <p:cNvSpPr>
                <a:spLocks noChangeArrowheads="1"/>
              </p:cNvSpPr>
              <p:nvPr/>
            </p:nvSpPr>
            <p:spPr bwMode="auto">
              <a:xfrm>
                <a:off x="2653" y="3067"/>
                <a:ext cx="998" cy="181"/>
              </a:xfrm>
              <a:prstGeom prst="ellipse">
                <a:avLst/>
              </a:prstGeom>
              <a:gradFill rotWithShape="1">
                <a:gsLst>
                  <a:gs pos="0">
                    <a:srgbClr val="00FFFF"/>
                  </a:gs>
                  <a:gs pos="50000">
                    <a:srgbClr val="00FFFF">
                      <a:gamma/>
                      <a:tint val="0"/>
                      <a:invGamma/>
                    </a:srgbClr>
                  </a:gs>
                  <a:gs pos="100000">
                    <a:srgbClr val="00FFFF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615920" name="Text Box 48"/>
              <p:cNvSpPr txBox="1">
                <a:spLocks noChangeArrowheads="1"/>
              </p:cNvSpPr>
              <p:nvPr/>
            </p:nvSpPr>
            <p:spPr bwMode="auto">
              <a:xfrm>
                <a:off x="2699" y="3060"/>
                <a:ext cx="83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紧束缚模型</a:t>
                </a:r>
              </a:p>
            </p:txBody>
          </p:sp>
        </p:grpSp>
      </p:grpSp>
      <p:grpSp>
        <p:nvGrpSpPr>
          <p:cNvPr id="1615921" name="Group 49"/>
          <p:cNvGrpSpPr>
            <a:grpSpLocks/>
          </p:cNvGrpSpPr>
          <p:nvPr/>
        </p:nvGrpSpPr>
        <p:grpSpPr bwMode="auto">
          <a:xfrm>
            <a:off x="3635375" y="3644900"/>
            <a:ext cx="1900238" cy="1209675"/>
            <a:chOff x="2290" y="2296"/>
            <a:chExt cx="1197" cy="762"/>
          </a:xfrm>
        </p:grpSpPr>
        <p:sp>
          <p:nvSpPr>
            <p:cNvPr id="1615922" name="Text Box 50"/>
            <p:cNvSpPr txBox="1">
              <a:spLocks noChangeArrowheads="1"/>
            </p:cNvSpPr>
            <p:nvPr/>
          </p:nvSpPr>
          <p:spPr bwMode="auto">
            <a:xfrm>
              <a:off x="2290" y="2387"/>
              <a:ext cx="1197" cy="640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>
                  <a:solidFill>
                    <a:srgbClr val="CC0000"/>
                  </a:solidFill>
                </a:rPr>
                <a:t>  布洛赫定理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>
                  <a:solidFill>
                    <a:srgbClr val="CC0000"/>
                  </a:solidFill>
                </a:rPr>
                <a:t> </a:t>
              </a:r>
              <a:r>
                <a:rPr lang="en-US" altLang="zh-CN" sz="2000" i="1">
                  <a:solidFill>
                    <a:srgbClr val="CC0000"/>
                  </a:solidFill>
                  <a:latin typeface="Times New Roman" pitchFamily="18" charset="0"/>
                </a:rPr>
                <a:t>V </a:t>
              </a:r>
              <a:r>
                <a:rPr lang="zh-CN" altLang="en-US" sz="2000" b="1">
                  <a:solidFill>
                    <a:srgbClr val="CC0000"/>
                  </a:solidFill>
                </a:rPr>
                <a:t>为周期函数</a:t>
              </a:r>
              <a:r>
                <a:rPr lang="zh-CN" altLang="en-US" sz="2000" b="1">
                  <a:solidFill>
                    <a:srgbClr val="336666"/>
                  </a:solidFill>
                </a:rPr>
                <a:t> 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000" b="1">
                <a:solidFill>
                  <a:srgbClr val="336666"/>
                </a:solidFill>
              </a:endParaRPr>
            </a:p>
          </p:txBody>
        </p:sp>
        <p:graphicFrame>
          <p:nvGraphicFramePr>
            <p:cNvPr id="1615923" name="Object 8"/>
            <p:cNvGraphicFramePr>
              <a:graphicFrameLocks noChangeAspect="1"/>
            </p:cNvGraphicFramePr>
            <p:nvPr/>
          </p:nvGraphicFramePr>
          <p:xfrm>
            <a:off x="2427" y="2787"/>
            <a:ext cx="997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53" name="公式" r:id="rId10" imgW="952200" imgH="228600" progId="Equation.3">
                    <p:embed/>
                  </p:oleObj>
                </mc:Choice>
                <mc:Fallback>
                  <p:oleObj name="公式" r:id="rId10" imgW="952200" imgH="228600" progId="Equation.3">
                    <p:embed/>
                    <p:pic>
                      <p:nvPicPr>
                        <p:cNvPr id="1615923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" y="2787"/>
                          <a:ext cx="997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660066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15924" name="Line 52"/>
            <p:cNvSpPr>
              <a:spLocks noChangeShapeType="1"/>
            </p:cNvSpPr>
            <p:nvPr/>
          </p:nvSpPr>
          <p:spPr bwMode="auto">
            <a:xfrm>
              <a:off x="2880" y="2296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grpSp>
        <p:nvGrpSpPr>
          <p:cNvPr id="1615925" name="Group 53"/>
          <p:cNvGrpSpPr>
            <a:grpSpLocks/>
          </p:cNvGrpSpPr>
          <p:nvPr/>
        </p:nvGrpSpPr>
        <p:grpSpPr bwMode="auto">
          <a:xfrm>
            <a:off x="6156325" y="3675063"/>
            <a:ext cx="1944688" cy="690562"/>
            <a:chOff x="3878" y="2315"/>
            <a:chExt cx="1225" cy="435"/>
          </a:xfrm>
        </p:grpSpPr>
        <p:sp>
          <p:nvSpPr>
            <p:cNvPr id="1615926" name="Oval 54"/>
            <p:cNvSpPr>
              <a:spLocks noChangeArrowheads="1"/>
            </p:cNvSpPr>
            <p:nvPr/>
          </p:nvSpPr>
          <p:spPr bwMode="auto">
            <a:xfrm>
              <a:off x="3878" y="2394"/>
              <a:ext cx="1225" cy="220"/>
            </a:xfrm>
            <a:prstGeom prst="ellipse">
              <a:avLst/>
            </a:prstGeom>
            <a:gradFill rotWithShape="1">
              <a:gsLst>
                <a:gs pos="0">
                  <a:srgbClr val="00FFFF"/>
                </a:gs>
                <a:gs pos="50000">
                  <a:srgbClr val="00FFFF">
                    <a:gamma/>
                    <a:tint val="0"/>
                    <a:invGamma/>
                  </a:srgbClr>
                </a:gs>
                <a:gs pos="100000">
                  <a:srgbClr val="00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grpSp>
          <p:nvGrpSpPr>
            <p:cNvPr id="1615927" name="Group 55"/>
            <p:cNvGrpSpPr>
              <a:grpSpLocks/>
            </p:cNvGrpSpPr>
            <p:nvPr/>
          </p:nvGrpSpPr>
          <p:grpSpPr bwMode="auto">
            <a:xfrm>
              <a:off x="3923" y="2315"/>
              <a:ext cx="1124" cy="435"/>
              <a:chOff x="3923" y="2315"/>
              <a:chExt cx="1124" cy="435"/>
            </a:xfrm>
          </p:grpSpPr>
          <p:sp>
            <p:nvSpPr>
              <p:cNvPr id="1615928" name="Line 56"/>
              <p:cNvSpPr>
                <a:spLocks noChangeShapeType="1"/>
              </p:cNvSpPr>
              <p:nvPr/>
            </p:nvSpPr>
            <p:spPr bwMode="auto">
              <a:xfrm flipV="1">
                <a:off x="4087" y="2315"/>
                <a:ext cx="0" cy="4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615929" name="Text Box 57"/>
              <p:cNvSpPr txBox="1">
                <a:spLocks noChangeArrowheads="1"/>
              </p:cNvSpPr>
              <p:nvPr/>
            </p:nvSpPr>
            <p:spPr bwMode="auto">
              <a:xfrm>
                <a:off x="3923" y="2383"/>
                <a:ext cx="112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>
                    <a:solidFill>
                      <a:srgbClr val="000000"/>
                    </a:solidFill>
                    <a:latin typeface="Times New Roman" pitchFamily="18" charset="0"/>
                    <a:ea typeface="楷体_GB2312" pitchFamily="49" charset="-122"/>
                  </a:rPr>
                  <a:t>近自由电子近似</a:t>
                </a:r>
              </a:p>
            </p:txBody>
          </p:sp>
        </p:grpSp>
      </p:grpSp>
      <p:grpSp>
        <p:nvGrpSpPr>
          <p:cNvPr id="1615930" name="Group 58"/>
          <p:cNvGrpSpPr>
            <a:grpSpLocks/>
          </p:cNvGrpSpPr>
          <p:nvPr/>
        </p:nvGrpSpPr>
        <p:grpSpPr bwMode="auto">
          <a:xfrm>
            <a:off x="4154488" y="2286000"/>
            <a:ext cx="1425575" cy="927100"/>
            <a:chOff x="2617" y="1440"/>
            <a:chExt cx="898" cy="584"/>
          </a:xfrm>
        </p:grpSpPr>
        <p:sp>
          <p:nvSpPr>
            <p:cNvPr id="1615931" name="Text Box 59"/>
            <p:cNvSpPr txBox="1">
              <a:spLocks noChangeArrowheads="1"/>
            </p:cNvSpPr>
            <p:nvPr/>
          </p:nvSpPr>
          <p:spPr bwMode="auto">
            <a:xfrm>
              <a:off x="2617" y="1440"/>
              <a:ext cx="898" cy="448"/>
            </a:xfrm>
            <a:prstGeom prst="rect">
              <a:avLst/>
            </a:prstGeom>
            <a:noFill/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FF"/>
                  </a:solidFill>
                </a:rPr>
                <a:t>倒格空间</a:t>
              </a:r>
              <a:r>
                <a:rPr lang="en-US" altLang="zh-CN" sz="2000" b="1" dirty="0">
                  <a:solidFill>
                    <a:srgbClr val="0000FF"/>
                  </a:solidFill>
                </a:rPr>
                <a:t>-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0000FF"/>
                  </a:solidFill>
                </a:rPr>
                <a:t>布里渊区   </a:t>
              </a:r>
            </a:p>
          </p:txBody>
        </p:sp>
        <p:sp>
          <p:nvSpPr>
            <p:cNvPr id="1615932" name="Line 60"/>
            <p:cNvSpPr>
              <a:spLocks noChangeShapeType="1"/>
            </p:cNvSpPr>
            <p:nvPr/>
          </p:nvSpPr>
          <p:spPr bwMode="auto">
            <a:xfrm flipV="1">
              <a:off x="2880" y="1888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sp>
        <p:nvSpPr>
          <p:cNvPr id="1615933" name="Text Box 61"/>
          <p:cNvSpPr txBox="1">
            <a:spLocks noChangeArrowheads="1"/>
          </p:cNvSpPr>
          <p:nvPr/>
        </p:nvSpPr>
        <p:spPr bwMode="auto">
          <a:xfrm>
            <a:off x="5435600" y="3249613"/>
            <a:ext cx="1473200" cy="436562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rgbClr val="000000"/>
                </a:solidFill>
              </a:rPr>
              <a:t> 能带理论 </a:t>
            </a:r>
          </a:p>
        </p:txBody>
      </p:sp>
      <p:grpSp>
        <p:nvGrpSpPr>
          <p:cNvPr id="1615934" name="Group 62"/>
          <p:cNvGrpSpPr>
            <a:grpSpLocks/>
          </p:cNvGrpSpPr>
          <p:nvPr/>
        </p:nvGrpSpPr>
        <p:grpSpPr bwMode="auto">
          <a:xfrm>
            <a:off x="5867400" y="188913"/>
            <a:ext cx="2511425" cy="3024187"/>
            <a:chOff x="3696" y="119"/>
            <a:chExt cx="1582" cy="1905"/>
          </a:xfrm>
        </p:grpSpPr>
        <p:grpSp>
          <p:nvGrpSpPr>
            <p:cNvPr id="1615935" name="Group 63"/>
            <p:cNvGrpSpPr>
              <a:grpSpLocks/>
            </p:cNvGrpSpPr>
            <p:nvPr/>
          </p:nvGrpSpPr>
          <p:grpSpPr bwMode="auto">
            <a:xfrm rot="5400000" flipV="1">
              <a:off x="3016" y="935"/>
              <a:ext cx="1452" cy="91"/>
              <a:chOff x="4032" y="436"/>
              <a:chExt cx="1452" cy="91"/>
            </a:xfrm>
          </p:grpSpPr>
          <p:sp>
            <p:nvSpPr>
              <p:cNvPr id="1615936" name="Line 64"/>
              <p:cNvSpPr>
                <a:spLocks noChangeShapeType="1"/>
              </p:cNvSpPr>
              <p:nvPr/>
            </p:nvSpPr>
            <p:spPr bwMode="auto">
              <a:xfrm flipV="1">
                <a:off x="4032" y="436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615937" name="Line 65"/>
              <p:cNvSpPr>
                <a:spLocks noChangeShapeType="1"/>
              </p:cNvSpPr>
              <p:nvPr/>
            </p:nvSpPr>
            <p:spPr bwMode="auto">
              <a:xfrm>
                <a:off x="4032" y="436"/>
                <a:ext cx="14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615938" name="Line 66"/>
              <p:cNvSpPr>
                <a:spLocks noChangeShapeType="1"/>
              </p:cNvSpPr>
              <p:nvPr/>
            </p:nvSpPr>
            <p:spPr bwMode="auto">
              <a:xfrm flipV="1">
                <a:off x="4803" y="436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  <p:sp>
            <p:nvSpPr>
              <p:cNvPr id="1615939" name="Line 67"/>
              <p:cNvSpPr>
                <a:spLocks noChangeShapeType="1"/>
              </p:cNvSpPr>
              <p:nvPr/>
            </p:nvSpPr>
            <p:spPr bwMode="auto">
              <a:xfrm flipV="1">
                <a:off x="5484" y="436"/>
                <a:ext cx="0" cy="9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800" b="1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endParaRPr>
              </a:p>
            </p:txBody>
          </p:sp>
        </p:grpSp>
        <p:sp>
          <p:nvSpPr>
            <p:cNvPr id="1615940" name="Text Box 68"/>
            <p:cNvSpPr txBox="1">
              <a:spLocks noChangeArrowheads="1"/>
            </p:cNvSpPr>
            <p:nvPr/>
          </p:nvSpPr>
          <p:spPr bwMode="auto">
            <a:xfrm>
              <a:off x="3787" y="1570"/>
              <a:ext cx="69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>
                  <a:solidFill>
                    <a:srgbClr val="000000"/>
                  </a:solidFill>
                </a:rPr>
                <a:t>电性质  </a:t>
              </a:r>
            </a:p>
          </p:txBody>
        </p:sp>
        <p:sp>
          <p:nvSpPr>
            <p:cNvPr id="1615941" name="Text Box 69"/>
            <p:cNvSpPr txBox="1">
              <a:spLocks noChangeArrowheads="1"/>
            </p:cNvSpPr>
            <p:nvPr/>
          </p:nvSpPr>
          <p:spPr bwMode="auto">
            <a:xfrm>
              <a:off x="3787" y="146"/>
              <a:ext cx="69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>
                  <a:solidFill>
                    <a:srgbClr val="000000"/>
                  </a:solidFill>
                </a:rPr>
                <a:t>光性质  </a:t>
              </a:r>
            </a:p>
          </p:txBody>
        </p:sp>
        <p:sp>
          <p:nvSpPr>
            <p:cNvPr id="1615942" name="Text Box 70"/>
            <p:cNvSpPr txBox="1">
              <a:spLocks noChangeArrowheads="1"/>
            </p:cNvSpPr>
            <p:nvPr/>
          </p:nvSpPr>
          <p:spPr bwMode="auto">
            <a:xfrm>
              <a:off x="3787" y="917"/>
              <a:ext cx="649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>
                  <a:solidFill>
                    <a:srgbClr val="000000"/>
                  </a:solidFill>
                </a:rPr>
                <a:t>磁性质 </a:t>
              </a:r>
            </a:p>
          </p:txBody>
        </p:sp>
        <p:sp>
          <p:nvSpPr>
            <p:cNvPr id="1615943" name="Text Box 71"/>
            <p:cNvSpPr txBox="1">
              <a:spLocks noChangeArrowheads="1"/>
            </p:cNvSpPr>
            <p:nvPr/>
          </p:nvSpPr>
          <p:spPr bwMode="auto">
            <a:xfrm>
              <a:off x="4642" y="1570"/>
              <a:ext cx="452" cy="237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>
                  <a:solidFill>
                    <a:srgbClr val="000000"/>
                  </a:solidFill>
                </a:rPr>
                <a:t>导体 </a:t>
              </a:r>
            </a:p>
          </p:txBody>
        </p:sp>
        <p:sp>
          <p:nvSpPr>
            <p:cNvPr id="1615944" name="Text Box 72"/>
            <p:cNvSpPr txBox="1">
              <a:spLocks noChangeArrowheads="1"/>
            </p:cNvSpPr>
            <p:nvPr/>
          </p:nvSpPr>
          <p:spPr bwMode="auto">
            <a:xfrm>
              <a:off x="4642" y="1253"/>
              <a:ext cx="597" cy="237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>
                  <a:solidFill>
                    <a:srgbClr val="000000"/>
                  </a:solidFill>
                </a:rPr>
                <a:t>半导体 </a:t>
              </a:r>
            </a:p>
          </p:txBody>
        </p:sp>
        <p:sp>
          <p:nvSpPr>
            <p:cNvPr id="1615945" name="Line 73"/>
            <p:cNvSpPr>
              <a:spLocks noChangeShapeType="1"/>
            </p:cNvSpPr>
            <p:nvPr/>
          </p:nvSpPr>
          <p:spPr bwMode="auto">
            <a:xfrm rot="-5400000">
              <a:off x="4582" y="1002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46" name="Line 74"/>
            <p:cNvSpPr>
              <a:spLocks noChangeShapeType="1"/>
            </p:cNvSpPr>
            <p:nvPr/>
          </p:nvSpPr>
          <p:spPr bwMode="auto">
            <a:xfrm rot="-5400000">
              <a:off x="4582" y="1364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47" name="Line 75"/>
            <p:cNvSpPr>
              <a:spLocks noChangeShapeType="1"/>
            </p:cNvSpPr>
            <p:nvPr/>
          </p:nvSpPr>
          <p:spPr bwMode="auto">
            <a:xfrm rot="-5400000">
              <a:off x="4240" y="1344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48" name="Line 76"/>
            <p:cNvSpPr>
              <a:spLocks noChangeShapeType="1"/>
            </p:cNvSpPr>
            <p:nvPr/>
          </p:nvSpPr>
          <p:spPr bwMode="auto">
            <a:xfrm rot="-5400000">
              <a:off x="4491" y="1229"/>
              <a:ext cx="0" cy="1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49" name="Text Box 77"/>
            <p:cNvSpPr txBox="1">
              <a:spLocks noChangeArrowheads="1"/>
            </p:cNvSpPr>
            <p:nvPr/>
          </p:nvSpPr>
          <p:spPr bwMode="auto">
            <a:xfrm>
              <a:off x="4642" y="890"/>
              <a:ext cx="412" cy="237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>
                  <a:solidFill>
                    <a:srgbClr val="000000"/>
                  </a:solidFill>
                </a:rPr>
                <a:t>超导</a:t>
              </a:r>
            </a:p>
          </p:txBody>
        </p:sp>
        <p:sp>
          <p:nvSpPr>
            <p:cNvPr id="1615950" name="Text Box 78"/>
            <p:cNvSpPr txBox="1">
              <a:spLocks noChangeArrowheads="1"/>
            </p:cNvSpPr>
            <p:nvPr/>
          </p:nvSpPr>
          <p:spPr bwMode="auto">
            <a:xfrm>
              <a:off x="4604" y="482"/>
              <a:ext cx="545" cy="218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rgbClr val="000000"/>
                  </a:solidFill>
                </a:rPr>
                <a:t>电极化 </a:t>
              </a:r>
            </a:p>
          </p:txBody>
        </p:sp>
        <p:sp>
          <p:nvSpPr>
            <p:cNvPr id="1615951" name="Line 79"/>
            <p:cNvSpPr>
              <a:spLocks noChangeShapeType="1"/>
            </p:cNvSpPr>
            <p:nvPr/>
          </p:nvSpPr>
          <p:spPr bwMode="auto">
            <a:xfrm rot="-5400000">
              <a:off x="4581" y="1638"/>
              <a:ext cx="0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52" name="Line 80"/>
            <p:cNvSpPr>
              <a:spLocks noChangeShapeType="1"/>
            </p:cNvSpPr>
            <p:nvPr/>
          </p:nvSpPr>
          <p:spPr bwMode="auto">
            <a:xfrm rot="-5400000">
              <a:off x="4339" y="414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53" name="Text Box 81"/>
            <p:cNvSpPr txBox="1">
              <a:spLocks noChangeArrowheads="1"/>
            </p:cNvSpPr>
            <p:nvPr/>
          </p:nvSpPr>
          <p:spPr bwMode="auto">
            <a:xfrm>
              <a:off x="4604" y="119"/>
              <a:ext cx="674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rgbClr val="000000"/>
                  </a:solidFill>
                </a:rPr>
                <a:t>受激辐射 </a:t>
              </a:r>
            </a:p>
          </p:txBody>
        </p:sp>
        <p:sp>
          <p:nvSpPr>
            <p:cNvPr id="1615954" name="Line 82"/>
            <p:cNvSpPr>
              <a:spLocks noChangeShapeType="1"/>
            </p:cNvSpPr>
            <p:nvPr/>
          </p:nvSpPr>
          <p:spPr bwMode="auto">
            <a:xfrm rot="-5400000">
              <a:off x="4286" y="1434"/>
              <a:ext cx="2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55" name="Line 83"/>
            <p:cNvSpPr>
              <a:spLocks noChangeShapeType="1"/>
            </p:cNvSpPr>
            <p:nvPr/>
          </p:nvSpPr>
          <p:spPr bwMode="auto">
            <a:xfrm rot="-5400000">
              <a:off x="4531" y="891"/>
              <a:ext cx="1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56" name="Line 84"/>
            <p:cNvSpPr>
              <a:spLocks noChangeShapeType="1"/>
            </p:cNvSpPr>
            <p:nvPr/>
          </p:nvSpPr>
          <p:spPr bwMode="auto">
            <a:xfrm rot="-5400000">
              <a:off x="4573" y="186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57" name="Line 85"/>
            <p:cNvSpPr>
              <a:spLocks noChangeShapeType="1"/>
            </p:cNvSpPr>
            <p:nvPr/>
          </p:nvSpPr>
          <p:spPr bwMode="auto">
            <a:xfrm rot="-5400000">
              <a:off x="4567" y="593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58" name="Line 86"/>
            <p:cNvSpPr>
              <a:spLocks noChangeShapeType="1"/>
            </p:cNvSpPr>
            <p:nvPr/>
          </p:nvSpPr>
          <p:spPr bwMode="auto">
            <a:xfrm rot="-5400000">
              <a:off x="4507" y="275"/>
              <a:ext cx="1" cy="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  <p:sp>
          <p:nvSpPr>
            <p:cNvPr id="1615959" name="Line 87"/>
            <p:cNvSpPr>
              <a:spLocks noChangeShapeType="1"/>
            </p:cNvSpPr>
            <p:nvPr/>
          </p:nvSpPr>
          <p:spPr bwMode="auto">
            <a:xfrm flipV="1">
              <a:off x="3696" y="1661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endParaRPr>
            </a:p>
          </p:txBody>
        </p:sp>
      </p:grpSp>
      <p:sp>
        <p:nvSpPr>
          <p:cNvPr id="1615961" name="Text Box 89"/>
          <p:cNvSpPr txBox="1">
            <a:spLocks noChangeArrowheads="1"/>
          </p:cNvSpPr>
          <p:nvPr/>
        </p:nvSpPr>
        <p:spPr bwMode="auto">
          <a:xfrm>
            <a:off x="323528" y="1377454"/>
            <a:ext cx="2622550" cy="1187450"/>
          </a:xfrm>
          <a:prstGeom prst="rect">
            <a:avLst/>
          </a:prstGeom>
          <a:gradFill rotWithShape="1">
            <a:gsLst>
              <a:gs pos="0">
                <a:srgbClr val="99FFCC"/>
              </a:gs>
              <a:gs pos="5000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晶格、布拉菲点阵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原胞、惯用晶胞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晶向、晶面</a:t>
            </a:r>
          </a:p>
        </p:txBody>
      </p:sp>
      <p:grpSp>
        <p:nvGrpSpPr>
          <p:cNvPr id="90" name="Group 101"/>
          <p:cNvGrpSpPr>
            <a:grpSpLocks/>
          </p:cNvGrpSpPr>
          <p:nvPr/>
        </p:nvGrpSpPr>
        <p:grpSpPr bwMode="auto">
          <a:xfrm>
            <a:off x="179388" y="404813"/>
            <a:ext cx="766762" cy="915987"/>
            <a:chOff x="85" y="249"/>
            <a:chExt cx="483" cy="577"/>
          </a:xfrm>
        </p:grpSpPr>
        <p:sp>
          <p:nvSpPr>
            <p:cNvPr id="91" name="AutoShape 102"/>
            <p:cNvSpPr>
              <a:spLocks noChangeArrowheads="1"/>
            </p:cNvSpPr>
            <p:nvPr/>
          </p:nvSpPr>
          <p:spPr bwMode="auto">
            <a:xfrm rot="1058020">
              <a:off x="103" y="255"/>
              <a:ext cx="465" cy="511"/>
            </a:xfrm>
            <a:prstGeom prst="foldedCorner">
              <a:avLst>
                <a:gd name="adj" fmla="val 12500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  <p:sp>
          <p:nvSpPr>
            <p:cNvPr id="92" name="Text Box 103"/>
            <p:cNvSpPr txBox="1">
              <a:spLocks noChangeArrowheads="1"/>
            </p:cNvSpPr>
            <p:nvPr/>
          </p:nvSpPr>
          <p:spPr bwMode="auto">
            <a:xfrm rot="1057529">
              <a:off x="85" y="249"/>
              <a:ext cx="40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663300"/>
                  </a:solidFill>
                </a:rPr>
                <a:t>无序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rgbClr val="663300"/>
                  </a:solidFill>
                </a:rPr>
                <a:t>固体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dirty="0">
                <a:solidFill>
                  <a:srgbClr val="663300"/>
                </a:solidFill>
              </a:endParaRPr>
            </a:p>
          </p:txBody>
        </p:sp>
      </p:grp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1187450" y="476250"/>
            <a:ext cx="874713" cy="641350"/>
          </a:xfrm>
          <a:prstGeom prst="rect">
            <a:avLst/>
          </a:prstGeom>
          <a:solidFill>
            <a:srgbClr val="FF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663300"/>
                </a:solidFill>
              </a:rPr>
              <a:t>非晶体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663300"/>
                </a:solidFill>
              </a:rPr>
              <a:t>准晶体</a:t>
            </a:r>
          </a:p>
        </p:txBody>
      </p:sp>
      <p:sp>
        <p:nvSpPr>
          <p:cNvPr id="94" name="Text Box 90"/>
          <p:cNvSpPr txBox="1">
            <a:spLocks noChangeArrowheads="1"/>
          </p:cNvSpPr>
          <p:nvPr/>
        </p:nvSpPr>
        <p:spPr bwMode="auto">
          <a:xfrm>
            <a:off x="2798763" y="1581150"/>
            <a:ext cx="1944687" cy="498475"/>
          </a:xfrm>
          <a:prstGeom prst="rect">
            <a:avLst/>
          </a:prstGeom>
          <a:noFill/>
          <a:ln w="9525">
            <a:solidFill>
              <a:srgbClr val="66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00" b="1">
                <a:solidFill>
                  <a:srgbClr val="A50021"/>
                </a:solidFill>
              </a:rPr>
              <a:t>晶格的振动 </a:t>
            </a:r>
          </a:p>
        </p:txBody>
      </p:sp>
      <p:sp>
        <p:nvSpPr>
          <p:cNvPr id="95" name="Line 91"/>
          <p:cNvSpPr>
            <a:spLocks noChangeShapeType="1"/>
          </p:cNvSpPr>
          <p:nvPr/>
        </p:nvSpPr>
        <p:spPr bwMode="auto">
          <a:xfrm flipV="1">
            <a:off x="3563938" y="2052638"/>
            <a:ext cx="0" cy="647700"/>
          </a:xfrm>
          <a:prstGeom prst="line">
            <a:avLst/>
          </a:prstGeom>
          <a:noFill/>
          <a:ln w="38100">
            <a:solidFill>
              <a:srgbClr val="66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楷体_GB2312" pitchFamily="49" charset="-122"/>
            </a:endParaRPr>
          </a:p>
        </p:txBody>
      </p:sp>
      <p:grpSp>
        <p:nvGrpSpPr>
          <p:cNvPr id="96" name="Group 92"/>
          <p:cNvGrpSpPr>
            <a:grpSpLocks/>
          </p:cNvGrpSpPr>
          <p:nvPr/>
        </p:nvGrpSpPr>
        <p:grpSpPr bwMode="auto">
          <a:xfrm>
            <a:off x="2411413" y="663575"/>
            <a:ext cx="1281112" cy="893763"/>
            <a:chOff x="1872" y="418"/>
            <a:chExt cx="807" cy="563"/>
          </a:xfrm>
        </p:grpSpPr>
        <p:sp>
          <p:nvSpPr>
            <p:cNvPr id="97" name="Text Box 93"/>
            <p:cNvSpPr txBox="1">
              <a:spLocks noChangeArrowheads="1"/>
            </p:cNvSpPr>
            <p:nvPr/>
          </p:nvSpPr>
          <p:spPr bwMode="auto">
            <a:xfrm>
              <a:off x="1872" y="418"/>
              <a:ext cx="807" cy="314"/>
            </a:xfrm>
            <a:prstGeom prst="rect">
              <a:avLst/>
            </a:prstGeom>
            <a:noFill/>
            <a:ln w="9525">
              <a:solidFill>
                <a:srgbClr val="6600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600" b="1">
                  <a:solidFill>
                    <a:srgbClr val="A50021"/>
                  </a:solidFill>
                </a:rPr>
                <a:t>热特性 </a:t>
              </a:r>
            </a:p>
          </p:txBody>
        </p:sp>
        <p:sp>
          <p:nvSpPr>
            <p:cNvPr id="98" name="Line 94"/>
            <p:cNvSpPr>
              <a:spLocks noChangeShapeType="1"/>
            </p:cNvSpPr>
            <p:nvPr/>
          </p:nvSpPr>
          <p:spPr bwMode="auto">
            <a:xfrm flipV="1">
              <a:off x="2245" y="709"/>
              <a:ext cx="0" cy="27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99" name="Group 96"/>
          <p:cNvGrpSpPr>
            <a:grpSpLocks/>
          </p:cNvGrpSpPr>
          <p:nvPr/>
        </p:nvGrpSpPr>
        <p:grpSpPr bwMode="auto">
          <a:xfrm>
            <a:off x="3851274" y="836613"/>
            <a:ext cx="1873250" cy="720725"/>
            <a:chOff x="2426" y="527"/>
            <a:chExt cx="1180" cy="454"/>
          </a:xfrm>
        </p:grpSpPr>
        <p:sp>
          <p:nvSpPr>
            <p:cNvPr id="100" name="Text Box 97"/>
            <p:cNvSpPr txBox="1">
              <a:spLocks noChangeArrowheads="1"/>
            </p:cNvSpPr>
            <p:nvPr/>
          </p:nvSpPr>
          <p:spPr bwMode="auto">
            <a:xfrm>
              <a:off x="2426" y="527"/>
              <a:ext cx="1180" cy="291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 smtClean="0">
                  <a:solidFill>
                    <a:srgbClr val="A50021"/>
                  </a:solidFill>
                  <a:latin typeface="Times New Roman" pitchFamily="18" charset="0"/>
                </a:rPr>
                <a:t>声子</a:t>
              </a:r>
              <a:r>
                <a:rPr lang="en-US" altLang="zh-CN" sz="2400" b="1" dirty="0">
                  <a:solidFill>
                    <a:srgbClr val="A50021"/>
                  </a:solidFill>
                  <a:latin typeface="Times New Roman" pitchFamily="18" charset="0"/>
                </a:rPr>
                <a:t>-</a:t>
              </a:r>
              <a:r>
                <a:rPr lang="zh-CN" altLang="en-US" sz="2400" b="1" dirty="0" smtClean="0">
                  <a:solidFill>
                    <a:srgbClr val="A50021"/>
                  </a:solidFill>
                  <a:latin typeface="Times New Roman" pitchFamily="18" charset="0"/>
                </a:rPr>
                <a:t>准</a:t>
              </a:r>
              <a:r>
                <a:rPr lang="zh-CN" altLang="en-US" sz="2400" b="1" dirty="0">
                  <a:solidFill>
                    <a:srgbClr val="A50021"/>
                  </a:solidFill>
                  <a:latin typeface="Times New Roman" pitchFamily="18" charset="0"/>
                </a:rPr>
                <a:t>粒子 </a:t>
              </a:r>
            </a:p>
          </p:txBody>
        </p:sp>
        <p:sp>
          <p:nvSpPr>
            <p:cNvPr id="101" name="Line 98"/>
            <p:cNvSpPr>
              <a:spLocks noChangeShapeType="1"/>
            </p:cNvSpPr>
            <p:nvPr/>
          </p:nvSpPr>
          <p:spPr bwMode="auto">
            <a:xfrm flipH="1" flipV="1">
              <a:off x="2608" y="799"/>
              <a:ext cx="0" cy="182"/>
            </a:xfrm>
            <a:prstGeom prst="line">
              <a:avLst/>
            </a:prstGeom>
            <a:noFill/>
            <a:ln w="28575">
              <a:solidFill>
                <a:srgbClr val="66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楷体_GB2312" pitchFamily="49" charset="-122"/>
              </a:endParaRPr>
            </a:p>
          </p:txBody>
        </p:sp>
      </p:grpSp>
      <p:sp>
        <p:nvSpPr>
          <p:cNvPr id="102" name="Text Box 100"/>
          <p:cNvSpPr txBox="1">
            <a:spLocks noChangeArrowheads="1"/>
          </p:cNvSpPr>
          <p:nvPr/>
        </p:nvSpPr>
        <p:spPr bwMode="auto">
          <a:xfrm>
            <a:off x="4017244" y="188640"/>
            <a:ext cx="1346844" cy="584775"/>
          </a:xfrm>
          <a:prstGeom prst="rect">
            <a:avLst/>
          </a:prstGeom>
          <a:solidFill>
            <a:srgbClr val="66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FFFFFF"/>
                </a:solidFill>
                <a:ea typeface="华文新魏" pitchFamily="2" charset="-122"/>
              </a:rPr>
              <a:t> 激 元 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6704012" y="3052248"/>
            <a:ext cx="1112837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有效质量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5" name="Line 95"/>
          <p:cNvSpPr>
            <a:spLocks noChangeShapeType="1"/>
          </p:cNvSpPr>
          <p:nvPr/>
        </p:nvSpPr>
        <p:spPr bwMode="auto">
          <a:xfrm flipV="1">
            <a:off x="4859338" y="1341438"/>
            <a:ext cx="0" cy="4319587"/>
          </a:xfrm>
          <a:prstGeom prst="line">
            <a:avLst/>
          </a:prstGeom>
          <a:noFill/>
          <a:ln w="76200">
            <a:solidFill>
              <a:srgbClr val="CC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87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36712"/>
            <a:ext cx="7725150" cy="469255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1763688" y="5661248"/>
            <a:ext cx="6051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钋  </a:t>
            </a:r>
            <a:r>
              <a:rPr lang="en-US" altLang="zh-CN" sz="28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</a:t>
            </a:r>
            <a:r>
              <a:rPr lang="zh-CN" altLang="en-US" sz="2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Polonium</a:t>
            </a:r>
            <a:r>
              <a:rPr lang="zh-CN" altLang="en-US" sz="28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）为简单立方结构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3882" y="188640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讲义勘误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7758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21260" y="1698434"/>
            <a:ext cx="6120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279400" algn="just" defTabSz="914400" rtl="0" eaLnBrk="0" fontAlgn="base" latinLnBrk="0" hangingPunct="0">
              <a:lnSpc>
                <a:spcPts val="24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800" b="1" i="0" u="none" strike="noStrike" kern="1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晶格分为简单晶格和复式晶格两</a:t>
            </a:r>
            <a:r>
              <a:rPr kumimoji="0" lang="zh-CN" altLang="zh-CN" sz="2800" b="1" i="0" u="none" strike="noStrike" kern="1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</a:t>
            </a:r>
            <a:endParaRPr kumimoji="0" lang="zh-CN" altLang="zh-CN" sz="2800" b="1" i="0" u="none" strike="noStrike" kern="1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 txBox="1">
            <a:spLocks noRot="1" noChangeArrowheads="1"/>
          </p:cNvSpPr>
          <p:nvPr/>
        </p:nvSpPr>
        <p:spPr bwMode="auto">
          <a:xfrm>
            <a:off x="1524000" y="190500"/>
            <a:ext cx="9672736" cy="1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华文隶书" panose="02010800040101010101" pitchFamily="2" charset="-122"/>
                <a:cs typeface="+mj-cs"/>
              </a:rPr>
              <a:t>简单晶格</a:t>
            </a:r>
            <a:r>
              <a:rPr kumimoji="0" lang="en-US" altLang="zh-CN" sz="3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华文隶书" panose="02010800040101010101" pitchFamily="2" charset="-122"/>
                <a:cs typeface="+mj-cs"/>
              </a:rPr>
              <a:t>——</a:t>
            </a:r>
            <a:r>
              <a:rPr kumimoji="0" lang="zh-CN" altLang="en-US" sz="3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华文隶书" panose="02010800040101010101" pitchFamily="2" charset="-122"/>
                <a:cs typeface="+mj-cs"/>
              </a:rPr>
              <a:t>布</a:t>
            </a:r>
            <a:r>
              <a:rPr kumimoji="0" lang="zh-CN" alt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华文隶书" panose="02010800040101010101" pitchFamily="2" charset="-122"/>
                <a:cs typeface="+mj-cs"/>
              </a:rPr>
              <a:t>拉</a:t>
            </a:r>
            <a:r>
              <a:rPr kumimoji="0" lang="zh-CN" altLang="en-US" sz="3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华文隶书" panose="02010800040101010101" pitchFamily="2" charset="-122"/>
                <a:cs typeface="+mj-cs"/>
              </a:rPr>
              <a:t>菲格子（点阵）</a:t>
            </a:r>
            <a:endParaRPr kumimoji="0" lang="en-US" altLang="zh-CN" sz="3800" b="0" i="0" u="none" strike="noStrike" kern="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华文隶书" panose="02010800040101010101" pitchFamily="2" charset="-122"/>
              <a:cs typeface="+mj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华文隶书" panose="02010800040101010101" pitchFamily="2" charset="-122"/>
                <a:cs typeface="+mj-cs"/>
              </a:rPr>
              <a:t>复式晶格</a:t>
            </a:r>
            <a:r>
              <a:rPr kumimoji="0" lang="en-US" altLang="zh-CN" sz="3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华文隶书" panose="02010800040101010101" pitchFamily="2" charset="-122"/>
                <a:cs typeface="+mj-cs"/>
              </a:rPr>
              <a:t>——</a:t>
            </a:r>
            <a:r>
              <a:rPr kumimoji="0" lang="zh-CN" altLang="en-US" sz="3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华文隶书" panose="02010800040101010101" pitchFamily="2" charset="-122"/>
                <a:cs typeface="+mj-cs"/>
              </a:rPr>
              <a:t>非布拉菲格子（点阵）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97124" y="2674469"/>
            <a:ext cx="85689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晶格所有格点上的原子或原子团的组成、排列、取向都完全相同，则称为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简单晶格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。简单晶格中格点上全同的原子或原子团称作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基元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，基元不仅化学性质相同而且在晶格中处于完全相同的地位，假设我们站在一个基元上或另一个基元上将察觉不出任何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差别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1520" y="4653136"/>
            <a:ext cx="8814556" cy="1306977"/>
            <a:chOff x="251520" y="4426279"/>
            <a:chExt cx="8814556" cy="1306977"/>
          </a:xfrm>
        </p:grpSpPr>
        <p:sp>
          <p:nvSpPr>
            <p:cNvPr id="4" name="矩形 3"/>
            <p:cNvSpPr/>
            <p:nvPr/>
          </p:nvSpPr>
          <p:spPr>
            <a:xfrm>
              <a:off x="497124" y="4922778"/>
              <a:ext cx="8568952" cy="8104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ts val="2800"/>
                </a:lnSpc>
                <a:spcBef>
                  <a:spcPts val="36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用一个抽象的数学点来代替基元，则得到与晶体的几何特性相同的无任何物理实质的空间格子，称为布拉菲</a:t>
              </a:r>
              <a:r>
                <a:rPr kumimoji="0" lang="zh-CN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格子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（</a:t>
              </a:r>
              <a:r>
                <a:rPr kumimoji="0" lang="zh-CN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点阵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_GB2312" pitchFamily="49" charset="-122"/>
                  <a:cs typeface="+mn-cs"/>
                </a:rPr>
                <a:t>）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51520" y="4426279"/>
              <a:ext cx="8064500" cy="523220"/>
              <a:chOff x="323528" y="2552790"/>
              <a:chExt cx="8064500" cy="523220"/>
            </a:xfrm>
          </p:grpSpPr>
          <p:sp>
            <p:nvSpPr>
              <p:cNvPr id="9" name="Text Box 2"/>
              <p:cNvSpPr txBox="1">
                <a:spLocks noChangeArrowheads="1"/>
              </p:cNvSpPr>
              <p:nvPr/>
            </p:nvSpPr>
            <p:spPr bwMode="auto">
              <a:xfrm>
                <a:off x="323528" y="2552790"/>
                <a:ext cx="806450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A500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布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500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拉菲点阵 </a:t>
                </a:r>
                <a:r>
                  <a:rPr kumimoji="0" lang="zh-CN" altLang="en-US" sz="2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A500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     布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500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拉菲</a:t>
                </a:r>
                <a:r>
                  <a:rPr kumimoji="0" lang="zh-CN" altLang="en-US" sz="2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A500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楷体_GB2312" pitchFamily="49" charset="-122"/>
                    <a:cs typeface="+mn-cs"/>
                  </a:rPr>
                  <a:t>格子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Arial" panose="020B0604020202020204" pitchFamily="34" charset="0"/>
                  <a:ea typeface="楷体_GB2312" pitchFamily="49" charset="-122"/>
                  <a:cs typeface="+mn-cs"/>
                </a:endParaRPr>
              </a:p>
            </p:txBody>
          </p:sp>
          <p:cxnSp>
            <p:nvCxnSpPr>
              <p:cNvPr id="10" name="直接箭头连接符 9"/>
              <p:cNvCxnSpPr/>
              <p:nvPr/>
            </p:nvCxnSpPr>
            <p:spPr bwMode="auto">
              <a:xfrm>
                <a:off x="2267744" y="2841814"/>
                <a:ext cx="432048" cy="0"/>
              </a:xfrm>
              <a:prstGeom prst="straightConnector1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99980" y="2172531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t>简单晶格</a:t>
            </a:r>
          </a:p>
        </p:txBody>
      </p:sp>
    </p:spTree>
    <p:extLst>
      <p:ext uri="{BB962C8B-B14F-4D97-AF65-F5344CB8AC3E}">
        <p14:creationId xmlns:p14="http://schemas.microsoft.com/office/powerpoint/2010/main" val="74791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773882" y="188640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讲义勘误</a:t>
            </a:r>
            <a:endParaRPr lang="zh-CN" altLang="en-US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773415"/>
            <a:ext cx="3955545" cy="589646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773415"/>
            <a:ext cx="3770274" cy="593538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7" name="椭圆 6"/>
          <p:cNvSpPr/>
          <p:nvPr/>
        </p:nvSpPr>
        <p:spPr bwMode="auto">
          <a:xfrm>
            <a:off x="3462080" y="1316627"/>
            <a:ext cx="720080" cy="216024"/>
          </a:xfrm>
          <a:prstGeom prst="ellipse">
            <a:avLst/>
          </a:prstGeom>
          <a:noFill/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413842" y="2420888"/>
            <a:ext cx="720080" cy="216024"/>
          </a:xfrm>
          <a:prstGeom prst="ellipse">
            <a:avLst/>
          </a:prstGeom>
          <a:noFill/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391400" y="4176373"/>
            <a:ext cx="720080" cy="216024"/>
          </a:xfrm>
          <a:prstGeom prst="ellipse">
            <a:avLst/>
          </a:prstGeom>
          <a:noFill/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7838218" y="3741105"/>
            <a:ext cx="720080" cy="216024"/>
          </a:xfrm>
          <a:prstGeom prst="ellipse">
            <a:avLst/>
          </a:prstGeom>
          <a:noFill/>
          <a:ln w="1905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2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611386" y="1364575"/>
            <a:ext cx="79930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b="1" dirty="0"/>
              <a:t> </a:t>
            </a:r>
            <a:r>
              <a:rPr lang="zh-CN" altLang="en-US" sz="2400" b="1" dirty="0" smtClean="0"/>
              <a:t>                 由</a:t>
            </a:r>
            <a:r>
              <a:rPr lang="zh-CN" altLang="en-US" sz="2400" b="1" dirty="0"/>
              <a:t>面心立方单元的中心到顶角引</a:t>
            </a:r>
            <a:r>
              <a:rPr lang="en-US" altLang="zh-CN" sz="2400" b="1" dirty="0"/>
              <a:t>8</a:t>
            </a:r>
            <a:r>
              <a:rPr lang="zh-CN" altLang="en-US" sz="2400" b="1" dirty="0"/>
              <a:t>条对角线，在</a:t>
            </a:r>
            <a:r>
              <a:rPr lang="zh-CN" altLang="en-US" sz="2400" b="1" dirty="0" smtClean="0"/>
              <a:t>其中互不</a:t>
            </a:r>
            <a:r>
              <a:rPr lang="zh-CN" altLang="en-US" sz="2400" b="1" dirty="0"/>
              <a:t>相邻的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条对角线的中点，各加一个原子</a:t>
            </a:r>
          </a:p>
          <a:p>
            <a:pPr eaLnBrk="1" hangingPunct="1"/>
            <a:r>
              <a:rPr lang="zh-CN" altLang="en-US" sz="2400" b="1" dirty="0" smtClean="0"/>
              <a:t>这每个</a:t>
            </a:r>
            <a:r>
              <a:rPr lang="zh-CN" altLang="en-US" sz="2400" b="1" dirty="0"/>
              <a:t>原子有四个最近邻，正好在一个正四面的顶角位置。</a:t>
            </a:r>
          </a:p>
        </p:txBody>
      </p:sp>
      <p:sp>
        <p:nvSpPr>
          <p:cNvPr id="41990" name="Rectangle 2"/>
          <p:cNvSpPr>
            <a:spLocks noRot="1" noChangeArrowheads="1"/>
          </p:cNvSpPr>
          <p:nvPr/>
        </p:nvSpPr>
        <p:spPr bwMode="auto">
          <a:xfrm>
            <a:off x="1403350" y="115888"/>
            <a:ext cx="7151688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zh-CN" altLang="en-US" sz="4000" dirty="0">
                <a:solidFill>
                  <a:srgbClr val="000099"/>
                </a:solidFill>
                <a:ea typeface="华文隶书" panose="02010800040101010101" pitchFamily="2" charset="-122"/>
              </a:rPr>
              <a:t>金刚石晶格</a:t>
            </a:r>
            <a:r>
              <a:rPr lang="zh-CN" altLang="en-US" sz="4400" dirty="0">
                <a:solidFill>
                  <a:srgbClr val="000099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4000" dirty="0">
                <a:solidFill>
                  <a:srgbClr val="000099"/>
                </a:solidFill>
                <a:ea typeface="华文隶书" panose="02010800040101010101" pitchFamily="2" charset="-122"/>
              </a:rPr>
              <a:t/>
            </a:r>
            <a:br>
              <a:rPr lang="zh-CN" altLang="en-US" sz="4000" dirty="0">
                <a:solidFill>
                  <a:srgbClr val="000099"/>
                </a:solidFill>
                <a:ea typeface="华文隶书" panose="02010800040101010101" pitchFamily="2" charset="-122"/>
              </a:rPr>
            </a:br>
            <a:r>
              <a:rPr lang="zh-CN" altLang="en-US" sz="4400" dirty="0">
                <a:solidFill>
                  <a:srgbClr val="000099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 </a:t>
            </a:r>
            <a:r>
              <a:rPr lang="en-US" altLang="zh-CN" sz="3200" b="1" dirty="0">
                <a:solidFill>
                  <a:srgbClr val="000099"/>
                </a:solidFill>
                <a:ea typeface="隶书" panose="02010509060101010101" pitchFamily="49" charset="-122"/>
              </a:rPr>
              <a:t>(</a:t>
            </a:r>
            <a:r>
              <a:rPr lang="en-US" altLang="zh-CN" sz="3200" b="1" dirty="0">
                <a:solidFill>
                  <a:srgbClr val="FF0000"/>
                </a:solidFill>
                <a:ea typeface="隶书" panose="02010509060101010101" pitchFamily="49" charset="-122"/>
              </a:rPr>
              <a:t>Dia</a:t>
            </a:r>
            <a:r>
              <a:rPr lang="en-US" altLang="zh-CN" sz="3200" b="1" dirty="0">
                <a:solidFill>
                  <a:srgbClr val="000099"/>
                </a:solidFill>
                <a:ea typeface="隶书" panose="02010509060101010101" pitchFamily="49" charset="-122"/>
              </a:rPr>
              <a:t>mond Structure, </a:t>
            </a:r>
            <a:r>
              <a:rPr lang="en-US" altLang="zh-CN" sz="3200" b="1" dirty="0">
                <a:solidFill>
                  <a:srgbClr val="FF0000"/>
                </a:solidFill>
                <a:ea typeface="隶书" panose="02010509060101010101" pitchFamily="49" charset="-122"/>
              </a:rPr>
              <a:t>DIA</a:t>
            </a:r>
            <a:r>
              <a:rPr lang="en-US" altLang="zh-CN" sz="3200" b="1" dirty="0">
                <a:solidFill>
                  <a:srgbClr val="000099"/>
                </a:solidFill>
                <a:ea typeface="隶书" panose="02010509060101010101" pitchFamily="49" charset="-122"/>
              </a:rPr>
              <a:t>)</a:t>
            </a:r>
          </a:p>
        </p:txBody>
      </p:sp>
      <p:grpSp>
        <p:nvGrpSpPr>
          <p:cNvPr id="348187" name="Group 27"/>
          <p:cNvGrpSpPr>
            <a:grpSpLocks/>
          </p:cNvGrpSpPr>
          <p:nvPr/>
        </p:nvGrpSpPr>
        <p:grpSpPr bwMode="auto">
          <a:xfrm>
            <a:off x="1043608" y="2492896"/>
            <a:ext cx="3322637" cy="3554412"/>
            <a:chOff x="2905" y="1706"/>
            <a:chExt cx="2093" cy="2239"/>
          </a:xfrm>
        </p:grpSpPr>
        <p:sp>
          <p:nvSpPr>
            <p:cNvPr id="41994" name="Rectangle 28"/>
            <p:cNvSpPr>
              <a:spLocks noChangeArrowheads="1"/>
            </p:cNvSpPr>
            <p:nvPr/>
          </p:nvSpPr>
          <p:spPr bwMode="auto">
            <a:xfrm>
              <a:off x="2905" y="1891"/>
              <a:ext cx="2093" cy="1879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995" name="Text Box 29"/>
            <p:cNvSpPr txBox="1">
              <a:spLocks noChangeArrowheads="1"/>
            </p:cNvSpPr>
            <p:nvPr/>
          </p:nvSpPr>
          <p:spPr bwMode="auto">
            <a:xfrm>
              <a:off x="3152" y="3657"/>
              <a:ext cx="16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006600"/>
                  </a:solidFill>
                  <a:ea typeface="黑体" panose="02010609060101010101" pitchFamily="49" charset="-122"/>
                </a:rPr>
                <a:t>Si, Ge</a:t>
              </a:r>
              <a:r>
                <a:rPr kumimoji="1" lang="zh-CN" altLang="en-US" sz="2400" b="1">
                  <a:solidFill>
                    <a:srgbClr val="0066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的晶体构造</a:t>
              </a:r>
            </a:p>
          </p:txBody>
        </p:sp>
        <p:sp>
          <p:nvSpPr>
            <p:cNvPr id="41996" name="Text Box 30"/>
            <p:cNvSpPr txBox="1">
              <a:spLocks noChangeArrowheads="1"/>
            </p:cNvSpPr>
            <p:nvPr/>
          </p:nvSpPr>
          <p:spPr bwMode="auto">
            <a:xfrm>
              <a:off x="3424" y="1706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sz="2400" b="1">
                  <a:solidFill>
                    <a:srgbClr val="0066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钻石结构</a:t>
              </a:r>
              <a:r>
                <a:rPr kumimoji="1" lang="zh-CN" altLang="en-US" sz="2400" b="1">
                  <a:solidFill>
                    <a:srgbClr val="80008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</a:t>
              </a:r>
            </a:p>
          </p:txBody>
        </p:sp>
        <p:grpSp>
          <p:nvGrpSpPr>
            <p:cNvPr id="41997" name="Group 31"/>
            <p:cNvGrpSpPr>
              <a:grpSpLocks/>
            </p:cNvGrpSpPr>
            <p:nvPr/>
          </p:nvGrpSpPr>
          <p:grpSpPr bwMode="auto">
            <a:xfrm>
              <a:off x="3016" y="1979"/>
              <a:ext cx="1866" cy="1699"/>
              <a:chOff x="3016" y="1979"/>
              <a:chExt cx="1866" cy="1699"/>
            </a:xfrm>
          </p:grpSpPr>
          <p:graphicFrame>
            <p:nvGraphicFramePr>
              <p:cNvPr id="41998" name="Object 32"/>
              <p:cNvGraphicFramePr>
                <a:graphicFrameLocks noChangeAspect="1"/>
              </p:cNvGraphicFramePr>
              <p:nvPr/>
            </p:nvGraphicFramePr>
            <p:xfrm>
              <a:off x="3016" y="1979"/>
              <a:ext cx="1866" cy="16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932" name="Photo Editor Photo" r:id="rId3" imgW="3362794" imgH="3191320" progId="MSPhotoEd.3">
                      <p:embed/>
                    </p:oleObj>
                  </mc:Choice>
                  <mc:Fallback>
                    <p:oleObj name="Photo Editor Photo" r:id="rId3" imgW="3362794" imgH="3191320" progId="MSPhotoEd.3">
                      <p:embed/>
                      <p:pic>
                        <p:nvPicPr>
                          <p:cNvPr id="41998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6" y="1979"/>
                            <a:ext cx="1866" cy="16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999" name="Oval 33"/>
              <p:cNvSpPr>
                <a:spLocks noChangeArrowheads="1"/>
              </p:cNvSpPr>
              <p:nvPr/>
            </p:nvSpPr>
            <p:spPr bwMode="auto">
              <a:xfrm>
                <a:off x="3134" y="234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00" name="Oval 34"/>
              <p:cNvSpPr>
                <a:spLocks noChangeArrowheads="1"/>
              </p:cNvSpPr>
              <p:nvPr/>
            </p:nvSpPr>
            <p:spPr bwMode="auto">
              <a:xfrm>
                <a:off x="3448" y="2702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01" name="Oval 35"/>
              <p:cNvSpPr>
                <a:spLocks noChangeArrowheads="1"/>
              </p:cNvSpPr>
              <p:nvPr/>
            </p:nvSpPr>
            <p:spPr bwMode="auto">
              <a:xfrm>
                <a:off x="3125" y="334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02" name="Oval 36"/>
              <p:cNvSpPr>
                <a:spLocks noChangeArrowheads="1"/>
              </p:cNvSpPr>
              <p:nvPr/>
            </p:nvSpPr>
            <p:spPr bwMode="auto">
              <a:xfrm>
                <a:off x="3784" y="2063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2003" name="Oval 37"/>
              <p:cNvSpPr>
                <a:spLocks noChangeArrowheads="1"/>
              </p:cNvSpPr>
              <p:nvPr/>
            </p:nvSpPr>
            <p:spPr bwMode="auto">
              <a:xfrm>
                <a:off x="4736" y="221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04" name="Oval 38"/>
              <p:cNvSpPr>
                <a:spLocks noChangeArrowheads="1"/>
              </p:cNvSpPr>
              <p:nvPr/>
            </p:nvSpPr>
            <p:spPr bwMode="auto">
              <a:xfrm>
                <a:off x="4727" y="3249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05" name="Oval 39"/>
              <p:cNvSpPr>
                <a:spLocks noChangeArrowheads="1"/>
              </p:cNvSpPr>
              <p:nvPr/>
            </p:nvSpPr>
            <p:spPr bwMode="auto">
              <a:xfrm>
                <a:off x="3923" y="229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06" name="Oval 40"/>
              <p:cNvSpPr>
                <a:spLocks noChangeArrowheads="1"/>
              </p:cNvSpPr>
              <p:nvPr/>
            </p:nvSpPr>
            <p:spPr bwMode="auto">
              <a:xfrm>
                <a:off x="4074" y="2502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07" name="Oval 41"/>
              <p:cNvSpPr>
                <a:spLocks noChangeArrowheads="1"/>
              </p:cNvSpPr>
              <p:nvPr/>
            </p:nvSpPr>
            <p:spPr bwMode="auto">
              <a:xfrm>
                <a:off x="4258" y="265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08" name="Oval 42"/>
              <p:cNvSpPr>
                <a:spLocks noChangeArrowheads="1"/>
              </p:cNvSpPr>
              <p:nvPr/>
            </p:nvSpPr>
            <p:spPr bwMode="auto">
              <a:xfrm>
                <a:off x="4400" y="286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09" name="Oval 43"/>
              <p:cNvSpPr>
                <a:spLocks noChangeArrowheads="1"/>
              </p:cNvSpPr>
              <p:nvPr/>
            </p:nvSpPr>
            <p:spPr bwMode="auto">
              <a:xfrm>
                <a:off x="3584" y="292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10" name="Oval 44"/>
              <p:cNvSpPr>
                <a:spLocks noChangeArrowheads="1"/>
              </p:cNvSpPr>
              <p:nvPr/>
            </p:nvSpPr>
            <p:spPr bwMode="auto">
              <a:xfrm>
                <a:off x="3775" y="307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11" name="Oval 45"/>
              <p:cNvSpPr>
                <a:spLocks noChangeArrowheads="1"/>
              </p:cNvSpPr>
              <p:nvPr/>
            </p:nvSpPr>
            <p:spPr bwMode="auto">
              <a:xfrm>
                <a:off x="3893" y="330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12" name="Oval 46"/>
              <p:cNvSpPr>
                <a:spLocks noChangeArrowheads="1"/>
              </p:cNvSpPr>
              <p:nvPr/>
            </p:nvSpPr>
            <p:spPr bwMode="auto">
              <a:xfrm>
                <a:off x="4071" y="353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13" name="Oval 47"/>
              <p:cNvSpPr>
                <a:spLocks noChangeArrowheads="1"/>
              </p:cNvSpPr>
              <p:nvPr/>
            </p:nvSpPr>
            <p:spPr bwMode="auto">
              <a:xfrm>
                <a:off x="3497" y="307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14" name="Oval 48"/>
              <p:cNvSpPr>
                <a:spLocks noChangeArrowheads="1"/>
              </p:cNvSpPr>
              <p:nvPr/>
            </p:nvSpPr>
            <p:spPr bwMode="auto">
              <a:xfrm>
                <a:off x="3838" y="242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15" name="Oval 49"/>
              <p:cNvSpPr>
                <a:spLocks noChangeArrowheads="1"/>
              </p:cNvSpPr>
              <p:nvPr/>
            </p:nvSpPr>
            <p:spPr bwMode="auto">
              <a:xfrm>
                <a:off x="3992" y="264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42016" name="Oval 50"/>
              <p:cNvSpPr>
                <a:spLocks noChangeArrowheads="1"/>
              </p:cNvSpPr>
              <p:nvPr/>
            </p:nvSpPr>
            <p:spPr bwMode="auto">
              <a:xfrm>
                <a:off x="4319" y="300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52" name="TextBox 1"/>
          <p:cNvSpPr txBox="1">
            <a:spLocks noChangeArrowheads="1"/>
          </p:cNvSpPr>
          <p:nvPr/>
        </p:nvSpPr>
        <p:spPr bwMode="auto">
          <a:xfrm>
            <a:off x="1041413" y="5949280"/>
            <a:ext cx="74190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00FF"/>
                </a:solidFill>
              </a:rPr>
              <a:t>两个面心立方的套构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结构，沿空间对角线位移</a:t>
            </a:r>
            <a:r>
              <a:rPr lang="en-US" altLang="zh-CN" sz="2400" b="1" dirty="0" smtClean="0">
                <a:solidFill>
                  <a:srgbClr val="0000FF"/>
                </a:solidFill>
              </a:rPr>
              <a:t>1/4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长度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392240" y="2492896"/>
            <a:ext cx="4140200" cy="3554412"/>
            <a:chOff x="4392240" y="2563813"/>
            <a:chExt cx="4140200" cy="3554412"/>
          </a:xfrm>
        </p:grpSpPr>
        <p:sp>
          <p:nvSpPr>
            <p:cNvPr id="53" name="Rectangle 3"/>
            <p:cNvSpPr>
              <a:spLocks noChangeArrowheads="1"/>
            </p:cNvSpPr>
            <p:nvPr/>
          </p:nvSpPr>
          <p:spPr bwMode="auto">
            <a:xfrm>
              <a:off x="4995490" y="2857500"/>
              <a:ext cx="3324225" cy="298291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FFCC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Text Box 4"/>
            <p:cNvSpPr txBox="1">
              <a:spLocks noChangeArrowheads="1"/>
            </p:cNvSpPr>
            <p:nvPr/>
          </p:nvSpPr>
          <p:spPr bwMode="auto">
            <a:xfrm>
              <a:off x="4392240" y="5661025"/>
              <a:ext cx="4140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400" b="1">
                  <a:solidFill>
                    <a:srgbClr val="660066"/>
                  </a:solidFill>
                  <a:ea typeface="黑体" panose="02010609060101010101" pitchFamily="49" charset="-122"/>
                </a:rPr>
                <a:t>III-V,II-Vi</a:t>
              </a:r>
              <a:r>
                <a:rPr kumimoji="1" lang="zh-CN" altLang="en-US" sz="2400" b="1">
                  <a:solidFill>
                    <a:srgbClr val="66006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族化合物的晶体构造</a:t>
              </a:r>
            </a:p>
          </p:txBody>
        </p:sp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5760665" y="2563813"/>
              <a:ext cx="16319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sz="2400" b="1">
                  <a:solidFill>
                    <a:srgbClr val="660066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闪锌结构</a:t>
              </a:r>
              <a:r>
                <a:rPr kumimoji="1" lang="zh-CN" altLang="en-US" sz="2400" b="1">
                  <a:solidFill>
                    <a:srgbClr val="0066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   </a:t>
              </a:r>
            </a:p>
          </p:txBody>
        </p:sp>
        <p:grpSp>
          <p:nvGrpSpPr>
            <p:cNvPr id="56" name="Group 7"/>
            <p:cNvGrpSpPr>
              <a:grpSpLocks/>
            </p:cNvGrpSpPr>
            <p:nvPr/>
          </p:nvGrpSpPr>
          <p:grpSpPr bwMode="auto">
            <a:xfrm>
              <a:off x="5174878" y="2997200"/>
              <a:ext cx="2962275" cy="2697163"/>
              <a:chOff x="833" y="1979"/>
              <a:chExt cx="1866" cy="1699"/>
            </a:xfrm>
          </p:grpSpPr>
          <p:graphicFrame>
            <p:nvGraphicFramePr>
              <p:cNvPr id="57" name="Object 8"/>
              <p:cNvGraphicFramePr>
                <a:graphicFrameLocks noChangeAspect="1"/>
              </p:cNvGraphicFramePr>
              <p:nvPr/>
            </p:nvGraphicFramePr>
            <p:xfrm>
              <a:off x="833" y="1979"/>
              <a:ext cx="1866" cy="16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1933" name="Photo Editor Photo" r:id="rId5" imgW="3362794" imgH="3191320" progId="MSPhotoEd.3">
                      <p:embed/>
                    </p:oleObj>
                  </mc:Choice>
                  <mc:Fallback>
                    <p:oleObj name="Photo Editor Photo" r:id="rId5" imgW="3362794" imgH="3191320" progId="MSPhotoEd.3">
                      <p:embed/>
                      <p:pic>
                        <p:nvPicPr>
                          <p:cNvPr id="57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3" y="1979"/>
                            <a:ext cx="1866" cy="16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8" name="Oval 9"/>
              <p:cNvSpPr>
                <a:spLocks noChangeArrowheads="1"/>
              </p:cNvSpPr>
              <p:nvPr/>
            </p:nvSpPr>
            <p:spPr bwMode="auto">
              <a:xfrm>
                <a:off x="951" y="234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9" name="Oval 10"/>
              <p:cNvSpPr>
                <a:spLocks noChangeArrowheads="1"/>
              </p:cNvSpPr>
              <p:nvPr/>
            </p:nvSpPr>
            <p:spPr bwMode="auto">
              <a:xfrm>
                <a:off x="1265" y="2702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0" name="Oval 11"/>
              <p:cNvSpPr>
                <a:spLocks noChangeArrowheads="1"/>
              </p:cNvSpPr>
              <p:nvPr/>
            </p:nvSpPr>
            <p:spPr bwMode="auto">
              <a:xfrm>
                <a:off x="942" y="334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" name="Oval 12"/>
              <p:cNvSpPr>
                <a:spLocks noChangeArrowheads="1"/>
              </p:cNvSpPr>
              <p:nvPr/>
            </p:nvSpPr>
            <p:spPr bwMode="auto">
              <a:xfrm>
                <a:off x="1601" y="2063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endParaRPr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" name="Oval 13"/>
              <p:cNvSpPr>
                <a:spLocks noChangeArrowheads="1"/>
              </p:cNvSpPr>
              <p:nvPr/>
            </p:nvSpPr>
            <p:spPr bwMode="auto">
              <a:xfrm>
                <a:off x="2553" y="221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3" name="Oval 14"/>
              <p:cNvSpPr>
                <a:spLocks noChangeArrowheads="1"/>
              </p:cNvSpPr>
              <p:nvPr/>
            </p:nvSpPr>
            <p:spPr bwMode="auto">
              <a:xfrm>
                <a:off x="2544" y="3249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4" name="Oval 15"/>
              <p:cNvSpPr>
                <a:spLocks noChangeArrowheads="1"/>
              </p:cNvSpPr>
              <p:nvPr/>
            </p:nvSpPr>
            <p:spPr bwMode="auto">
              <a:xfrm>
                <a:off x="1740" y="229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5" name="Oval 16"/>
              <p:cNvSpPr>
                <a:spLocks noChangeArrowheads="1"/>
              </p:cNvSpPr>
              <p:nvPr/>
            </p:nvSpPr>
            <p:spPr bwMode="auto">
              <a:xfrm>
                <a:off x="1891" y="2502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6" name="Oval 17"/>
              <p:cNvSpPr>
                <a:spLocks noChangeArrowheads="1"/>
              </p:cNvSpPr>
              <p:nvPr/>
            </p:nvSpPr>
            <p:spPr bwMode="auto">
              <a:xfrm>
                <a:off x="2075" y="265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7" name="Oval 18"/>
              <p:cNvSpPr>
                <a:spLocks noChangeArrowheads="1"/>
              </p:cNvSpPr>
              <p:nvPr/>
            </p:nvSpPr>
            <p:spPr bwMode="auto">
              <a:xfrm>
                <a:off x="2217" y="286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8" name="Oval 19"/>
              <p:cNvSpPr>
                <a:spLocks noChangeArrowheads="1"/>
              </p:cNvSpPr>
              <p:nvPr/>
            </p:nvSpPr>
            <p:spPr bwMode="auto">
              <a:xfrm>
                <a:off x="1401" y="292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9" name="Oval 20"/>
              <p:cNvSpPr>
                <a:spLocks noChangeArrowheads="1"/>
              </p:cNvSpPr>
              <p:nvPr/>
            </p:nvSpPr>
            <p:spPr bwMode="auto">
              <a:xfrm>
                <a:off x="1592" y="307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0" name="Oval 21"/>
              <p:cNvSpPr>
                <a:spLocks noChangeArrowheads="1"/>
              </p:cNvSpPr>
              <p:nvPr/>
            </p:nvSpPr>
            <p:spPr bwMode="auto">
              <a:xfrm>
                <a:off x="1710" y="330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1" name="Oval 22"/>
              <p:cNvSpPr>
                <a:spLocks noChangeArrowheads="1"/>
              </p:cNvSpPr>
              <p:nvPr/>
            </p:nvSpPr>
            <p:spPr bwMode="auto">
              <a:xfrm>
                <a:off x="1888" y="353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2" name="Oval 23"/>
              <p:cNvSpPr>
                <a:spLocks noChangeArrowheads="1"/>
              </p:cNvSpPr>
              <p:nvPr/>
            </p:nvSpPr>
            <p:spPr bwMode="auto">
              <a:xfrm>
                <a:off x="2135" y="3004"/>
                <a:ext cx="91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3" name="Oval 24"/>
              <p:cNvSpPr>
                <a:spLocks noChangeArrowheads="1"/>
              </p:cNvSpPr>
              <p:nvPr/>
            </p:nvSpPr>
            <p:spPr bwMode="auto">
              <a:xfrm>
                <a:off x="1809" y="2644"/>
                <a:ext cx="91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4" name="Oval 25"/>
              <p:cNvSpPr>
                <a:spLocks noChangeArrowheads="1"/>
              </p:cNvSpPr>
              <p:nvPr/>
            </p:nvSpPr>
            <p:spPr bwMode="auto">
              <a:xfrm>
                <a:off x="1655" y="2420"/>
                <a:ext cx="91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75" name="Oval 26"/>
              <p:cNvSpPr>
                <a:spLocks noChangeArrowheads="1"/>
              </p:cNvSpPr>
              <p:nvPr/>
            </p:nvSpPr>
            <p:spPr bwMode="auto">
              <a:xfrm>
                <a:off x="1308" y="3077"/>
                <a:ext cx="91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2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01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6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1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3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4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2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5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6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7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8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4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6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Echo">
  <a:themeElements>
    <a:clrScheme name="Ech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ho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Ech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h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h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25245</TotalTime>
  <Words>4768</Words>
  <Application>Microsoft Office PowerPoint</Application>
  <PresentationFormat>全屏显示(4:3)</PresentationFormat>
  <Paragraphs>893</Paragraphs>
  <Slides>80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19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80</vt:i4>
      </vt:variant>
    </vt:vector>
  </HeadingPairs>
  <TitlesOfParts>
    <vt:vector size="121" baseType="lpstr">
      <vt:lpstr>Microsoft YaHei UI</vt:lpstr>
      <vt:lpstr>黑体</vt:lpstr>
      <vt:lpstr>华文琥珀</vt:lpstr>
      <vt:lpstr>华文隶书</vt:lpstr>
      <vt:lpstr>华文新魏</vt:lpstr>
      <vt:lpstr>华文中宋</vt:lpstr>
      <vt:lpstr>楷体_GB2312</vt:lpstr>
      <vt:lpstr>隶书</vt:lpstr>
      <vt:lpstr>SimSun</vt:lpstr>
      <vt:lpstr>SimSun</vt:lpstr>
      <vt:lpstr>微软雅黑</vt:lpstr>
      <vt:lpstr>Arial</vt:lpstr>
      <vt:lpstr>Calibri</vt:lpstr>
      <vt:lpstr>Symbol</vt:lpstr>
      <vt:lpstr>Times New Roman</vt:lpstr>
      <vt:lpstr>Wingdings</vt:lpstr>
      <vt:lpstr>Wingdings 2</vt:lpstr>
      <vt:lpstr>Echo</vt:lpstr>
      <vt:lpstr>2_Echo</vt:lpstr>
      <vt:lpstr>3_Echo</vt:lpstr>
      <vt:lpstr>4_Echo</vt:lpstr>
      <vt:lpstr>5_Echo</vt:lpstr>
      <vt:lpstr>6_Echo</vt:lpstr>
      <vt:lpstr>1_Echo</vt:lpstr>
      <vt:lpstr>7_Echo</vt:lpstr>
      <vt:lpstr>8_Echo</vt:lpstr>
      <vt:lpstr>9_Echo</vt:lpstr>
      <vt:lpstr>10_Echo</vt:lpstr>
      <vt:lpstr>11_Echo</vt:lpstr>
      <vt:lpstr>13_Echo</vt:lpstr>
      <vt:lpstr>14_Echo</vt:lpstr>
      <vt:lpstr>12_Echo</vt:lpstr>
      <vt:lpstr>15_Echo</vt:lpstr>
      <vt:lpstr>16_Echo</vt:lpstr>
      <vt:lpstr>17_Echo</vt:lpstr>
      <vt:lpstr>18_Echo</vt:lpstr>
      <vt:lpstr>Photo Editor Photo</vt:lpstr>
      <vt:lpstr>公式</vt:lpstr>
      <vt:lpstr>Equation</vt:lpstr>
      <vt:lpstr>Image</vt:lpstr>
      <vt:lpstr>Graph</vt:lpstr>
      <vt:lpstr>固体物理基础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自由电子模型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能量标度下的状态密度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离子晶体的结合能</vt:lpstr>
      <vt:lpstr>共价结合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布洛赫定理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霍尔电场与霍尔电压</vt:lpstr>
      <vt:lpstr>准费米能级</vt:lpstr>
      <vt:lpstr>PowerPoint 演示文稿</vt:lpstr>
      <vt:lpstr>PowerPoint 演示文稿</vt:lpstr>
      <vt:lpstr>PowerPoint 演示文稿</vt:lpstr>
      <vt:lpstr>金属与半导体的欧姆接触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晶格热容的经典模型</vt:lpstr>
      <vt:lpstr>德拜理论的高、低温极限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绪论 固体物理与电子技术革命</dc:title>
  <dc:creator>User</dc:creator>
  <cp:lastModifiedBy>LugerFeng</cp:lastModifiedBy>
  <cp:revision>1484</cp:revision>
  <dcterms:created xsi:type="dcterms:W3CDTF">2007-09-11T03:13:43Z</dcterms:created>
  <dcterms:modified xsi:type="dcterms:W3CDTF">2020-08-27T01:34:34Z</dcterms:modified>
</cp:coreProperties>
</file>